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77" orient="horz"/>
        <p:guide pos="2721"/>
        <p:guide pos="2438"/>
        <p:guide pos="416"/>
        <p:guide pos="1191"/>
        <p:guide pos="63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7d38f0a27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57d38f0a2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7d38f0a27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57d38f0a2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7d38f0a27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57d38f0a2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7d38f0a27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57d38f0a2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7d38f0a27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57d38f0a2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bb4318781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5bb43187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7d38f0a27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57d38f0a2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7d38f0a27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57d38f0a2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7d38f0a27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57d38f0a2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b291f438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5b291f43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b291f4387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5b291f438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bb431878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35bb43187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bb4318781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35bb43187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bb4318781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5bb431878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7d38f0a27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357d38f0a2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a4b243fa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35a4b243fa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7d38f0a27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357d38f0a2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7d38f0a27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357d38f0a2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7d38f0a27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357d38f0a2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7d38f0a27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357d38f0a2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bb4318781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35bb431878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7d38f0a27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357d38f0a2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7d38f0a27_0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357d38f0a2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7d38f0a27_0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357d38f0a2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7d38f0a27_0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357d38f0a2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7d38f0a27_0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357d38f0a27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6736b21b4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46736b21b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bb4318781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35bb431878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7d38f0a27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57d38f0a2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7d38f0a27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57d38f0a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80350" y="1209200"/>
            <a:ext cx="7983300" cy="15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5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Analyser les ventes d'une librairie avec Python</a:t>
            </a:r>
            <a:endParaRPr b="0" i="0" sz="5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968964" y="358214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Khonsari Nathan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968964" y="3975103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Analyst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968964" y="436805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13/05/2024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Indicateurs de ventes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813" y="1559950"/>
            <a:ext cx="7158377" cy="34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Indicateurs de ventes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163" y="1542600"/>
            <a:ext cx="4467667" cy="344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Indicateurs de ventes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938" y="1536825"/>
            <a:ext cx="4380121" cy="34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Indicateurs de ventes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288" y="1525250"/>
            <a:ext cx="60674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Indicateurs de ventes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2600"/>
            <a:ext cx="8581964" cy="34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0" y="0"/>
            <a:ext cx="9144000" cy="51666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2415900" y="2329050"/>
            <a:ext cx="43122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CLIENTS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8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clients</a:t>
            </a:r>
            <a:endParaRPr sz="39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8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13" y="1531050"/>
            <a:ext cx="6905775" cy="34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clients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6738" y="1542600"/>
            <a:ext cx="4430523" cy="34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clients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3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" y="1542600"/>
            <a:ext cx="83058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clients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31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863" y="1536825"/>
            <a:ext cx="5800285" cy="344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895525" y="16456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Analyses exploratoires des données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Analyses des indicateurs de ventes : chiffres clés, KPI, graphiques générés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Analyses d</a:t>
            </a: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 clients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-"/>
            </a:pPr>
            <a:r>
              <a:rPr lang="f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Analyses des corrélations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0" y="0"/>
            <a:ext cx="9144000" cy="13539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clients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p32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725" y="1548400"/>
            <a:ext cx="5788555" cy="344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clients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00" y="1542600"/>
            <a:ext cx="6960392" cy="34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clients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1530050" y="1959150"/>
            <a:ext cx="47853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Écart-type des z-scores des clients atypiques: ~19,75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5"/>
          <p:cNvSpPr txBox="1"/>
          <p:nvPr/>
        </p:nvSpPr>
        <p:spPr>
          <a:xfrm>
            <a:off x="1948800" y="2285400"/>
            <a:ext cx="524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CORRELATIONS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Analyses des Corrélations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Genre et catégories des livres achetés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" name="Google Shape;233;p3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250" y="1519500"/>
            <a:ext cx="4539508" cy="34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Corrélations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Genre et catégories des livres achetés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786600" y="1878250"/>
            <a:ext cx="7570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 du test du Chi²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&gt;&gt; p-value = 4.08e-05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/>
              <a:t>   H1 est retenue, les variables ne sont pas indépendantes.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8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Corrélations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Âge et montant total des achats, fréquence d’achat et taille du panier moyen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9" name="Google Shape;249;p38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38" y="2259225"/>
            <a:ext cx="3590925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9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Corrélations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Âge et montant total des achats, fréquence d’achat et taille du panier moyen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9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400" y="1525275"/>
            <a:ext cx="4635207" cy="34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Corrélations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 de Pearson = quantitatives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5" name="Google Shape;265;p4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786600" y="1878250"/>
            <a:ext cx="7570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du test de Pearson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turnover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&gt;&gt; p-value = 1.71e-69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H1 est retenue, les variables ne sont pas indépendantes.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frequency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&gt;&gt; p-value = 2.98e-53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H1 est retenue, les variables ne sont pas indépendantes.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- avg_basket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&gt;&gt; p-value = 0.00e+00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H1 est retenue, les variables ne sont pas indépendantes.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1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Corrélations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Âge des clients et catégories des livres achetés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41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113" y="1548375"/>
            <a:ext cx="4055783" cy="34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827700" y="2285400"/>
            <a:ext cx="748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EXPLORATOIRES DES DONNEES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42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Corrélations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 de Bartlett = 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p42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2"/>
          <p:cNvSpPr txBox="1"/>
          <p:nvPr/>
        </p:nvSpPr>
        <p:spPr>
          <a:xfrm>
            <a:off x="2271225" y="23521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Résultats du test de Bartlett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&gt;&gt; p-value = 0.00e+00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H1 est retenue, les variances des groupes ne sont pas égales.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3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Corrélations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 de Kruskal-Wallis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3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3"/>
          <p:cNvSpPr txBox="1"/>
          <p:nvPr/>
        </p:nvSpPr>
        <p:spPr>
          <a:xfrm>
            <a:off x="2271225" y="23521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 du test Kruskal-Wallis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&gt;&gt; p-value = 0.00e+00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H1 est retenue, les médianes de chaque groupe ne sont pas égales.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Corrélations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 de ANOVA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4"/>
          <p:cNvSpPr txBox="1"/>
          <p:nvPr/>
        </p:nvSpPr>
        <p:spPr>
          <a:xfrm>
            <a:off x="2271225" y="23521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Résultat du test ANOVA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&gt;&gt; p-value = 0.00e+00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H1 est retenue, les moyennes de chaque groupe ne sont pas égales.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Corrélations</a:t>
            </a:r>
            <a:endParaRPr b="1"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Conclusion des différents Tests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5"/>
          <p:cNvSpPr txBox="1"/>
          <p:nvPr/>
        </p:nvSpPr>
        <p:spPr>
          <a:xfrm>
            <a:off x="2271225" y="23521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L'âge</a:t>
            </a:r>
            <a:r>
              <a:rPr lang="fr"/>
              <a:t> impacte les catégories de livres achetés.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FIN</a:t>
            </a:r>
            <a:endParaRPr sz="10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4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6"/>
          <p:cNvSpPr txBox="1"/>
          <p:nvPr/>
        </p:nvSpPr>
        <p:spPr>
          <a:xfrm>
            <a:off x="2271225" y="2352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895525" y="16456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Montserrat"/>
              <a:buChar char="●"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datasets, customers, products, transactions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CUSTOMERS ⇒ sex, gender, birth_year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 ⇒ 8623 lignes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PRODUCTS⇒ product_id, category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  ⇒ 3287 lignes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TRANSACTIONS ⇒ product_id, transaction_date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  ⇒ 679532 lignes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0" y="0"/>
            <a:ext cx="9144000" cy="13539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Exploratoires des Données 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Exploratoires des Données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5225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datasets, customers, products, transactions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Les fichiers sont tous sous le format csv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Traitement réalisés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</a:pP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Nettoyages des données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Transformations des données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○"/>
            </a:pP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Features engineering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Analyses des ventes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Analyses des clients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○"/>
            </a:pPr>
            <a:r>
              <a:rPr lang="fr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Analyses des corrélations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081950" y="2285400"/>
            <a:ext cx="698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DES INDICATEURS DE VENTE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</a:t>
            </a: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Indicateurs de ventes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538" y="1548375"/>
            <a:ext cx="7140918" cy="34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Indicateurs de ventes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063" y="1536825"/>
            <a:ext cx="7251879" cy="34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Analyses des Indicateurs de ventes</a:t>
            </a:r>
            <a:endParaRPr sz="2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013" y="1554175"/>
            <a:ext cx="6381964" cy="344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