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Cairo"/>
      <p:regular r:id="rId34"/>
      <p:bold r:id="rId35"/>
    </p:embeddedFont>
    <p:embeddedFont>
      <p:font typeface="Space Grotesk Medium"/>
      <p:regular r:id="rId36"/>
      <p:bold r:id="rId37"/>
    </p:embeddedFont>
    <p:embeddedFont>
      <p:font typeface="PT Sans"/>
      <p:regular r:id="rId38"/>
      <p:bold r:id="rId39"/>
      <p:italic r:id="rId40"/>
      <p:boldItalic r:id="rId41"/>
    </p:embeddedFont>
    <p:embeddedFont>
      <p:font typeface="Space Grotesk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6.xml"/><Relationship Id="rId42" Type="http://schemas.openxmlformats.org/officeDocument/2006/relationships/font" Target="fonts/SpaceGrotesk-regular.fntdata"/><Relationship Id="rId41" Type="http://schemas.openxmlformats.org/officeDocument/2006/relationships/font" Target="fonts/PT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SpaceGrotesk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Cairo-bold.fntdata"/><Relationship Id="rId12" Type="http://schemas.openxmlformats.org/officeDocument/2006/relationships/slide" Target="slides/slide8.xml"/><Relationship Id="rId34" Type="http://schemas.openxmlformats.org/officeDocument/2006/relationships/font" Target="fonts/Cairo-regular.fntdata"/><Relationship Id="rId15" Type="http://schemas.openxmlformats.org/officeDocument/2006/relationships/slide" Target="slides/slide11.xml"/><Relationship Id="rId37" Type="http://schemas.openxmlformats.org/officeDocument/2006/relationships/font" Target="fonts/SpaceGroteskMedium-bold.fntdata"/><Relationship Id="rId14" Type="http://schemas.openxmlformats.org/officeDocument/2006/relationships/slide" Target="slides/slide10.xml"/><Relationship Id="rId36" Type="http://schemas.openxmlformats.org/officeDocument/2006/relationships/font" Target="fonts/SpaceGroteskMedium-regular.fntdata"/><Relationship Id="rId17" Type="http://schemas.openxmlformats.org/officeDocument/2006/relationships/slide" Target="slides/slide13.xml"/><Relationship Id="rId39" Type="http://schemas.openxmlformats.org/officeDocument/2006/relationships/font" Target="fonts/PTSans-bold.fntdata"/><Relationship Id="rId16" Type="http://schemas.openxmlformats.org/officeDocument/2006/relationships/slide" Target="slides/slide12.xml"/><Relationship Id="rId38" Type="http://schemas.openxmlformats.org/officeDocument/2006/relationships/font" Target="fonts/PT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c28e1050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7c28e1050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c8774960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7c8774960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7c877496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7c877496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c8774960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c8774960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c877496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7c877496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7c8774960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7c877496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c877496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c877496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7c8774960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7c8774960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7c28e105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7c28e105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c877496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7c877496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7c28e1050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7c28e1050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654def3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654def3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54def3b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654def3b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7c8774960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7c8774960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c28e105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c28e105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c8774960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7c8774960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c28e105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7c28e105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54def3b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54def3b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c877496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c877496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c877496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c877496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c8774960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c877496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4076350" y="2296400"/>
            <a:ext cx="3843300" cy="1085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4076350" y="3426700"/>
            <a:ext cx="3843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5" type="title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6" type="title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9" type="subTitle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3" type="subTitle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4" type="subTitle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5" type="subTitle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12" name="Google Shape;11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15" name="Google Shape;115;p1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5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23" name="Google Shape;123;p1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3889175" y="1000050"/>
            <a:ext cx="3205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subTitle"/>
          </p:nvPr>
        </p:nvSpPr>
        <p:spPr>
          <a:xfrm>
            <a:off x="3889175" y="2131950"/>
            <a:ext cx="41853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6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32" name="Google Shape;132;p1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713225" y="707075"/>
            <a:ext cx="23454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713225" y="1606775"/>
            <a:ext cx="23454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6"/>
          <p:cNvSpPr/>
          <p:nvPr>
            <p:ph idx="2" type="pic"/>
          </p:nvPr>
        </p:nvSpPr>
        <p:spPr>
          <a:xfrm>
            <a:off x="5588500" y="539500"/>
            <a:ext cx="28011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7" name="Google Shape;137;p16"/>
          <p:cNvSpPr/>
          <p:nvPr>
            <p:ph idx="3" type="pic"/>
          </p:nvPr>
        </p:nvSpPr>
        <p:spPr>
          <a:xfrm>
            <a:off x="3171450" y="539500"/>
            <a:ext cx="2304300" cy="228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8" name="Google Shape;138;p16"/>
          <p:cNvSpPr/>
          <p:nvPr>
            <p:ph idx="4" type="pic"/>
          </p:nvPr>
        </p:nvSpPr>
        <p:spPr>
          <a:xfrm>
            <a:off x="3171450" y="2953775"/>
            <a:ext cx="2304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9" name="Google Shape;139;p16"/>
          <p:cNvSpPr/>
          <p:nvPr>
            <p:ph idx="5" type="pic"/>
          </p:nvPr>
        </p:nvSpPr>
        <p:spPr>
          <a:xfrm>
            <a:off x="754400" y="2953775"/>
            <a:ext cx="2304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42" name="Google Shape;142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45" name="Google Shape;145;p1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subTitle"/>
          </p:nvPr>
        </p:nvSpPr>
        <p:spPr>
          <a:xfrm>
            <a:off x="719975" y="1164450"/>
            <a:ext cx="37488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8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51" name="Google Shape;151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18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54" name="Google Shape;154;p1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19975" y="1393800"/>
            <a:ext cx="50154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" type="subTitle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3" type="subTitle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4" type="subTitle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5" type="subTitle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6" type="subTitle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2" type="subTitle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3" type="subTitle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4" type="subTitle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5" type="subTitle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6" type="subTitle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7" type="subTitle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8" type="subTitle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2" type="subTitle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3" type="subTitle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4" type="subTitle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5" type="subTitle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6" type="subTitle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7" type="subTitle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3" name="Google Shape;203;p21"/>
          <p:cNvSpPr txBox="1"/>
          <p:nvPr>
            <p:ph idx="8" type="subTitle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9" type="subTitle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13" type="subTitle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14" type="subTitle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15" type="subTitle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hasCustomPrompt="1" type="title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hasCustomPrompt="1" idx="2" type="title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/>
          <p:nvPr>
            <p:ph idx="3" type="subTitle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hasCustomPrompt="1" idx="4" type="title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/>
          <p:nvPr>
            <p:ph idx="5" type="subTitle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713225" y="3410538"/>
            <a:ext cx="3278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 sz="1000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flipH="1" rot="-10539848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" name="Google Shape;22;p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088475" y="770400"/>
            <a:ext cx="3081600" cy="360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flipH="1" rot="-10539848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Faites une étude sur l’eau potable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26"/>
          <p:cNvSpPr txBox="1"/>
          <p:nvPr>
            <p:ph idx="1" type="subTitle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DWFA (Drinking Water For All)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airo"/>
                <a:ea typeface="Cairo"/>
                <a:cs typeface="Cairo"/>
                <a:sym typeface="Cairo"/>
              </a:rPr>
              <a:t>Préparation &amp; nettoyage des données</a:t>
            </a:r>
            <a:endParaRPr sz="7000"/>
          </a:p>
        </p:txBody>
      </p:sp>
      <p:sp>
        <p:nvSpPr>
          <p:cNvPr id="315" name="Google Shape;315;p35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16" name="Google Shape;316;p35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317" name="Google Shape;317;p3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35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10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11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8925"/>
            <a:ext cx="8839202" cy="1265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 txBox="1"/>
          <p:nvPr/>
        </p:nvSpPr>
        <p:spPr>
          <a:xfrm>
            <a:off x="680500" y="780200"/>
            <a:ext cx="42246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Table qui contient que des données de 2016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12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9600"/>
            <a:ext cx="8839202" cy="104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13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8475"/>
            <a:ext cx="8839203" cy="120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14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8700"/>
            <a:ext cx="8839200" cy="13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15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50" name="Google Shape;3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3263"/>
            <a:ext cx="8839201" cy="111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16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56" name="Google Shape;3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8838"/>
            <a:ext cx="8839200" cy="2505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17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62" name="Google Shape;3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3325"/>
            <a:ext cx="8839198" cy="363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18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4600"/>
            <a:ext cx="8839202" cy="157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airo"/>
                <a:ea typeface="Cairo"/>
                <a:cs typeface="Cairo"/>
                <a:sym typeface="Cairo"/>
              </a:rPr>
              <a:t>Modèle de données</a:t>
            </a:r>
            <a:endParaRPr sz="7000"/>
          </a:p>
        </p:txBody>
      </p:sp>
      <p:sp>
        <p:nvSpPr>
          <p:cNvPr id="375" name="Google Shape;375;p44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76" name="Google Shape;376;p44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377" name="Google Shape;377;p4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44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19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720000" y="1090196"/>
            <a:ext cx="77040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</a:t>
            </a:r>
            <a:r>
              <a:rPr lang="en"/>
              <a:t>Contexte &amp; Besoin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</a:t>
            </a:r>
            <a:r>
              <a:rPr lang="en"/>
              <a:t>Blueprint &amp; Mockup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Préparation &amp; Nettoyage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Modèle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</a:t>
            </a:r>
            <a:r>
              <a:rPr lang="en"/>
              <a:t>Explication de chaque vues du tableau de bord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</a:t>
            </a:r>
            <a:r>
              <a:rPr lang="en"/>
              <a:t>Recommandations</a:t>
            </a:r>
            <a:r>
              <a:rPr lang="en"/>
              <a:t> &amp; Conclusion</a:t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20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85" name="Google Shape;3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975" y="152400"/>
            <a:ext cx="64380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21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91" name="Google Shape;3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581025"/>
            <a:ext cx="78105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airo"/>
                <a:ea typeface="Cairo"/>
                <a:cs typeface="Cairo"/>
                <a:sym typeface="Cairo"/>
              </a:rPr>
              <a:t>Explication de chaque vues du tableau de bord</a:t>
            </a:r>
            <a:endParaRPr sz="7000"/>
          </a:p>
        </p:txBody>
      </p:sp>
      <p:sp>
        <p:nvSpPr>
          <p:cNvPr id="398" name="Google Shape;398;p47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99" name="Google Shape;399;p47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400" name="Google Shape;400;p4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47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22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8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airo"/>
                <a:ea typeface="Cairo"/>
                <a:cs typeface="Cairo"/>
                <a:sym typeface="Cairo"/>
              </a:rPr>
              <a:t>Recommandations &amp; Conclusion</a:t>
            </a:r>
            <a:endParaRPr sz="7000"/>
          </a:p>
        </p:txBody>
      </p:sp>
      <p:sp>
        <p:nvSpPr>
          <p:cNvPr id="409" name="Google Shape;409;p48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410" name="Google Shape;410;p48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411" name="Google Shape;411;p4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48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23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24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19" name="Google Shape;419;p49"/>
          <p:cNvSpPr txBox="1"/>
          <p:nvPr/>
        </p:nvSpPr>
        <p:spPr>
          <a:xfrm>
            <a:off x="953200" y="1000925"/>
            <a:ext cx="4009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Besoin : identifier les pays qui rencontrent des difficultés d’accès à l’eau potable et pour lesquels concentrer nos efforts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25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25" name="Google Shape;425;p50"/>
          <p:cNvSpPr txBox="1"/>
          <p:nvPr/>
        </p:nvSpPr>
        <p:spPr>
          <a:xfrm>
            <a:off x="953200" y="1000925"/>
            <a:ext cx="4009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Merci de m’avoir écouté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airo"/>
                <a:ea typeface="Cairo"/>
                <a:cs typeface="Cairo"/>
                <a:sym typeface="Cairo"/>
              </a:rPr>
              <a:t>Contexte &amp; Besoin</a:t>
            </a:r>
            <a:endParaRPr sz="7000"/>
          </a:p>
        </p:txBody>
      </p:sp>
      <p:sp>
        <p:nvSpPr>
          <p:cNvPr id="260" name="Google Shape;260;p28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1" name="Google Shape;261;p28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62" name="Google Shape;262;p2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8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3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idx="1" type="subTitle"/>
          </p:nvPr>
        </p:nvSpPr>
        <p:spPr>
          <a:xfrm>
            <a:off x="713225" y="1606775"/>
            <a:ext cx="23454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 dans l’ONG “</a:t>
            </a:r>
            <a:r>
              <a:rPr lang="en"/>
              <a:t>DWFA “(Drinking Water For All)</a:t>
            </a:r>
            <a:endParaRPr sz="800"/>
          </a:p>
        </p:txBody>
      </p:sp>
      <p:pic>
        <p:nvPicPr>
          <p:cNvPr id="270" name="Google Shape;270;p2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4195" r="8596" t="0"/>
          <a:stretch/>
        </p:blipFill>
        <p:spPr>
          <a:xfrm>
            <a:off x="3171450" y="539500"/>
            <a:ext cx="2304300" cy="3093900"/>
          </a:xfrm>
          <a:prstGeom prst="roundRect">
            <a:avLst>
              <a:gd fmla="val 8952" name="adj"/>
            </a:avLst>
          </a:prstGeom>
        </p:spPr>
      </p:pic>
      <p:sp>
        <p:nvSpPr>
          <p:cNvPr id="271" name="Google Shape;271;p29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4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72" name="Google Shape;272;p29" title="DWF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91050"/>
            <a:ext cx="1662875" cy="10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6027275" y="1672075"/>
            <a:ext cx="20712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identifier les pays qui rencontrent des difficultés d’accès à l’eau potable et sur lesquels concentrer nos efforts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airo"/>
                <a:ea typeface="Cairo"/>
                <a:cs typeface="Cairo"/>
                <a:sym typeface="Cairo"/>
              </a:rPr>
              <a:t>Blueprint &amp; Mockup</a:t>
            </a:r>
            <a:endParaRPr sz="7000"/>
          </a:p>
        </p:txBody>
      </p:sp>
      <p:sp>
        <p:nvSpPr>
          <p:cNvPr id="280" name="Google Shape;280;p30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82" name="Google Shape;282;p30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30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5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6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75" y="1223963"/>
            <a:ext cx="56102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7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325" y="152400"/>
            <a:ext cx="52853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8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600" y="152400"/>
            <a:ext cx="42348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/>
        </p:nvSpPr>
        <p:spPr>
          <a:xfrm>
            <a:off x="8540225" y="4767850"/>
            <a:ext cx="603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9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08" name="Google Shape;308;p34" title="Mocku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038" y="152400"/>
            <a:ext cx="426393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