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b7e9378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b7e9378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d9b3bcf0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d9b3bcf0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b7e93782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b7e93782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b7e93782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b7e93782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b7e93782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b7e93782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b7e93782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b7e93782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b7e9378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b7e9378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b7e93782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6b7e93782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b7e93782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b7e93782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b7e93782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b7e93782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c6e915e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c6e915e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d9b3bcf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d9b3bcf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b7e93782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6b7e93782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b7e93782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b7e93782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b7e93782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6b7e93782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b7e93782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b7e93782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c86a5c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6c86a5c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b7e93782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6b7e93782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d9b3bcf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5d9b3bcf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b7e93782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6b7e93782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b7e93782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b7e93782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91cfe9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91cfe9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b7e9378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b7e9378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d9b3bcf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d9b3bcf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c6e915ee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c6e915ee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d9b3bcf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d9b3bcf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d9b3bcf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d9b3bcf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b7e93782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b7e9378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b7e9378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b7e9378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b7e9378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b7e9378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Détectez des faux billets avec R ou Python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ONCFM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Exploration et nettoyage des données</a:t>
            </a:r>
            <a:endParaRPr/>
          </a:p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137750"/>
            <a:ext cx="58483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Analyses descriptive des données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5830550" y="2256425"/>
            <a:ext cx="25977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1500 billets en total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500 billets faux (col 0)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1000 billets vrais (col 1)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10775"/>
            <a:ext cx="424156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Analyses descriptive des données</a:t>
            </a:r>
            <a:endParaRPr/>
          </a:p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363" y="1431875"/>
            <a:ext cx="359326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Analyses descriptive des données</a:t>
            </a:r>
            <a:endParaRPr/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75" y="1617050"/>
            <a:ext cx="3239281" cy="3038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/>
        </p:nvSpPr>
        <p:spPr>
          <a:xfrm>
            <a:off x="4482475" y="1643150"/>
            <a:ext cx="3908400" cy="29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Faux billets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fr" sz="1300">
                <a:solidFill>
                  <a:srgbClr val="E69138"/>
                </a:solidFill>
                <a:latin typeface="Calibri"/>
                <a:ea typeface="Calibri"/>
                <a:cs typeface="Calibri"/>
                <a:sym typeface="Calibri"/>
              </a:rPr>
              <a:t>Vrais billets</a:t>
            </a:r>
            <a:endParaRPr sz="1300">
              <a:solidFill>
                <a:srgbClr val="E691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Variables distinguant le moins les 2 groupes: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diagonal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Variables distinguant le plus les 2 groupes: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margin_low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Analyses descriptive des données</a:t>
            </a:r>
            <a:endParaRPr/>
          </a:p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275" y="2995075"/>
            <a:ext cx="2978749" cy="15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999" y="1408700"/>
            <a:ext cx="2898653" cy="303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/>
          <p:nvPr/>
        </p:nvSpPr>
        <p:spPr>
          <a:xfrm>
            <a:off x="924275" y="1614225"/>
            <a:ext cx="37722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Variables dinstinguant les 2 groupes 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margin_low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Analyses descriptive des données</a:t>
            </a:r>
            <a:endParaRPr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750" y="1553375"/>
            <a:ext cx="360249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Enrichissement des données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(</a:t>
            </a:r>
            <a:r>
              <a:rPr lang="fr" sz="1600"/>
              <a:t>Régression linéaire multiple)</a:t>
            </a:r>
            <a:endParaRPr sz="1600"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3" name="Google Shape;243;p28"/>
          <p:cNvSpPr txBox="1"/>
          <p:nvPr/>
        </p:nvSpPr>
        <p:spPr>
          <a:xfrm>
            <a:off x="953200" y="1787775"/>
            <a:ext cx="69660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 régression linéaire multiple est une méthode d'analyse statistique utilisée pour prédire une variable dépendante continue à partir de deux ou plusieurs variables indépendantes !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950" y="2391500"/>
            <a:ext cx="2350412" cy="23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22"/>
              <a:t>Enrichissement des données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(Régression linéaire multiple)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0" name="Google Shape;250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975" y="1715375"/>
            <a:ext cx="3092042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Analyses en Composantes Principales</a:t>
            </a:r>
            <a:endParaRPr sz="2000"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1274275" y="1633675"/>
            <a:ext cx="28524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Normalisation des données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100" y="1974900"/>
            <a:ext cx="3197575" cy="27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/>
          <p:nvPr/>
        </p:nvSpPr>
        <p:spPr>
          <a:xfrm>
            <a:off x="5292475" y="1405925"/>
            <a:ext cx="2742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Variance expliquée : 60.2%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47325"/>
            <a:ext cx="378968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Analyses en Composantes Principales</a:t>
            </a:r>
            <a:endParaRPr sz="2000"/>
          </a:p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692" y="1800200"/>
            <a:ext cx="3724612" cy="303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125" y="1800200"/>
            <a:ext cx="337556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Sommaire</a:t>
            </a:r>
            <a:endParaRPr sz="18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Contexte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Déroulement du projet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Fichiers &amp; Logiciels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Exploration et nettoyage des données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Analyses descriptive des données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Enrichissement des données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Analyses en Composantes Principales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Apprentissage non supervisée (Clustering)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Apprentissage</a:t>
            </a:r>
            <a:r>
              <a:rPr lang="fr"/>
              <a:t> supervisée (Classification)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Modèle final retenu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Algorithme de détection de faux billets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Programme de détection de faux billets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/>
              <a:t>Conclusion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Apprentissage non-supervisée (K-Means)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[</a:t>
            </a:r>
            <a:r>
              <a:rPr lang="fr" sz="1800"/>
              <a:t>Clustering</a:t>
            </a:r>
            <a:r>
              <a:rPr lang="fr" sz="1600"/>
              <a:t>]</a:t>
            </a:r>
            <a:endParaRPr sz="1600"/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013" y="1542275"/>
            <a:ext cx="562398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Apprentissage non-supervisée (K-Means)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[</a:t>
            </a:r>
            <a:r>
              <a:rPr lang="fr" sz="1800"/>
              <a:t>Clustering</a:t>
            </a:r>
            <a:r>
              <a:rPr lang="fr" sz="1600"/>
              <a:t>]</a:t>
            </a:r>
            <a:endParaRPr sz="1800"/>
          </a:p>
        </p:txBody>
      </p:sp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3" name="Google Shape;283;p33"/>
          <p:cNvSpPr txBox="1"/>
          <p:nvPr/>
        </p:nvSpPr>
        <p:spPr>
          <a:xfrm>
            <a:off x="3539400" y="1359650"/>
            <a:ext cx="2459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 Score de Silhouette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613" y="1750325"/>
            <a:ext cx="566076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Apprentissage non-supervisée (K-Means)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[</a:t>
            </a:r>
            <a:r>
              <a:rPr lang="fr" sz="1800"/>
              <a:t>Clustering</a:t>
            </a:r>
            <a:r>
              <a:rPr lang="fr" sz="1600"/>
              <a:t>]</a:t>
            </a:r>
            <a:r>
              <a:rPr lang="fr" sz="1800"/>
              <a:t> </a:t>
            </a:r>
            <a:r>
              <a:rPr lang="fr" sz="1600" u="sng"/>
              <a:t>Visualisation du modèle</a:t>
            </a:r>
            <a:endParaRPr sz="1600" u="sng"/>
          </a:p>
        </p:txBody>
      </p:sp>
      <p:sp>
        <p:nvSpPr>
          <p:cNvPr id="290" name="Google Shape;290;p3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1" name="Google Shape;291;p34"/>
          <p:cNvSpPr txBox="1"/>
          <p:nvPr/>
        </p:nvSpPr>
        <p:spPr>
          <a:xfrm>
            <a:off x="5899975" y="4570725"/>
            <a:ext cx="18225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438" y="1532225"/>
            <a:ext cx="3733135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Apprentissage non-supervisée (K-Means)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[</a:t>
            </a:r>
            <a:r>
              <a:rPr lang="fr" sz="1800"/>
              <a:t>Clustering</a:t>
            </a:r>
            <a:r>
              <a:rPr lang="fr" sz="1600"/>
              <a:t>]</a:t>
            </a:r>
            <a:r>
              <a:rPr lang="fr" sz="1800"/>
              <a:t> </a:t>
            </a:r>
            <a:r>
              <a:rPr lang="fr" sz="1600" u="sng"/>
              <a:t>Evaluation du modèle</a:t>
            </a:r>
            <a:endParaRPr sz="1800" u="sng"/>
          </a:p>
        </p:txBody>
      </p:sp>
      <p:sp>
        <p:nvSpPr>
          <p:cNvPr id="298" name="Google Shape;298;p3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99" name="Google Shape;2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563" y="1652075"/>
            <a:ext cx="362487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/>
              <a:t>Apprentissage supervisée (Régression Logistique)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/>
              <a:t>[Classification]</a:t>
            </a:r>
            <a:r>
              <a:rPr lang="fr" sz="1750"/>
              <a:t> - </a:t>
            </a:r>
            <a:r>
              <a:rPr lang="fr" sz="1750" u="sng"/>
              <a:t>Evaluation du </a:t>
            </a:r>
            <a:r>
              <a:rPr lang="fr" sz="1750" u="sng"/>
              <a:t>Modèle</a:t>
            </a:r>
            <a:endParaRPr sz="175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5" name="Google Shape;305;p3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4925" y="1652100"/>
            <a:ext cx="3634154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/>
              <a:t>Apprentissage supervisée (Régression Logistique)</a:t>
            </a:r>
            <a:endParaRPr sz="1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50"/>
              <a:t>[Classification] - </a:t>
            </a:r>
            <a:r>
              <a:rPr lang="fr" sz="1750" u="sng"/>
              <a:t>Evaluation du Modèle</a:t>
            </a:r>
            <a:endParaRPr sz="20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6756275" y="2019225"/>
            <a:ext cx="19614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Précision : 0,99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(proche de 1)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Sensibilité : 0,99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(proche de 1)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Google Shape;3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175" y="1617400"/>
            <a:ext cx="2991651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Modèle Retenu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1" name="Google Shape;321;p38"/>
          <p:cNvSpPr txBox="1"/>
          <p:nvPr/>
        </p:nvSpPr>
        <p:spPr>
          <a:xfrm>
            <a:off x="1051550" y="1666275"/>
            <a:ext cx="5687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Régression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Logistique est la solution qui apporte les meilleurs résultats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Algorithme de détection de faux billets</a:t>
            </a:r>
            <a:endParaRPr/>
          </a:p>
        </p:txBody>
      </p:sp>
      <p:sp>
        <p:nvSpPr>
          <p:cNvPr id="327" name="Google Shape;327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924250" y="1353850"/>
            <a:ext cx="501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Prérequis :</a:t>
            </a:r>
            <a:endParaRPr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Sauvegarder l’algorithme de détection de faux billets dans un fichier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25" y="2476150"/>
            <a:ext cx="45529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Programme de détection de faux billets</a:t>
            </a:r>
            <a:endParaRPr/>
          </a:p>
        </p:txBody>
      </p:sp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36" name="Google Shape;3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625" y="1678700"/>
            <a:ext cx="36385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0"/>
          <p:cNvSpPr txBox="1"/>
          <p:nvPr/>
        </p:nvSpPr>
        <p:spPr>
          <a:xfrm>
            <a:off x="1109400" y="3569775"/>
            <a:ext cx="5137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model_folder : chemin 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d'accès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au dossier où se trouve l’algorithme choisi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model_file : nom du fichier de l’algorithme et de son extension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Programme de détection de faux billets</a:t>
            </a:r>
            <a:endParaRPr/>
          </a:p>
        </p:txBody>
      </p:sp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1039975" y="3315200"/>
            <a:ext cx="5137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_folder : chemin d'accès au dossier où se situe le fichier csv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50" y="1674875"/>
            <a:ext cx="38957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Contexte</a:t>
            </a:r>
            <a:endParaRPr sz="18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Analyst dans une entreprise spécialisée de la data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Prestation en régie au sein de l’ONCFM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Mission d’Identification des </a:t>
            </a:r>
            <a:r>
              <a:rPr lang="fr"/>
              <a:t>contrefaçons</a:t>
            </a:r>
            <a:r>
              <a:rPr lang="fr"/>
              <a:t> de billets</a:t>
            </a:r>
            <a:endParaRPr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Conclusion</a:t>
            </a:r>
            <a:endParaRPr/>
          </a:p>
        </p:txBody>
      </p:sp>
      <p:sp>
        <p:nvSpPr>
          <p:cNvPr id="351" name="Google Shape;351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1016825" y="1423400"/>
            <a:ext cx="6046200" cy="30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Lecture des données :</a:t>
            </a:r>
            <a:endParaRPr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Quelques valeurs manquantes (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margin low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 37)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-) Imputation des valeurs manquantes avec 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régression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linéaire multiple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Choix du modèle :</a:t>
            </a:r>
            <a:endParaRPr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Régression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Logistique (Précision et sensibilité à 0.99%, proche de 1)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Algorithme de détection :</a:t>
            </a:r>
            <a:endParaRPr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Sauvegarder le chemin de l’algo dans un fichier avant la détection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Détecteur de faux billets :</a:t>
            </a:r>
            <a:endParaRPr sz="1300" u="sng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Choisir le chemin source de l’algo enregistré préalablement,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Choisir le chemin source du fichier csv (fichier a traiter)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/>
              <a:t>FIN</a:t>
            </a:r>
            <a:endParaRPr sz="3100"/>
          </a:p>
        </p:txBody>
      </p:sp>
      <p:sp>
        <p:nvSpPr>
          <p:cNvPr id="358" name="Google Shape;358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59" name="Google Shape;359;p43"/>
          <p:cNvSpPr txBox="1"/>
          <p:nvPr/>
        </p:nvSpPr>
        <p:spPr>
          <a:xfrm>
            <a:off x="1345100" y="1849350"/>
            <a:ext cx="408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MERCI !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Déroulement du projet</a:t>
            </a:r>
            <a:endParaRPr/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947400" y="1254100"/>
            <a:ext cx="73776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. Exploration et nettoyage des données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2 . </a:t>
            </a: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Analyse descriptive des données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 . Enrichissement des données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Régression</a:t>
            </a: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linéaire multiples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 . Analyses en Composantes Principales (ACP)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5 . </a:t>
            </a: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Apprentissage non supervisée (Clustering)</a:t>
            </a:r>
            <a:endParaRPr sz="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Kmeans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6 . </a:t>
            </a: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Apprentissage </a:t>
            </a: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supervisée (</a:t>
            </a: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Classification)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-"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Régression logistique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7 . Modèle final retenu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8 . Création d’un algorithme de détection de faux et vrais billets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 . Programme de détection de faux billets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Fichiers &amp; Logiciels</a:t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8" name="Google Shape;158;p17" title="py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325" y="2890750"/>
            <a:ext cx="1552925" cy="15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 title="jupiter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849" y="2921775"/>
            <a:ext cx="1225850" cy="14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/>
        </p:nvSpPr>
        <p:spPr>
          <a:xfrm>
            <a:off x="1016825" y="2123350"/>
            <a:ext cx="284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Langage</a:t>
            </a: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programmation 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975225" y="2123350"/>
            <a:ext cx="85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Logiciel 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941625" y="1550575"/>
            <a:ext cx="39285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 fichier csv : billets.csv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Exploration et nettoyage des données</a:t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50" y="1541800"/>
            <a:ext cx="409569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Exploration et nettoyage des données</a:t>
            </a:r>
            <a:endParaRPr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850" y="1643149"/>
            <a:ext cx="4715026" cy="22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Exploration et nettoyage des données</a:t>
            </a:r>
            <a:endParaRPr/>
          </a:p>
        </p:txBody>
      </p:sp>
      <p:sp>
        <p:nvSpPr>
          <p:cNvPr id="182" name="Google Shape;182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8700" y="1599675"/>
            <a:ext cx="659949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Exploration et nettoyage des données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38" y="1952600"/>
            <a:ext cx="57245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