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6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9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8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f48ddb2f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f48ddb2f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af48ddb2f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panoramique avec légende">
  <p:cSld name="Image panoramique avec légende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 avec légende">
  <p:cSld name="Citation avec légen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e de nom">
  <p:cSld name="Carte de nom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5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uniquement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6"/>
          <p:cNvSpPr/>
          <p:nvPr/>
        </p:nvSpPr>
        <p:spPr>
          <a:xfrm rot="-5400000">
            <a:off x="-650724" y="650724"/>
            <a:ext cx="6858000" cy="5556552"/>
          </a:xfrm>
          <a:custGeom>
            <a:rect b="b" l="l" r="r" t="t"/>
            <a:pathLst>
              <a:path extrusionOk="0" h="5556552" w="685800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>
            <p:ph idx="1" type="subTitle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Khonsari Nathan</a:t>
            </a:r>
            <a:endParaRPr sz="2800"/>
          </a:p>
          <a:p>
            <a:pPr indent="0" lvl="0" marL="0" rtl="0" algn="ctr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/>
              <a:t>FAO</a:t>
            </a:r>
            <a:endParaRPr/>
          </a:p>
        </p:txBody>
      </p:sp>
      <p:sp>
        <p:nvSpPr>
          <p:cNvPr id="123" name="Google Shape;123;p16"/>
          <p:cNvSpPr txBox="1"/>
          <p:nvPr>
            <p:ph type="ctrTitle"/>
          </p:nvPr>
        </p:nvSpPr>
        <p:spPr>
          <a:xfrm>
            <a:off x="6208236" y="-247124"/>
            <a:ext cx="5452500" cy="33063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/>
              <a:t>Réalisez une étude de santé publique avec R ou Python</a:t>
            </a:r>
            <a:endParaRPr/>
          </a:p>
        </p:txBody>
      </p:sp>
      <p:pic>
        <p:nvPicPr>
          <p:cNvPr id="124" name="Google Shape;12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425" y="2874200"/>
            <a:ext cx="6184123" cy="38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7) Liste des 10 pays qui ont le plus bénéficié de l’aide alimentaire entre 2013 et 2016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818700" y="2222275"/>
            <a:ext cx="10554600" cy="4042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1037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650"/>
          </a:p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b="1" sz="127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fr-FR" sz="1475">
                <a:latin typeface="Arial"/>
                <a:ea typeface="Arial"/>
                <a:cs typeface="Arial"/>
                <a:sym typeface="Arial"/>
              </a:rPr>
              <a:t>République arabe syrienne</a:t>
            </a:r>
            <a:endParaRPr b="1" sz="14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b="1" lang="fr-FR" sz="1475"/>
              <a:t>Éthiopie</a:t>
            </a:r>
            <a:endParaRPr b="1" sz="14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b="1" lang="fr-FR" sz="1475"/>
              <a:t>Yémen</a:t>
            </a:r>
            <a:endParaRPr b="1" sz="14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b="1" lang="fr-FR" sz="1475"/>
              <a:t>Soudan du Sud</a:t>
            </a:r>
            <a:endParaRPr b="1" sz="14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b="1" lang="fr-FR" sz="1475"/>
              <a:t>Soudan</a:t>
            </a:r>
            <a:endParaRPr b="1" sz="14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b="1" lang="fr-FR" sz="1475"/>
              <a:t>Kenya</a:t>
            </a:r>
            <a:endParaRPr b="1" sz="14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b="1" lang="fr-FR" sz="1475"/>
              <a:t>Bangladesh</a:t>
            </a:r>
            <a:endParaRPr b="1" sz="14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b="1" lang="fr-FR" sz="1475"/>
              <a:t>Somalie</a:t>
            </a:r>
            <a:endParaRPr b="1" sz="14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b="1" lang="fr-FR" sz="1475"/>
              <a:t>République démocratique du Congo</a:t>
            </a:r>
            <a:endParaRPr b="1" sz="14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12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rPr b="1" lang="fr-FR" sz="1475"/>
              <a:t>Niger</a:t>
            </a:r>
            <a:endParaRPr b="1" sz="1475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6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65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"/>
              <a:buNone/>
            </a:pPr>
            <a:r>
              <a:t/>
            </a:r>
            <a:endParaRPr b="1" sz="650"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550" y="2565975"/>
            <a:ext cx="7288100" cy="36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755">
                <a:solidFill>
                  <a:srgbClr val="FEFEFE"/>
                </a:solidFill>
              </a:rPr>
              <a:t>République arabe syrienne </a:t>
            </a:r>
            <a:endParaRPr b="1" sz="1755">
              <a:solidFill>
                <a:srgbClr val="FEFE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55">
              <a:solidFill>
                <a:srgbClr val="FEFE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755">
                <a:solidFill>
                  <a:srgbClr val="FEFEFE"/>
                </a:solidFill>
              </a:rPr>
              <a:t>Soudan</a:t>
            </a:r>
            <a:endParaRPr b="1" sz="1755">
              <a:solidFill>
                <a:srgbClr val="FEFE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55">
              <a:solidFill>
                <a:srgbClr val="FEFE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755">
                <a:solidFill>
                  <a:srgbClr val="FEFEFE"/>
                </a:solidFill>
              </a:rPr>
              <a:t>Soudan du Sud</a:t>
            </a:r>
            <a:endParaRPr b="1" sz="1755">
              <a:solidFill>
                <a:srgbClr val="FEFE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55">
              <a:solidFill>
                <a:srgbClr val="FEFE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755">
                <a:solidFill>
                  <a:srgbClr val="FEFEFE"/>
                </a:solidFill>
              </a:rPr>
              <a:t>Yémen</a:t>
            </a:r>
            <a:endParaRPr b="1" sz="1755">
              <a:solidFill>
                <a:srgbClr val="FEFE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55">
              <a:solidFill>
                <a:srgbClr val="FEFE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-FR" sz="1755">
                <a:solidFill>
                  <a:srgbClr val="FEFEFE"/>
                </a:solidFill>
              </a:rPr>
              <a:t>Éthiopie</a:t>
            </a:r>
            <a:endParaRPr b="1" sz="1755">
              <a:solidFill>
                <a:srgbClr val="FEFEFE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55">
              <a:solidFill>
                <a:srgbClr val="FEFE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5475" y="2222275"/>
            <a:ext cx="6971251" cy="415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forte disponibilité alimentaire par habitant</a:t>
            </a:r>
            <a:endParaRPr sz="3200"/>
          </a:p>
        </p:txBody>
      </p:sp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818700" y="2222273"/>
            <a:ext cx="10554600" cy="4201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latin typeface="Arial"/>
                <a:ea typeface="Arial"/>
                <a:cs typeface="Arial"/>
                <a:sym typeface="Arial"/>
              </a:rPr>
              <a:t>Autriche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latin typeface="Arial"/>
                <a:ea typeface="Arial"/>
                <a:cs typeface="Arial"/>
                <a:sym typeface="Arial"/>
              </a:rPr>
              <a:t>Belgique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latin typeface="Arial"/>
                <a:ea typeface="Arial"/>
                <a:cs typeface="Arial"/>
                <a:sym typeface="Arial"/>
              </a:rPr>
              <a:t>Turquie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latin typeface="Arial"/>
                <a:ea typeface="Arial"/>
                <a:cs typeface="Arial"/>
                <a:sym typeface="Arial"/>
              </a:rPr>
              <a:t>États-Unis d'Amérique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latin typeface="Arial"/>
                <a:ea typeface="Arial"/>
                <a:cs typeface="Arial"/>
                <a:sym typeface="Arial"/>
              </a:rPr>
              <a:t>Israël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latin typeface="Arial"/>
                <a:ea typeface="Arial"/>
                <a:cs typeface="Arial"/>
                <a:sym typeface="Arial"/>
              </a:rPr>
              <a:t>Irlande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latin typeface="Arial"/>
                <a:ea typeface="Arial"/>
                <a:cs typeface="Arial"/>
                <a:sym typeface="Arial"/>
              </a:rPr>
              <a:t>Italie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latin typeface="Arial"/>
                <a:ea typeface="Arial"/>
                <a:cs typeface="Arial"/>
                <a:sym typeface="Arial"/>
              </a:rPr>
              <a:t>Luxembourg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latin typeface="Arial"/>
                <a:ea typeface="Arial"/>
                <a:cs typeface="Arial"/>
                <a:sym typeface="Arial"/>
              </a:rPr>
              <a:t>Égypte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400">
                <a:latin typeface="Arial"/>
                <a:ea typeface="Arial"/>
                <a:cs typeface="Arial"/>
                <a:sym typeface="Arial"/>
              </a:rPr>
              <a:t>Allemagne</a:t>
            </a:r>
            <a:endParaRPr sz="2100"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125" y="2187938"/>
            <a:ext cx="8625999" cy="426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16">
                <a:latin typeface="Arial"/>
                <a:ea typeface="Arial"/>
                <a:cs typeface="Arial"/>
                <a:sym typeface="Arial"/>
              </a:rPr>
              <a:t>République centrafricaine</a:t>
            </a:r>
            <a:endParaRPr b="1" sz="191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16">
                <a:latin typeface="Arial"/>
                <a:ea typeface="Arial"/>
                <a:cs typeface="Arial"/>
                <a:sym typeface="Arial"/>
              </a:rPr>
              <a:t>Zambie</a:t>
            </a:r>
            <a:endParaRPr b="1" sz="191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16">
                <a:latin typeface="Arial"/>
                <a:ea typeface="Arial"/>
                <a:cs typeface="Arial"/>
                <a:sym typeface="Arial"/>
              </a:rPr>
              <a:t>Madagascar</a:t>
            </a:r>
            <a:endParaRPr b="1" sz="191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904">
                <a:latin typeface="Arial"/>
                <a:ea typeface="Arial"/>
                <a:cs typeface="Arial"/>
                <a:sym typeface="Arial"/>
              </a:rPr>
              <a:t>Afghanistan</a:t>
            </a:r>
            <a:endParaRPr b="1" sz="1904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52">
                <a:latin typeface="Arial"/>
                <a:ea typeface="Arial"/>
                <a:cs typeface="Arial"/>
                <a:sym typeface="Arial"/>
              </a:rPr>
              <a:t>Haïti</a:t>
            </a:r>
            <a:endParaRPr b="1" sz="17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52">
                <a:latin typeface="Arial"/>
                <a:ea typeface="Arial"/>
                <a:cs typeface="Arial"/>
                <a:sym typeface="Arial"/>
              </a:rPr>
              <a:t>République populaire démocratique de Corée</a:t>
            </a:r>
            <a:endParaRPr b="1" sz="17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52">
                <a:latin typeface="Arial"/>
                <a:ea typeface="Arial"/>
                <a:cs typeface="Arial"/>
                <a:sym typeface="Arial"/>
              </a:rPr>
              <a:t>Tchad</a:t>
            </a:r>
            <a:endParaRPr b="1" sz="17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52">
                <a:latin typeface="Arial"/>
                <a:ea typeface="Arial"/>
                <a:cs typeface="Arial"/>
                <a:sym typeface="Arial"/>
              </a:rPr>
              <a:t>Zimbabwe</a:t>
            </a:r>
            <a:endParaRPr b="1" sz="17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52">
                <a:latin typeface="Arial"/>
                <a:ea typeface="Arial"/>
                <a:cs typeface="Arial"/>
                <a:sym typeface="Arial"/>
              </a:rPr>
              <a:t>Ouganda</a:t>
            </a:r>
            <a:endParaRPr b="1" sz="175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1752">
                <a:latin typeface="Arial"/>
                <a:ea typeface="Arial"/>
                <a:cs typeface="Arial"/>
                <a:sym typeface="Arial"/>
              </a:rPr>
              <a:t>Timor-Leste</a:t>
            </a:r>
            <a:endParaRPr sz="1752"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220" y="2658425"/>
            <a:ext cx="6919476" cy="343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Étude sur le manioc en Thaïlande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Proportion en sous nutrition en Thaïlande est de 9.10 %.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Proportion de manioc exportée : 83.41 %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8975" y="2504325"/>
            <a:ext cx="4876001" cy="37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190500" marR="19050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fr-FR" sz="3200">
                <a:solidFill>
                  <a:srgbClr val="FFFFFF"/>
                </a:solidFill>
              </a:rPr>
              <a:t>11) Analyses complémentaires</a:t>
            </a:r>
            <a:endParaRPr sz="5500"/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0950" y="2114400"/>
            <a:ext cx="7605476" cy="452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L’</a:t>
            </a:r>
            <a:r>
              <a:rPr lang="fr-FR"/>
              <a:t>intérêt de la Thaïlande de garder plus de manioc doit être plus considérable afin de</a:t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 réduire au mieux leur problème de sous_nutrition de la population du pays.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Contexte et spécification des données</a:t>
            </a:r>
            <a:endParaRPr sz="3200"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Objectifs du projet :</a:t>
            </a:r>
            <a:r>
              <a:rPr lang="fr-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Quelles analyses ou transformations effectuer ?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Spécification des colonnes :</a:t>
            </a:r>
            <a:r>
              <a:rPr lang="fr-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autres colonnes ou types de données importantes dans ces fichiers ?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 d'analyse :</a:t>
            </a:r>
            <a:r>
              <a:rPr lang="fr-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calculer des moyennes, des tendances par zone, etc. ?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5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Éventuels problèmes :</a:t>
            </a:r>
            <a:r>
              <a:rPr lang="fr-FR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erreurs spécifiques ou des données manquantes ?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fr-FR" sz="15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MISSION PRINCIPALE : </a:t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5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Réalisation d’une </a:t>
            </a:r>
            <a:r>
              <a:rPr b="1" lang="fr-FR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étude de grande ampleur</a:t>
            </a:r>
            <a:r>
              <a:rPr lang="fr-FR" sz="1600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 sur le thème de l’alimentation et plus particulièrement sur la sous-nutrition dans le monde.</a:t>
            </a:r>
            <a:endParaRPr sz="2600">
              <a:solidFill>
                <a:srgbClr val="FEFEF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Méthodologie de l’analyse</a:t>
            </a:r>
            <a:endParaRPr sz="3200"/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Le </a:t>
            </a:r>
            <a:r>
              <a:rPr b="1" lang="fr-FR"/>
              <a:t>RGPD</a:t>
            </a:r>
            <a:r>
              <a:rPr lang="fr-FR"/>
              <a:t> ne s’applique pas dans notre projet, vu que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nos données ne sont pas relatives à des personnes précises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mais bien à des populations de pays.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fr-FR" u="sng"/>
              <a:t>Comment j’ai fait mon analyse?</a:t>
            </a:r>
            <a:endParaRPr b="1" u="sng"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b="1" u="sng"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Pour cette analyse, j’ai utilisé des données </a:t>
            </a:r>
            <a:r>
              <a:rPr lang="fr-FR"/>
              <a:t>des fichiers : “sous-nutrition” , “population”,  “disponibilité alimentaire”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et ”aide alimentaire”</a:t>
            </a:r>
            <a:r>
              <a:rPr lang="fr-FR"/>
              <a:t> par zone géographique et année.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Mon objectif était de calculer les taux de sous-nutrition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par région et année pour identifier les tendances de sous_nutrition. 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J'ai également calculé des moyennes par zone et par année afin de fournir une vue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   d'ensemble.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   Les résultats montrent que certaines régions sont particulièrement touchées,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fr-FR"/>
              <a:t>   tandis que d’autres montrent une amélioration au fil des années.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1) Proportion de personnes en état de sous-nutrition en 2017</a:t>
            </a:r>
            <a:endParaRPr sz="3200"/>
          </a:p>
        </p:txBody>
      </p:sp>
      <p:sp>
        <p:nvSpPr>
          <p:cNvPr id="142" name="Google Shape;142;p19"/>
          <p:cNvSpPr txBox="1"/>
          <p:nvPr>
            <p:ph idx="1" type="body"/>
          </p:nvPr>
        </p:nvSpPr>
        <p:spPr>
          <a:xfrm>
            <a:off x="772487" y="22145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La p</a:t>
            </a:r>
            <a:r>
              <a:rPr lang="fr-FR"/>
              <a:t>roportion de personnes en état de sous nutrition que j’ai calculé par rapport à mes données en 2017 est de 7.10 %.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Kcal par homme = 2500 / kcal par femme = 2000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(moyenne kcal humaine = 2250)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Le nombre théorique de personnes qui pourraient </a:t>
            </a:r>
            <a:r>
              <a:rPr lang="fr-FR"/>
              <a:t>être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nourries en 2017 est de </a:t>
            </a:r>
            <a:r>
              <a:rPr lang="fr-FR"/>
              <a:t>9 297 326 501</a:t>
            </a:r>
            <a:r>
              <a:rPr lang="fr-FR"/>
              <a:t> de personnes.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Soit une proportion de 123.17 %.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Le nombre d'humains pouvant être nourris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avec les végétaux en 2017 est de 7 671 450 761 de personnes.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Soit 101.63 % de la population mondiale en 2017.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4) Répartition de la disponibilité intérieure</a:t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Proportion de Aliments pour animaux : 13.23 %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Proportion de Pertes : 4.65 %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Proportion de Nourriture : 49.37 %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Proportion de Semences : 1.58 %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Proportion de Traitement : 22.45 %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Proportion de Autres Utilisations : 8.82 %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Part de l’utilisation des principales céréales entre l’alimentation humaine et animale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La Proportion d'alimentation animale : 36.14 %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La Proportion d'alimentation humaine : 42.91 %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818725" y="21991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2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Inde 0.025200</a:t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Pakistan 0.003287</a:t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Indonésie 0.003128</a:t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Nigéria 0.003022</a:t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Bangladesh 0.002850</a:t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Éthiopie 0.002797</a:t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Philippines 0.002081</a:t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République-Unie de Tanzanie 0.001776</a:t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République populaire démocratique de Corée 0.001591</a:t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fr-FR" sz="4075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Kenya 0.001577</a:t>
            </a:r>
            <a:endParaRPr sz="4075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9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700">
              <a:solidFill>
                <a:srgbClr val="FEFEF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EFEFE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rgbClr val="FEFEFE"/>
              </a:solidFill>
            </a:endParaRPr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021" y="2458096"/>
            <a:ext cx="7601751" cy="376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