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2" r:id="rId4"/>
    <p:sldId id="261" r:id="rId5"/>
    <p:sldId id="263" r:id="rId6"/>
    <p:sldId id="284" r:id="rId7"/>
    <p:sldId id="264" r:id="rId8"/>
    <p:sldId id="266" r:id="rId9"/>
    <p:sldId id="265" r:id="rId10"/>
    <p:sldId id="268" r:id="rId11"/>
    <p:sldId id="267" r:id="rId12"/>
    <p:sldId id="271" r:id="rId13"/>
    <p:sldId id="269" r:id="rId14"/>
    <p:sldId id="273" r:id="rId15"/>
    <p:sldId id="276" r:id="rId16"/>
    <p:sldId id="274" r:id="rId17"/>
    <p:sldId id="277" r:id="rId18"/>
    <p:sldId id="275" r:id="rId19"/>
    <p:sldId id="278" r:id="rId20"/>
    <p:sldId id="280" r:id="rId21"/>
    <p:sldId id="281" r:id="rId22"/>
    <p:sldId id="279" r:id="rId23"/>
    <p:sldId id="282" r:id="rId24"/>
    <p:sldId id="287" r:id="rId25"/>
    <p:sldId id="288" r:id="rId26"/>
    <p:sldId id="285" r:id="rId27"/>
    <p:sldId id="290" r:id="rId28"/>
    <p:sldId id="289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02" autoAdjust="0"/>
  </p:normalViewPr>
  <p:slideViewPr>
    <p:cSldViewPr snapToGrid="0">
      <p:cViewPr>
        <p:scale>
          <a:sx n="100" d="100"/>
          <a:sy n="100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2CB8-F0F9-894D-A643-20B3A3BF51E5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A87A6-6064-C14F-96B9-4008B75560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7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clearly outliers for Shannon entropy &amp; observed features, but they end up being very influential points for </a:t>
            </a:r>
            <a:r>
              <a:rPr lang="en-US" dirty="0" err="1"/>
              <a:t>faith’d</a:t>
            </a:r>
            <a:r>
              <a:rPr lang="en-US" dirty="0"/>
              <a:t> PD as well</a:t>
            </a:r>
          </a:p>
          <a:p>
            <a:endParaRPr lang="en-US" dirty="0"/>
          </a:p>
          <a:p>
            <a:r>
              <a:rPr lang="en-US" dirty="0"/>
              <a:t>These points had nothing out of the ordinary in the other covariates, so obvious to remove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A87A6-6064-C14F-96B9-4008B755609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importance of removing outliers/influential points was VERY clear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A87A6-6064-C14F-96B9-4008B755609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2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importance of removing outliers/influential points was VERY clear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A87A6-6064-C14F-96B9-4008B755609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8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A87A6-6064-C14F-96B9-4008B755609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6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A87A6-6064-C14F-96B9-4008B755609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3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A87A6-6064-C14F-96B9-4008B755609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4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D8-F858-EB37-0289-AC2AB429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EE34E-3D1F-4FC6-FE27-A573813F1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B335-AE56-07B2-B2BE-EA239323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979D-6DE6-F142-B801-412785082F47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448E-C637-6A97-E560-40F347FD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398D-E095-BABF-339A-8CEC89DA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6E1-C449-9CC3-DF37-8179E1B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86745-52FE-A17B-E124-AEA134FC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3998-31BE-8AAE-523C-CCFB9390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1E1-094A-944B-A053-401E8E8206E5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773A-E758-A147-5285-DDA8984A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BBC2-24AF-8846-CBF9-01EFBFA8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0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095C7-4C59-C7FA-0FE8-82F0420C8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E784E-3993-493D-AE36-719ADFCD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118F-2817-7B82-C288-E1C04CD1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F5EA-0F59-9646-853F-88A331D0566F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786B-83AF-FDE5-FA85-856EDF55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147C-5939-8C79-4F95-DC77076D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400C-5CEA-DBB0-7F57-ABE48443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5221-6D54-FDC0-11A5-68346D93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1D01-6AE8-AE89-B337-9EB242D5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85A-F9C9-474B-9BE3-7AAA2249E4D0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1289-EF42-8DCF-7A89-BFFB464A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75C5-ED02-8F00-13B8-5E02EDDE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06A1-F2F7-3F39-81AF-5C310DC1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DB78-CFA6-A61D-48F5-0A465CCD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E813-0B1F-A7E6-D98D-D5CD527D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05C3-9338-374A-BC82-AAFF41122B2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5221-140B-E164-0C0C-EC29C103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76EE-CF9A-4244-711A-CE9D53BC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15D7-8DE8-8719-46BD-CF2B33E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607A-5D1C-EEAC-D4B2-BF1C4942C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182E0-9DCD-D333-D7D7-8FDC5A21E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0973D-346F-7541-4337-801AB7D5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80CC-130E-1844-81E7-31763DE50BF5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AF25-FA02-B75A-08FC-B2BDA27F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C89B-7827-FF63-1961-910D74B2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AAC4-0785-9E63-2044-11ACB2D0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964E-E414-B0F4-50C7-F1B36B1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21AC-6D71-932C-1A51-9A400673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DAF50-C71C-554E-B9BF-39DDC02EF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23E86-76F4-6381-27C9-D0A22E4B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6DB5F-FDF8-AE31-ED54-4B0CFAC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E367-6004-B249-B023-53DB7B96DF95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AD544-1FCC-0F43-F30F-DB97760E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6E5E1-87F9-3B63-C035-70603D7C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1260-F439-98B1-BD4C-5C67603F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0C8DA-1D32-60C6-0E14-BAB21DD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B20-E1F2-CF47-960E-8A146BD10171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6DCD8-B523-33B7-7F25-AD56B75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ED3D4-5CC4-DD4A-D5D8-3E8DFAE7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6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0B0A-1BB4-217C-4C96-437F43BD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1B58-6298-1D4A-AFE2-72800B6D5C33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39EC5-954A-CA5E-A90F-96125135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AE7BD-3EE6-3FCE-D0B2-9DB8B8F4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08E9-0C96-A3C0-5EE9-956BE151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986F-E9D6-9EB3-F55D-0FD4FFFD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0F0A-57CF-FD87-AB21-7F5FEFDD5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11CDE-3894-0783-9C01-995BD557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0325-6AD6-634E-BD54-B8E72B2D001B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3078-0800-5CC2-5748-7D06CB7A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8F53-7726-525D-3E90-30EB43CC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5B7-F85C-430D-C151-04A16F19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60155-19DC-EB08-0665-ED5C540EC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644EA-2BC5-81A4-B434-52224AE2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158AD-F31B-DC16-5AC6-9898B060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0329-19E2-3041-8E95-AD16F2CE53F8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17C1-FE7D-A51A-2665-5976F0ED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AFDA-D6DD-C819-3CF6-6D316CC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239CA-9681-F7F0-3EDA-7A30CDC3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895F-3F33-C98F-4437-31EAF0AB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4224-6C3D-229B-AF7C-78409134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5DB4-3697-CC46-8ED0-80033260F645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917-67FE-3E3D-9644-242F0D2B2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4667-6A9C-6484-1F03-C1DE0D64D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D1E2-5FA9-4D8B-9F0B-49B4C7EE0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C9A2-51ED-451E-DF38-FF3B6C1A6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effect of age and co-housing with animals on gut microbiome diversity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7E48E-C8F0-FA1A-B6D8-35595CD58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Nathan Kolbow</a:t>
            </a:r>
          </a:p>
          <a:p>
            <a:r>
              <a:rPr lang="en-US" dirty="0"/>
              <a:t>In collaboration with Matthew F. Warren, PhD and Federico Rey, PhD from the Rey Lab, Department of Bacteriology, UW-Madison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7FA17-FF8E-51D6-AD99-3F2FE246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00C31-2047-39CD-79BE-FF0E2EB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6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564A-2729-1370-F0C2-95DD2C1F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A2B4-A474-30EB-161C-14526BA3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8567" cy="4351338"/>
          </a:xfrm>
        </p:spPr>
        <p:txBody>
          <a:bodyPr/>
          <a:lstStyle/>
          <a:p>
            <a:r>
              <a:rPr lang="en-US" dirty="0"/>
              <a:t>Representing gut microbiome diversity 3 ways:</a:t>
            </a:r>
          </a:p>
          <a:p>
            <a:pPr lvl="1"/>
            <a:r>
              <a:rPr lang="en-US" dirty="0"/>
              <a:t>Shannon entropy</a:t>
            </a:r>
          </a:p>
          <a:p>
            <a:pPr lvl="1"/>
            <a:r>
              <a:rPr lang="en-US" dirty="0"/>
              <a:t>Faith’s Phylogenetic Diversity (PD)</a:t>
            </a:r>
          </a:p>
          <a:p>
            <a:pPr lvl="1"/>
            <a:r>
              <a:rPr lang="en-US" dirty="0"/>
              <a:t>Total observed taxa in each sample</a:t>
            </a:r>
          </a:p>
          <a:p>
            <a:r>
              <a:rPr lang="en-US" dirty="0"/>
              <a:t>All related, but capture slightly different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192B0-04C9-7A07-A69E-8B6FAC72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BF742-4DF4-DDC2-6B67-98F02D29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786821E-5421-6D6B-E6F9-30F1C400C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79582"/>
              </p:ext>
            </p:extLst>
          </p:nvPr>
        </p:nvGraphicFramePr>
        <p:xfrm>
          <a:off x="7360200" y="2362750"/>
          <a:ext cx="3993600" cy="399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14626" imgH="4114800" progId="AcroExch.Document.DC">
                  <p:embed/>
                </p:oleObj>
              </mc:Choice>
              <mc:Fallback>
                <p:oleObj name="Acrobat Document" r:id="rId2" imgW="4114626" imgH="411480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786821E-5421-6D6B-E6F9-30F1C400C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60200" y="2362750"/>
                        <a:ext cx="3993600" cy="399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27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104-A0FD-1EEE-A5A8-A54E864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vs 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2EA6-8B43-F61A-9509-201A1E9A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7ED1-6824-3236-75F8-A708F22B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11</a:t>
            </a:fld>
            <a:endParaRPr lang="en-US" dirty="0"/>
          </a:p>
        </p:txBody>
      </p:sp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0BD567B9-EC98-3AB0-5401-9CFA6F987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73" y="1820418"/>
            <a:ext cx="3964854" cy="4406200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B3BFCCB7-763F-321A-A332-763BC140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820418"/>
            <a:ext cx="3964854" cy="4406200"/>
          </a:xfrm>
          <a:prstGeom prst="rect">
            <a:avLst/>
          </a:prstGeo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19E76B26-3318-1780-F016-73DE8DDCB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1" y="1825625"/>
            <a:ext cx="3915489" cy="4351338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7BF80B-1881-5737-CDA9-CD7DB0FCB3B6}"/>
              </a:ext>
            </a:extLst>
          </p:cNvPr>
          <p:cNvSpPr/>
          <p:nvPr/>
        </p:nvSpPr>
        <p:spPr>
          <a:xfrm>
            <a:off x="1824907" y="4498687"/>
            <a:ext cx="277091" cy="277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F6543A-4C78-7F35-73D8-CA6D272DEC45}"/>
              </a:ext>
            </a:extLst>
          </p:cNvPr>
          <p:cNvSpPr/>
          <p:nvPr/>
        </p:nvSpPr>
        <p:spPr>
          <a:xfrm>
            <a:off x="2198764" y="4915405"/>
            <a:ext cx="277091" cy="277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A4C274-DE97-2C69-B4C3-976545B4CD7F}"/>
              </a:ext>
            </a:extLst>
          </p:cNvPr>
          <p:cNvSpPr/>
          <p:nvPr/>
        </p:nvSpPr>
        <p:spPr>
          <a:xfrm>
            <a:off x="2751214" y="4281992"/>
            <a:ext cx="277091" cy="277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01D2-AD38-FA70-99AA-96C759BA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&amp; Highly Influential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258B9-7913-5D64-B31A-BE8958A9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431-C0EB-8C35-3FFA-B297D3A9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B3B041-8F2F-FE6E-149F-278CD0171788}"/>
              </a:ext>
            </a:extLst>
          </p:cNvPr>
          <p:cNvGrpSpPr/>
          <p:nvPr/>
        </p:nvGrpSpPr>
        <p:grpSpPr>
          <a:xfrm>
            <a:off x="152400" y="1709738"/>
            <a:ext cx="11715750" cy="4339957"/>
            <a:chOff x="0" y="1733754"/>
            <a:chExt cx="12362478" cy="4579530"/>
          </a:xfrm>
        </p:grpSpPr>
        <p:pic>
          <p:nvPicPr>
            <p:cNvPr id="26" name="Picture 25" descr="Chart, scatter chart&#10;&#10;Description automatically generated">
              <a:extLst>
                <a:ext uri="{FF2B5EF4-FFF2-40B4-BE49-F238E27FC236}">
                  <a16:creationId xmlns:a16="http://schemas.microsoft.com/office/drawing/2014/main" id="{FC29B304-6BC9-A3EC-B074-9749843D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33754"/>
              <a:ext cx="4120826" cy="4579530"/>
            </a:xfrm>
            <a:prstGeom prst="rect">
              <a:avLst/>
            </a:prstGeom>
          </p:spPr>
        </p:pic>
        <p:pic>
          <p:nvPicPr>
            <p:cNvPr id="28" name="Picture 27" descr="Chart, scatter chart&#10;&#10;Description automatically generated">
              <a:extLst>
                <a:ext uri="{FF2B5EF4-FFF2-40B4-BE49-F238E27FC236}">
                  <a16:creationId xmlns:a16="http://schemas.microsoft.com/office/drawing/2014/main" id="{89930BE3-C7D6-EF2A-005A-80DBF8911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1652" y="1733754"/>
              <a:ext cx="4120826" cy="4579530"/>
            </a:xfrm>
            <a:prstGeom prst="rect">
              <a:avLst/>
            </a:prstGeom>
          </p:spPr>
        </p:pic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BCEBF97E-29E7-89AE-91C5-B31307AD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826" y="1733754"/>
              <a:ext cx="4120826" cy="4579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96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hart, scatter chart&#10;&#10;Description automatically generated">
            <a:extLst>
              <a:ext uri="{FF2B5EF4-FFF2-40B4-BE49-F238E27FC236}">
                <a16:creationId xmlns:a16="http://schemas.microsoft.com/office/drawing/2014/main" id="{76DB5535-C7C4-1689-42C8-4E0F4CE8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1820418"/>
            <a:ext cx="3964854" cy="4406197"/>
          </a:xfrm>
          <a:prstGeom prst="rect">
            <a:avLst/>
          </a:prstGeom>
        </p:spPr>
      </p:pic>
      <p:pic>
        <p:nvPicPr>
          <p:cNvPr id="42" name="Content Placeholder 41" descr="Chart, scatter chart&#10;&#10;Description automatically generated">
            <a:extLst>
              <a:ext uri="{FF2B5EF4-FFF2-40B4-BE49-F238E27FC236}">
                <a16:creationId xmlns:a16="http://schemas.microsoft.com/office/drawing/2014/main" id="{95100FEC-68BB-C714-FC37-958C525F0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55" y="1825625"/>
            <a:ext cx="3915489" cy="4351338"/>
          </a:xfrm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D0FAB983-4FC8-1FB1-D69E-473BC01BB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" y="1820418"/>
            <a:ext cx="3920175" cy="4356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167AB-FD7E-3A16-9045-7C77E558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&amp; Highly Influential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4ED84-B8A9-C1B4-8779-9C0182D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B1527-59A1-83A5-110C-802246C9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6CD6-FF32-2BB6-F4B8-B5232CF8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2475-2322-3B49-63CE-95016357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Stepwise mixed-effects models</a:t>
            </a:r>
          </a:p>
          <a:p>
            <a:r>
              <a:rPr lang="en-US" dirty="0"/>
              <a:t>Lasso with mixed-effects</a:t>
            </a:r>
          </a:p>
          <a:p>
            <a:r>
              <a:rPr lang="en-US" dirty="0"/>
              <a:t>Looking at fixed ranges of 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BE2E3-CB9B-94A3-EA77-695A6B2F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695AC-A40C-A40B-6041-2A512808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0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8147-0E50-C98F-917B-40B96530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FB93A-4080-EC01-7181-910A0939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4A503-A29A-8885-A258-70159757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CE61B4-1A3B-23A6-F980-2B986E36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64" y="1487231"/>
            <a:ext cx="8083336" cy="486911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0F0880-2E2D-0F54-508A-AAE7BACF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Only ever selects age</a:t>
            </a:r>
          </a:p>
        </p:txBody>
      </p:sp>
    </p:spTree>
    <p:extLst>
      <p:ext uri="{BB962C8B-B14F-4D97-AF65-F5344CB8AC3E}">
        <p14:creationId xmlns:p14="http://schemas.microsoft.com/office/powerpoint/2010/main" val="103757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85D2-2787-4910-3986-B91625D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FA0E-1293-BFF1-5FBB-CB9E837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stabilizing transformations:</a:t>
            </a:r>
          </a:p>
          <a:p>
            <a:pPr lvl="1"/>
            <a:r>
              <a:rPr lang="en-US" dirty="0"/>
              <a:t>Shannon entropy^2</a:t>
            </a:r>
          </a:p>
          <a:p>
            <a:pPr lvl="1"/>
            <a:r>
              <a:rPr lang="en-US" dirty="0"/>
              <a:t>Sqrt(Faith’s PD)</a:t>
            </a:r>
          </a:p>
          <a:p>
            <a:pPr lvl="1"/>
            <a:r>
              <a:rPr lang="en-US" dirty="0"/>
              <a:t>Observed features^(2/3)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A3B7D-57B6-4FBF-2EA9-0641896E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61E7-6118-8113-3F28-69365269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85D2-2787-4910-3986-B91625D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FA0E-1293-BFF1-5FBB-CB9E837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removing outliers/highly influential points:</a:t>
            </a:r>
          </a:p>
          <a:p>
            <a:pPr lvl="1"/>
            <a:r>
              <a:rPr lang="en-US" dirty="0"/>
              <a:t>Age and age^2 are significant</a:t>
            </a:r>
          </a:p>
          <a:p>
            <a:pPr lvl="1"/>
            <a:r>
              <a:rPr lang="en-US" dirty="0"/>
              <a:t>Number of poultry, cattle, donkeys, etc. are ALL significant</a:t>
            </a:r>
          </a:p>
          <a:p>
            <a:r>
              <a:rPr lang="en-US" dirty="0"/>
              <a:t>After removing these points:</a:t>
            </a:r>
          </a:p>
          <a:p>
            <a:pPr lvl="1"/>
            <a:r>
              <a:rPr lang="en-US" dirty="0"/>
              <a:t>Shannon entropy: age, age^2, resident commune</a:t>
            </a:r>
          </a:p>
          <a:p>
            <a:pPr lvl="1"/>
            <a:r>
              <a:rPr lang="en-US" dirty="0"/>
              <a:t>Observed features: age, age^2, village</a:t>
            </a:r>
          </a:p>
          <a:p>
            <a:pPr lvl="1"/>
            <a:r>
              <a:rPr lang="en-US" dirty="0"/>
              <a:t>Faith’s PD: age</a:t>
            </a:r>
          </a:p>
          <a:p>
            <a:pPr lvl="1"/>
            <a:r>
              <a:rPr lang="en-US" dirty="0"/>
              <a:t>Coefficients all agree in direction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A3B7D-57B6-4FBF-2EA9-0641896E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61E7-6118-8113-3F28-69365269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1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D4D8-C5DB-D3AA-6373-1CA768C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with Mixed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2AC3-B601-8214-335A-07C80EFD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for </a:t>
            </a:r>
            <a:r>
              <a:rPr lang="el-GR" dirty="0"/>
              <a:t>λ</a:t>
            </a:r>
            <a:r>
              <a:rPr lang="en-US" dirty="0"/>
              <a:t> with BIC</a:t>
            </a:r>
          </a:p>
          <a:p>
            <a:r>
              <a:rPr lang="en-US" dirty="0"/>
              <a:t>Non-zero coefficients:</a:t>
            </a:r>
          </a:p>
          <a:p>
            <a:pPr lvl="1"/>
            <a:r>
              <a:rPr lang="en-US" dirty="0"/>
              <a:t>Shannon entropy: age and age^2</a:t>
            </a:r>
          </a:p>
          <a:p>
            <a:pPr lvl="1"/>
            <a:r>
              <a:rPr lang="en-US" dirty="0"/>
              <a:t>Observed features: age and age^2</a:t>
            </a:r>
          </a:p>
          <a:p>
            <a:pPr lvl="1"/>
            <a:r>
              <a:rPr lang="en-US" dirty="0"/>
              <a:t>Faith’s PD: none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1854B-EC06-67D5-01BB-F2CE5B91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65FF0-D80D-2674-60E8-61B1A94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15A-A488-0E58-769E-B25A2CFE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Age Range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153F-9717-B417-A980-B8774BFC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Sliding window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an age “width” (e.g. 6 months)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step size (e.g. 3 months)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with ages in the window, then step the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968B0-FD76-C2AD-8D82-5671788E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1316C-3206-5FF2-0AEF-E1E5C880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71BC3-2D30-939D-1738-6EC829E83A90}"/>
              </a:ext>
            </a:extLst>
          </p:cNvPr>
          <p:cNvSpPr txBox="1">
            <a:spLocks/>
          </p:cNvSpPr>
          <p:nvPr/>
        </p:nvSpPr>
        <p:spPr>
          <a:xfrm>
            <a:off x="838200" y="5295900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AE93D-9DB5-C33B-65CF-7BF204D0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5524843"/>
            <a:ext cx="990600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24 25 26 27 28 29 30 31 32 33 34 35 36 37 38 39 40 41 42 43 44 45 46 47 48 49 50 51 52 53 54 55 56 57 58 59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F23C8-7A66-1CE3-C97A-135EF7C0DC9D}"/>
              </a:ext>
            </a:extLst>
          </p:cNvPr>
          <p:cNvSpPr/>
          <p:nvPr/>
        </p:nvSpPr>
        <p:spPr>
          <a:xfrm>
            <a:off x="1071561" y="5478676"/>
            <a:ext cx="1700213" cy="26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9B5365-5BED-05CF-63FA-C14BB1D6DA95}"/>
              </a:ext>
            </a:extLst>
          </p:cNvPr>
          <p:cNvSpPr txBox="1">
            <a:spLocks/>
          </p:cNvSpPr>
          <p:nvPr/>
        </p:nvSpPr>
        <p:spPr>
          <a:xfrm>
            <a:off x="731042" y="5004120"/>
            <a:ext cx="2381250" cy="47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Stepwise </a:t>
            </a:r>
            <a:r>
              <a:rPr lang="en-US" sz="1600" dirty="0" err="1"/>
              <a:t>lmer</a:t>
            </a:r>
            <a:r>
              <a:rPr lang="en-US" sz="1600" dirty="0"/>
              <a:t>/Lasso variable selection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118AE9-1B68-C9BB-A283-C73E17E7D281}"/>
              </a:ext>
            </a:extLst>
          </p:cNvPr>
          <p:cNvSpPr txBox="1">
            <a:spLocks/>
          </p:cNvSpPr>
          <p:nvPr/>
        </p:nvSpPr>
        <p:spPr>
          <a:xfrm>
            <a:off x="478630" y="5469457"/>
            <a:ext cx="628650" cy="301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Age:</a:t>
            </a:r>
          </a:p>
        </p:txBody>
      </p:sp>
    </p:spTree>
    <p:extLst>
      <p:ext uri="{BB962C8B-B14F-4D97-AF65-F5344CB8AC3E}">
        <p14:creationId xmlns:p14="http://schemas.microsoft.com/office/powerpoint/2010/main" val="293523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2265-B7B3-23A8-2C6A-BD0324DD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A3EC-3197-221C-E093-95B5D34F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Women’s Poultry Program to Improve Income and Nutrition</a:t>
            </a:r>
          </a:p>
          <a:p>
            <a:r>
              <a:rPr lang="en-US" dirty="0"/>
              <a:t>Five-year program in Burkina Faso</a:t>
            </a:r>
          </a:p>
          <a:p>
            <a:r>
              <a:rPr lang="en-US" dirty="0"/>
              <a:t>Our data comes from this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6279-3D79-D8C2-5D4A-738E82D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921949" cy="365125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Gelli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A.,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Becquey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Ganaba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R.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Improving diets and nutrition through an integrated poultry value chain and nutrition intervention (SELEVER) in Burkina Faso: study protocol for a randomized trial.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Trials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18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412 (2017). https://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/10.1186/s13063-017-2156-4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E3E37-9FDE-DDCE-03DE-E5FABF5B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15A-A488-0E58-769E-B25A2CFE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Age Range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153F-9717-B417-A980-B8774BFC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Sliding window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an age “width” (e.g. 6 months)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step size (e.g. 3 months)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with ages in the window, then step the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968B0-FD76-C2AD-8D82-5671788E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1316C-3206-5FF2-0AEF-E1E5C880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71BC3-2D30-939D-1738-6EC829E83A90}"/>
              </a:ext>
            </a:extLst>
          </p:cNvPr>
          <p:cNvSpPr txBox="1">
            <a:spLocks/>
          </p:cNvSpPr>
          <p:nvPr/>
        </p:nvSpPr>
        <p:spPr>
          <a:xfrm>
            <a:off x="838200" y="5295900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AE93D-9DB5-C33B-65CF-7BF204D0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5524843"/>
            <a:ext cx="990600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24 25 26 27 28 29 30 31 32 33 34 35 36 37 38 39 40 41 42 43 44 45 46 47 48 49 50 51 52 53 54 55 56 57 58 59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F23C8-7A66-1CE3-C97A-135EF7C0DC9D}"/>
              </a:ext>
            </a:extLst>
          </p:cNvPr>
          <p:cNvSpPr/>
          <p:nvPr/>
        </p:nvSpPr>
        <p:spPr>
          <a:xfrm>
            <a:off x="1909761" y="5478676"/>
            <a:ext cx="1700213" cy="26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9B5365-5BED-05CF-63FA-C14BB1D6DA95}"/>
              </a:ext>
            </a:extLst>
          </p:cNvPr>
          <p:cNvSpPr txBox="1">
            <a:spLocks/>
          </p:cNvSpPr>
          <p:nvPr/>
        </p:nvSpPr>
        <p:spPr>
          <a:xfrm>
            <a:off x="1569242" y="5004120"/>
            <a:ext cx="2381250" cy="47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Stepwise </a:t>
            </a:r>
            <a:r>
              <a:rPr lang="en-US" sz="1600" dirty="0" err="1"/>
              <a:t>lmer</a:t>
            </a:r>
            <a:r>
              <a:rPr lang="en-US" sz="1600" dirty="0"/>
              <a:t>/Lasso variable selection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118AE9-1B68-C9BB-A283-C73E17E7D281}"/>
              </a:ext>
            </a:extLst>
          </p:cNvPr>
          <p:cNvSpPr txBox="1">
            <a:spLocks/>
          </p:cNvSpPr>
          <p:nvPr/>
        </p:nvSpPr>
        <p:spPr>
          <a:xfrm>
            <a:off x="478630" y="5469457"/>
            <a:ext cx="628650" cy="301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Age:</a:t>
            </a:r>
          </a:p>
        </p:txBody>
      </p:sp>
    </p:spTree>
    <p:extLst>
      <p:ext uri="{BB962C8B-B14F-4D97-AF65-F5344CB8AC3E}">
        <p14:creationId xmlns:p14="http://schemas.microsoft.com/office/powerpoint/2010/main" val="280202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15A-A488-0E58-769E-B25A2CFE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Age Range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153F-9717-B417-A980-B8774BFC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Sliding window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an age “width” (e.g. 6 months)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step size (e.g. 3 months)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with ages in the window, then step the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968B0-FD76-C2AD-8D82-5671788E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1316C-3206-5FF2-0AEF-E1E5C880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71BC3-2D30-939D-1738-6EC829E83A90}"/>
              </a:ext>
            </a:extLst>
          </p:cNvPr>
          <p:cNvSpPr txBox="1">
            <a:spLocks/>
          </p:cNvSpPr>
          <p:nvPr/>
        </p:nvSpPr>
        <p:spPr>
          <a:xfrm>
            <a:off x="838200" y="5295900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CAE93D-9DB5-C33B-65CF-7BF204D0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5524843"/>
            <a:ext cx="990600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24 25 26 27 28 29 30 31 32 33 34 35 36 37 38 39 40 41 42 43 44 45 46 47 48 49 50 51 52 53 54 55 56 57 58 59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F23C8-7A66-1CE3-C97A-135EF7C0DC9D}"/>
              </a:ext>
            </a:extLst>
          </p:cNvPr>
          <p:cNvSpPr/>
          <p:nvPr/>
        </p:nvSpPr>
        <p:spPr>
          <a:xfrm>
            <a:off x="2776536" y="5478676"/>
            <a:ext cx="1700213" cy="26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9B5365-5BED-05CF-63FA-C14BB1D6DA95}"/>
              </a:ext>
            </a:extLst>
          </p:cNvPr>
          <p:cNvSpPr txBox="1">
            <a:spLocks/>
          </p:cNvSpPr>
          <p:nvPr/>
        </p:nvSpPr>
        <p:spPr>
          <a:xfrm>
            <a:off x="2436017" y="5004120"/>
            <a:ext cx="2381250" cy="474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Stepwise </a:t>
            </a:r>
            <a:r>
              <a:rPr lang="en-US" sz="1600" dirty="0" err="1"/>
              <a:t>lmer</a:t>
            </a:r>
            <a:r>
              <a:rPr lang="en-US" sz="1600" dirty="0"/>
              <a:t>/Lasso variable selection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118AE9-1B68-C9BB-A283-C73E17E7D281}"/>
              </a:ext>
            </a:extLst>
          </p:cNvPr>
          <p:cNvSpPr txBox="1">
            <a:spLocks/>
          </p:cNvSpPr>
          <p:nvPr/>
        </p:nvSpPr>
        <p:spPr>
          <a:xfrm>
            <a:off x="478630" y="5469457"/>
            <a:ext cx="628650" cy="301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Age:</a:t>
            </a:r>
          </a:p>
        </p:txBody>
      </p:sp>
    </p:spTree>
    <p:extLst>
      <p:ext uri="{BB962C8B-B14F-4D97-AF65-F5344CB8AC3E}">
        <p14:creationId xmlns:p14="http://schemas.microsoft.com/office/powerpoint/2010/main" val="9847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6735-0002-7AE1-E0F5-2BB2850A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Age Range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D7F9-9848-1AB5-8345-ABFDD868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Nothing is consistently selected</a:t>
            </a:r>
          </a:p>
          <a:p>
            <a:r>
              <a:rPr lang="en-US" dirty="0"/>
              <a:t>When variables </a:t>
            </a:r>
            <a:r>
              <a:rPr lang="en-US" i="1" dirty="0"/>
              <a:t>are</a:t>
            </a:r>
            <a:r>
              <a:rPr lang="en-US" dirty="0"/>
              <a:t> selected in a window, p-values are weak (&gt;0.01)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5E3B5-813A-BB77-1412-C8AD483F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20C3-6425-0135-699E-672942E5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9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85D2-2787-4910-3986-B91625D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Models (Shannon Entropy)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61E7-6118-8113-3F28-69365269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94468-7D37-3ED2-38DF-992500EA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5307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8C71E-0B26-2A79-17D7-682DD451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34519"/>
            <a:ext cx="4076700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1E52E0-0548-49BE-B1A9-7A057F7D0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0" y="3259137"/>
            <a:ext cx="1581150" cy="485775"/>
          </a:xfrm>
          <a:prstGeom prst="rect">
            <a:avLst/>
          </a:prstGeom>
        </p:spPr>
      </p:pic>
      <p:pic>
        <p:nvPicPr>
          <p:cNvPr id="17" name="Content Placeholder 16" descr="Chart, scatter chart&#10;&#10;Description automatically generated">
            <a:extLst>
              <a:ext uri="{FF2B5EF4-FFF2-40B4-BE49-F238E27FC236}">
                <a16:creationId xmlns:a16="http://schemas.microsoft.com/office/drawing/2014/main" id="{1CD9966C-C845-1A4F-44F7-F1CCCB6FA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94" y="398462"/>
            <a:ext cx="3199606" cy="3199606"/>
          </a:xfr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6BF9D2E7-E014-0DD7-DE55-0717B7DD7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83" y="3894265"/>
            <a:ext cx="2963736" cy="296373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0F09A4E-18D7-EDA3-45D2-838E0E44217A}"/>
              </a:ext>
            </a:extLst>
          </p:cNvPr>
          <p:cNvSpPr/>
          <p:nvPr/>
        </p:nvSpPr>
        <p:spPr>
          <a:xfrm>
            <a:off x="838200" y="2295525"/>
            <a:ext cx="23907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B155051A-259D-F9DD-7722-E4DF3F6F77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94" y="3658394"/>
            <a:ext cx="3199606" cy="319960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C6F9ED0-9EAB-886D-277A-D44DDEE9909D}"/>
              </a:ext>
            </a:extLst>
          </p:cNvPr>
          <p:cNvSpPr/>
          <p:nvPr/>
        </p:nvSpPr>
        <p:spPr>
          <a:xfrm>
            <a:off x="5016500" y="3259137"/>
            <a:ext cx="1581151" cy="485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AACF06EF-CDF7-AED3-455E-EC9CD8152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83" y="3894264"/>
            <a:ext cx="2963735" cy="2963735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28C3B552-9A36-0068-FF3D-6DFF0E636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32" y="396086"/>
            <a:ext cx="3199868" cy="319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F9A48E-8D32-337C-9BDE-F751D85AD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5"/>
            <a:ext cx="5524500" cy="110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F85D2-2787-4910-3986-B91625D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Models (Observed Features)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61E7-6118-8113-3F28-69365269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24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F09A4E-18D7-EDA3-45D2-838E0E44217A}"/>
              </a:ext>
            </a:extLst>
          </p:cNvPr>
          <p:cNvSpPr/>
          <p:nvPr/>
        </p:nvSpPr>
        <p:spPr>
          <a:xfrm>
            <a:off x="838200" y="2295525"/>
            <a:ext cx="23907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30378-C914-D0A0-0AE8-D17B39B43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34519"/>
            <a:ext cx="3333750" cy="828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263CF-DE7D-A8B3-E2D3-333E57EB3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923" y="3254374"/>
            <a:ext cx="1600200" cy="514350"/>
          </a:xfrm>
          <a:prstGeom prst="rect">
            <a:avLst/>
          </a:prstGeom>
        </p:spPr>
      </p:pic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AC7F0E32-CC7C-04E2-1F33-1E5B2FCCB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32" y="3658132"/>
            <a:ext cx="3199868" cy="31998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BCFE9D-7F86-9DAE-9C1C-E2B54C6B166D}"/>
              </a:ext>
            </a:extLst>
          </p:cNvPr>
          <p:cNvSpPr/>
          <p:nvPr/>
        </p:nvSpPr>
        <p:spPr>
          <a:xfrm>
            <a:off x="4335922" y="3259136"/>
            <a:ext cx="1600199" cy="50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2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C725A1-53F0-564B-17B0-B87EA371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4829175" cy="1219200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28C3B552-9A36-0068-FF3D-6DFF0E636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32" y="396086"/>
            <a:ext cx="3199868" cy="3199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F85D2-2787-4910-3986-B91625D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Models (Faith’s PD)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61E7-6118-8113-3F28-69365269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25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F09A4E-18D7-EDA3-45D2-838E0E44217A}"/>
              </a:ext>
            </a:extLst>
          </p:cNvPr>
          <p:cNvSpPr/>
          <p:nvPr/>
        </p:nvSpPr>
        <p:spPr>
          <a:xfrm>
            <a:off x="838201" y="2247899"/>
            <a:ext cx="2019300" cy="22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AACF06EF-CDF7-AED3-455E-EC9CD8152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33" y="3595954"/>
            <a:ext cx="3199868" cy="3199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5368BD-1EC4-4908-D79B-FC4BB7AC2B5B}"/>
              </a:ext>
            </a:extLst>
          </p:cNvPr>
          <p:cNvSpPr/>
          <p:nvPr/>
        </p:nvSpPr>
        <p:spPr>
          <a:xfrm>
            <a:off x="838197" y="2837655"/>
            <a:ext cx="2447927" cy="20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8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FC0399-98A0-900D-A1AA-2081AB2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2150"/>
            <a:ext cx="4033837" cy="4033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67127E-EAD9-CEB1-91CC-FCD6BF8A6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674" y="1962150"/>
            <a:ext cx="4043363" cy="4043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6D1221-7B83-9000-7286-A99735EA0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837" y="1962150"/>
            <a:ext cx="4033837" cy="4033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544C0-D058-E1E5-AC0C-C661CADC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C6F8-44FC-EBD4-13B4-C876E47C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C505A-00CA-0772-63DE-7C4D68C8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4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FC0399-98A0-900D-A1AA-2081AB2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2150"/>
            <a:ext cx="4033837" cy="4033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67127E-EAD9-CEB1-91CC-FCD6BF8A6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674" y="1962150"/>
            <a:ext cx="4043363" cy="4043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6D1221-7B83-9000-7286-A99735EA0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837" y="1962150"/>
            <a:ext cx="4033837" cy="4033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544C0-D058-E1E5-AC0C-C661CADC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C6F8-44FC-EBD4-13B4-C876E47C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C505A-00CA-0772-63DE-7C4D68C8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9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FC0399-98A0-900D-A1AA-2081AB2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2150"/>
            <a:ext cx="4033837" cy="4033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67127E-EAD9-CEB1-91CC-FCD6BF8A6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674" y="1962150"/>
            <a:ext cx="4043363" cy="4043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6D1221-7B83-9000-7286-A99735EA0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837" y="1962150"/>
            <a:ext cx="4033837" cy="4033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544C0-D058-E1E5-AC0C-C661CADC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C6F8-44FC-EBD4-13B4-C876E47C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C505A-00CA-0772-63DE-7C4D68C8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7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B987-0F3B-48EC-A4B5-89D26B95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9E65-835E-5F43-E411-6BE66FA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Gut microbiome diversity increases with age and seems to level off at about 50 months 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Gut microbiome diversity cannot be accurately modeled with the given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effect of co-housing with animals cannot be determined</a:t>
            </a:r>
          </a:p>
          <a:p>
            <a:pPr lvl="1"/>
            <a:r>
              <a:rPr lang="en-US" dirty="0"/>
              <a:t>Due to observational nature of study and very </a:t>
            </a:r>
            <a:r>
              <a:rPr lang="en-US"/>
              <a:t>few individuals with 0 animals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B4A7-4D1C-4D31-818A-D53523E2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15E7-EBAB-E594-475E-98D898F3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A44D-63D2-0D78-F54F-9D67C993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SELEVER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C39F-D149-3AF4-1417-E2C06A92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experimental study</a:t>
            </a:r>
          </a:p>
          <a:p>
            <a:r>
              <a:rPr lang="en-US" dirty="0"/>
              <a:t>Help improve diets at key stages of life</a:t>
            </a:r>
          </a:p>
          <a:p>
            <a:r>
              <a:rPr lang="en-US" dirty="0"/>
              <a:t>Educate communities on good dietary practices</a:t>
            </a:r>
          </a:p>
          <a:p>
            <a:r>
              <a:rPr lang="en-US" dirty="0"/>
              <a:t>Improved access to and training on value chain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68844-73BC-82D8-15CF-B5BE326C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43071FC-9D65-BDE5-AD59-84F17BF7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921949" cy="365125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Gelli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A.,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Becquey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Ganaba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R.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Improving diets and nutrition through an integrated poultry value chain and nutrition intervention (SELEVER) in Burkina Faso: study protocol for a randomized trial.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Trials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18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412 (2017). https://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/10.1186/s13063-017-2156-4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1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FF17-3621-034E-7F28-870F4624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Burkina Faso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C8CA-0F64-3BC7-2C3D-8FD4C78E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West African country, population 22 million</a:t>
            </a:r>
          </a:p>
          <a:p>
            <a:r>
              <a:rPr lang="en-US" dirty="0"/>
              <a:t>One of the world’s least developed countries [1]</a:t>
            </a:r>
          </a:p>
          <a:p>
            <a:r>
              <a:rPr lang="en-US" dirty="0"/>
              <a:t>Livestock are a fundamental part of their economics</a:t>
            </a:r>
          </a:p>
          <a:p>
            <a:r>
              <a:rPr lang="en-US" dirty="0"/>
              <a:t>Very low dietary diversification; implications [2]:</a:t>
            </a:r>
          </a:p>
          <a:p>
            <a:pPr lvl="1"/>
            <a:r>
              <a:rPr lang="en-US" dirty="0"/>
              <a:t>Almost half of women are anemic</a:t>
            </a:r>
          </a:p>
          <a:p>
            <a:pPr lvl="1"/>
            <a:r>
              <a:rPr lang="en-US" dirty="0"/>
              <a:t>Child stunting rate: 35%</a:t>
            </a:r>
          </a:p>
          <a:p>
            <a:pPr lvl="1"/>
            <a:r>
              <a:rPr lang="en-US" dirty="0"/>
              <a:t>Child wasting rate: 16%</a:t>
            </a:r>
          </a:p>
          <a:p>
            <a:pPr lvl="1"/>
            <a:r>
              <a:rPr lang="en-US" dirty="0"/>
              <a:t>Child anemia: 88%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A555D-C011-F620-2E4C-699491C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651" y="5847908"/>
            <a:ext cx="10749516" cy="873568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err="1"/>
              <a:t>Institut</a:t>
            </a:r>
            <a:r>
              <a:rPr lang="en-US" dirty="0"/>
              <a:t> National de la </a:t>
            </a:r>
            <a:r>
              <a:rPr lang="en-US" dirty="0" err="1"/>
              <a:t>Statistique</a:t>
            </a:r>
            <a:r>
              <a:rPr lang="en-US" dirty="0"/>
              <a:t> et de la </a:t>
            </a:r>
            <a:r>
              <a:rPr lang="en-US" dirty="0" err="1"/>
              <a:t>Démographie</a:t>
            </a:r>
            <a:r>
              <a:rPr lang="en-US" dirty="0"/>
              <a:t> - INSD/Burkina Faso and ICF International. </a:t>
            </a:r>
            <a:r>
              <a:rPr lang="en-US" dirty="0" err="1"/>
              <a:t>Enquête</a:t>
            </a:r>
            <a:r>
              <a:rPr lang="en-US" dirty="0"/>
              <a:t> </a:t>
            </a:r>
            <a:r>
              <a:rPr lang="en-US" dirty="0" err="1"/>
              <a:t>Démographique</a:t>
            </a:r>
            <a:r>
              <a:rPr lang="en-US" dirty="0"/>
              <a:t> et de </a:t>
            </a:r>
            <a:r>
              <a:rPr lang="en-US" dirty="0" err="1"/>
              <a:t>Santé</a:t>
            </a:r>
            <a:r>
              <a:rPr lang="en-US" dirty="0"/>
              <a:t> et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Indicateurs</a:t>
            </a:r>
            <a:r>
              <a:rPr lang="en-US" dirty="0"/>
              <a:t> Multiples du Burkina Faso 2010. Calverton: INSD and ICF International; 2012.</a:t>
            </a:r>
          </a:p>
          <a:p>
            <a:pPr algn="l"/>
            <a:r>
              <a:rPr lang="en-US" dirty="0"/>
              <a:t>[2] IFPRI. Assessing the health and nutrition risks of smallholder poultry production in Burkina Faso: insights from formative research. IFPRI Discussion Paper. Washington, DC: International Food Policy Research Institute; 2015.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44DB0-C64B-2315-1A4D-4250570C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AE-738B-E8A8-33FE-BBAF8BCE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71" y="3660592"/>
            <a:ext cx="3157629" cy="21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C709-B7FE-87DD-E2C5-AD687535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61794-F79A-86BA-F0BE-9E248B73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A5B7F-D3F3-8544-5237-A4681BA7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07F6E6C-95F3-A731-B644-BFFB3FABA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709" y="2888318"/>
            <a:ext cx="7646581" cy="33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247838-F364-8274-DED0-38DA57D8E55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 point: random effects for regions, communes, and villages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CB7770A-7C29-E405-3ABB-19218FC12C65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99219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333333"/>
                </a:solidFill>
                <a:latin typeface="-apple-system"/>
              </a:rPr>
              <a:t>Gelli, A., Becquey, E., Ganaba, R. </a:t>
            </a:r>
            <a:r>
              <a:rPr lang="en-US" i="1">
                <a:solidFill>
                  <a:srgbClr val="333333"/>
                </a:solidFill>
                <a:latin typeface="-apple-system"/>
              </a:rPr>
              <a:t>et al.</a:t>
            </a:r>
            <a:r>
              <a:rPr lang="en-US">
                <a:solidFill>
                  <a:srgbClr val="333333"/>
                </a:solidFill>
                <a:latin typeface="-apple-system"/>
              </a:rPr>
              <a:t> Improving diets and nutrition through an integrated poultry value chain and nutrition intervention (SELEVER) in Burkina Faso: study protocol for a randomized trial. </a:t>
            </a:r>
            <a:r>
              <a:rPr lang="en-US" i="1">
                <a:solidFill>
                  <a:srgbClr val="333333"/>
                </a:solidFill>
                <a:latin typeface="-apple-system"/>
              </a:rPr>
              <a:t>Trials</a:t>
            </a:r>
            <a:r>
              <a:rPr lang="en-US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b="1">
                <a:solidFill>
                  <a:srgbClr val="333333"/>
                </a:solidFill>
                <a:latin typeface="-apple-system"/>
              </a:rPr>
              <a:t>18</a:t>
            </a:r>
            <a:r>
              <a:rPr lang="en-US">
                <a:solidFill>
                  <a:srgbClr val="333333"/>
                </a:solidFill>
                <a:latin typeface="-apple-system"/>
              </a:rPr>
              <a:t>, 412 (2017). https://doi.org/10.1186/s13063-017-2156-4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C709-B7FE-87DD-E2C5-AD687535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61794-F79A-86BA-F0BE-9E248B73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A5B7F-D3F3-8544-5237-A4681BA7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07F6E6C-95F3-A731-B644-BFFB3FABA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709" y="2888318"/>
            <a:ext cx="7646581" cy="33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247838-F364-8274-DED0-38DA57D8E55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 regions,  44 communes, 87 villages total</a:t>
            </a:r>
          </a:p>
          <a:p>
            <a:r>
              <a:rPr lang="en-US" dirty="0"/>
              <a:t>Fewer than expected due </a:t>
            </a:r>
            <a:r>
              <a:rPr lang="en-US"/>
              <a:t>to non-responses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CB7770A-7C29-E405-3ABB-19218FC12C65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99219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333333"/>
                </a:solidFill>
                <a:latin typeface="-apple-system"/>
              </a:rPr>
              <a:t>Gelli, A., Becquey, E., Ganaba, R. </a:t>
            </a:r>
            <a:r>
              <a:rPr lang="en-US" i="1">
                <a:solidFill>
                  <a:srgbClr val="333333"/>
                </a:solidFill>
                <a:latin typeface="-apple-system"/>
              </a:rPr>
              <a:t>et al.</a:t>
            </a:r>
            <a:r>
              <a:rPr lang="en-US">
                <a:solidFill>
                  <a:srgbClr val="333333"/>
                </a:solidFill>
                <a:latin typeface="-apple-system"/>
              </a:rPr>
              <a:t> Improving diets and nutrition through an integrated poultry value chain and nutrition intervention (SELEVER) in Burkina Faso: study protocol for a randomized trial. </a:t>
            </a:r>
            <a:r>
              <a:rPr lang="en-US" i="1">
                <a:solidFill>
                  <a:srgbClr val="333333"/>
                </a:solidFill>
                <a:latin typeface="-apple-system"/>
              </a:rPr>
              <a:t>Trials</a:t>
            </a:r>
            <a:r>
              <a:rPr lang="en-US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b="1">
                <a:solidFill>
                  <a:srgbClr val="333333"/>
                </a:solidFill>
                <a:latin typeface="-apple-system"/>
              </a:rPr>
              <a:t>18</a:t>
            </a:r>
            <a:r>
              <a:rPr lang="en-US">
                <a:solidFill>
                  <a:srgbClr val="333333"/>
                </a:solidFill>
                <a:latin typeface="-apple-system"/>
              </a:rPr>
              <a:t>, 412 (2017). https://doi.org/10.1186/s13063-017-2156-4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CDF1-7D80-D4A6-2BF4-7DA5CD8A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006FB-2F30-27E5-3AF2-3F1E8DDE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8C38-CDF5-66A2-4D77-E85562D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C4EFBD-0F6D-E36A-4348-76B3F3D7C2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6DF18B-31A0-E269-5B1F-63C10792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Pre-intervention, baseline data</a:t>
            </a:r>
          </a:p>
          <a:p>
            <a:r>
              <a:rPr lang="en-US" dirty="0"/>
              <a:t>Collected by researchers who visited these villages</a:t>
            </a:r>
          </a:p>
          <a:p>
            <a:r>
              <a:rPr lang="en-US" dirty="0"/>
              <a:t>Gut microbiome alpha diversities for children 24-59 months old</a:t>
            </a:r>
          </a:p>
          <a:p>
            <a:r>
              <a:rPr lang="en-US" dirty="0"/>
              <a:t>Lots of metadata for the children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0750-4ACA-7059-8B4F-785E4F13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FF5C-98A1-7E28-9278-FF5E0834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info: child age, height, weight</a:t>
            </a:r>
          </a:p>
          <a:p>
            <a:r>
              <a:rPr lang="en-US" dirty="0"/>
              <a:t>Household: total siblings, parents’ age/education, etc.</a:t>
            </a:r>
          </a:p>
          <a:p>
            <a:r>
              <a:rPr lang="en-US" dirty="0"/>
              <a:t>Cleanliness: garbage visible, feces visible, parents visibly dirty</a:t>
            </a:r>
          </a:p>
          <a:p>
            <a:r>
              <a:rPr lang="en-US" dirty="0"/>
              <a:t>Livestock: total chickens, donkeys, sheep, etc. owned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A0BB4-B5AB-963D-9EFD-87564CE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FB88-5B16-4200-9748-C542DF96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017E-A94B-023D-EE51-C58F0E39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5909-5E21-63D6-5380-ADF4DC1F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gut microbiome diversity change with age?</a:t>
            </a:r>
          </a:p>
          <a:p>
            <a:r>
              <a:rPr lang="en-US" dirty="0"/>
              <a:t>How does co-housing with animals affect gut microbiome diversity?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0ADF5-9584-75CD-7DF6-CE862B1E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8E215-DDF8-8B5B-43E0-F3E00450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D1E2-5FA9-4D8B-9F0B-49B4C7EE0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1243</Words>
  <Application>Microsoft Office PowerPoint</Application>
  <PresentationFormat>Widescreen</PresentationFormat>
  <Paragraphs>160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Lucida Console</vt:lpstr>
      <vt:lpstr>Office Theme</vt:lpstr>
      <vt:lpstr>Acrobat Document</vt:lpstr>
      <vt:lpstr>Analyzing the effect of age and co-housing with animals on gut microbiome diversity</vt:lpstr>
      <vt:lpstr>SELEVER</vt:lpstr>
      <vt:lpstr>The Goal of SELEVER</vt:lpstr>
      <vt:lpstr>Burkina Faso</vt:lpstr>
      <vt:lpstr>Experimental Design</vt:lpstr>
      <vt:lpstr>Experimental Design</vt:lpstr>
      <vt:lpstr>Our Data</vt:lpstr>
      <vt:lpstr>The Metadata</vt:lpstr>
      <vt:lpstr>Project Questions</vt:lpstr>
      <vt:lpstr>Alpha Diversity</vt:lpstr>
      <vt:lpstr>Diversity vs Age</vt:lpstr>
      <vt:lpstr>Outliers &amp; Highly Influential Points</vt:lpstr>
      <vt:lpstr>Outliers &amp; Highly Influential Points</vt:lpstr>
      <vt:lpstr>Variable Selection Methods</vt:lpstr>
      <vt:lpstr>Decision Trees</vt:lpstr>
      <vt:lpstr>Stepwise Mixed-Effects Models</vt:lpstr>
      <vt:lpstr>Stepwise Mixed-Effects Models</vt:lpstr>
      <vt:lpstr>Lasso with Mixed Effects</vt:lpstr>
      <vt:lpstr>Fixed Age Range Analysis</vt:lpstr>
      <vt:lpstr>Fixed Age Range Analysis</vt:lpstr>
      <vt:lpstr>Fixed Age Range Analysis</vt:lpstr>
      <vt:lpstr>Fixed Age Range Analysis</vt:lpstr>
      <vt:lpstr>Final Models (Shannon Entropy)</vt:lpstr>
      <vt:lpstr>Final Models (Observed Features)</vt:lpstr>
      <vt:lpstr>Final Models (Faith’s PD)</vt:lpstr>
      <vt:lpstr>Examining Fits</vt:lpstr>
      <vt:lpstr>Examining Fits</vt:lpstr>
      <vt:lpstr>Examining Fits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effect of age and co-housing with animals on gut microbiome diversity</dc:title>
  <dc:creator>Nathan Kolbow</dc:creator>
  <cp:lastModifiedBy>Nathan Kolbow</cp:lastModifiedBy>
  <cp:revision>159</cp:revision>
  <dcterms:created xsi:type="dcterms:W3CDTF">2023-04-09T19:33:24Z</dcterms:created>
  <dcterms:modified xsi:type="dcterms:W3CDTF">2023-04-18T00:33:07Z</dcterms:modified>
</cp:coreProperties>
</file>