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6"/>
  </p:notesMasterIdLst>
  <p:handoutMasterIdLst>
    <p:handoutMasterId r:id="rId7"/>
  </p:handoutMasterIdLst>
  <p:sldIdLst>
    <p:sldId id="932" r:id="rId5"/>
  </p:sldIdLst>
  <p:sldSz cx="9906000" cy="6858000" type="A4"/>
  <p:notesSz cx="6797675" cy="98726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C8EDEA9-40AA-594D-B2E6-0A7999ABEBB9}">
          <p14:sldIdLst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orient="horz" pos="957">
          <p15:clr>
            <a:srgbClr val="A4A3A4"/>
          </p15:clr>
        </p15:guide>
        <p15:guide id="6" pos="223">
          <p15:clr>
            <a:srgbClr val="A4A3A4"/>
          </p15:clr>
        </p15:guide>
        <p15:guide id="7" pos="6034">
          <p15:clr>
            <a:srgbClr val="A4A3A4"/>
          </p15:clr>
        </p15:guide>
        <p15:guide id="8" pos="3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AB800"/>
    <a:srgbClr val="4D4F53"/>
    <a:srgbClr val="A71930"/>
    <a:srgbClr val="D7D3C7"/>
    <a:srgbClr val="B7B1A9"/>
    <a:srgbClr val="D52B1E"/>
    <a:srgbClr val="8D817B"/>
    <a:srgbClr val="8D1B3D"/>
    <a:srgbClr val="3DB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91429"/>
  </p:normalViewPr>
  <p:slideViewPr>
    <p:cSldViewPr snapToGrid="0">
      <p:cViewPr varScale="1">
        <p:scale>
          <a:sx n="82" d="100"/>
          <a:sy n="82" d="100"/>
        </p:scale>
        <p:origin x="348" y="48"/>
      </p:cViewPr>
      <p:guideLst>
        <p:guide orient="horz" pos="4065"/>
        <p:guide orient="horz" pos="2387"/>
        <p:guide orient="horz" pos="119"/>
        <p:guide orient="horz" pos="528"/>
        <p:guide orient="horz" pos="957"/>
        <p:guide pos="223"/>
        <p:guide pos="6034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9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pPr/>
              <a:t>12.01.2018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bearingpointconsulting.com/sites/services_2/Marketing_IS/Lists/Brand%20Center/Forms/AllItems.aspx?RootFolder=/sites/services_2/Marketing_IS/Lists/Brand%20Center/h)%20Image%20Library/New%20Brand%20images%20for%20PowerPoint%20Cover%20Slides&amp;InitialTabId=Ribbon.Document&amp;VisibilityContext=WSSTabPersistence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cub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210" y="1087066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Title</a:t>
            </a:r>
          </a:p>
          <a:p>
            <a:endParaRPr lang="fr-FR" noProof="0"/>
          </a:p>
          <a:p>
            <a:endParaRPr lang="fr-FR" noProof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8210" y="3555330"/>
            <a:ext cx="4830894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Prepared by First name Surname, Job title / Prepared for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8210" y="3915330"/>
            <a:ext cx="4829837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0" y="2766470"/>
            <a:ext cx="4830893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fr-FR" noProof="0"/>
              <a:t>Subtitle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 rot="10800000">
            <a:off x="6514592" y="-13097"/>
            <a:ext cx="3391408" cy="3355607"/>
            <a:chOff x="3154363" y="1792288"/>
            <a:chExt cx="3308350" cy="3273425"/>
          </a:xfrm>
        </p:grpSpPr>
        <p:sp>
          <p:nvSpPr>
            <p:cNvPr id="32" name="Freeform 5"/>
            <p:cNvSpPr>
              <a:spLocks/>
            </p:cNvSpPr>
            <p:nvPr userDrawn="1"/>
          </p:nvSpPr>
          <p:spPr bwMode="auto">
            <a:xfrm>
              <a:off x="3154363" y="3973513"/>
              <a:ext cx="942975" cy="546100"/>
            </a:xfrm>
            <a:custGeom>
              <a:avLst/>
              <a:gdLst>
                <a:gd name="T0" fmla="*/ 298 w 594"/>
                <a:gd name="T1" fmla="*/ 0 h 344"/>
                <a:gd name="T2" fmla="*/ 594 w 594"/>
                <a:gd name="T3" fmla="*/ 172 h 344"/>
                <a:gd name="T4" fmla="*/ 298 w 594"/>
                <a:gd name="T5" fmla="*/ 344 h 344"/>
                <a:gd name="T6" fmla="*/ 0 w 594"/>
                <a:gd name="T7" fmla="*/ 172 h 344"/>
                <a:gd name="T8" fmla="*/ 298 w 59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344">
                  <a:moveTo>
                    <a:pt x="298" y="0"/>
                  </a:moveTo>
                  <a:lnTo>
                    <a:pt x="594" y="172"/>
                  </a:lnTo>
                  <a:lnTo>
                    <a:pt x="298" y="344"/>
                  </a:lnTo>
                  <a:lnTo>
                    <a:pt x="0" y="17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7B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3" name="Freeform 6"/>
            <p:cNvSpPr>
              <a:spLocks/>
            </p:cNvSpPr>
            <p:nvPr userDrawn="1"/>
          </p:nvSpPr>
          <p:spPr bwMode="auto">
            <a:xfrm>
              <a:off x="5043488" y="2065338"/>
              <a:ext cx="473075" cy="819150"/>
            </a:xfrm>
            <a:custGeom>
              <a:avLst/>
              <a:gdLst>
                <a:gd name="T0" fmla="*/ 298 w 298"/>
                <a:gd name="T1" fmla="*/ 172 h 516"/>
                <a:gd name="T2" fmla="*/ 298 w 298"/>
                <a:gd name="T3" fmla="*/ 516 h 516"/>
                <a:gd name="T4" fmla="*/ 0 w 298"/>
                <a:gd name="T5" fmla="*/ 344 h 516"/>
                <a:gd name="T6" fmla="*/ 0 w 298"/>
                <a:gd name="T7" fmla="*/ 0 h 516"/>
                <a:gd name="T8" fmla="*/ 298 w 298"/>
                <a:gd name="T9" fmla="*/ 17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172"/>
                  </a:moveTo>
                  <a:lnTo>
                    <a:pt x="298" y="516"/>
                  </a:lnTo>
                  <a:lnTo>
                    <a:pt x="0" y="344"/>
                  </a:lnTo>
                  <a:lnTo>
                    <a:pt x="0" y="0"/>
                  </a:lnTo>
                  <a:lnTo>
                    <a:pt x="298" y="172"/>
                  </a:lnTo>
                  <a:close/>
                </a:path>
              </a:pathLst>
            </a:custGeom>
            <a:solidFill>
              <a:srgbClr val="B7B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3627438" y="3427413"/>
              <a:ext cx="469900" cy="819150"/>
            </a:xfrm>
            <a:custGeom>
              <a:avLst/>
              <a:gdLst>
                <a:gd name="T0" fmla="*/ 0 w 296"/>
                <a:gd name="T1" fmla="*/ 344 h 516"/>
                <a:gd name="T2" fmla="*/ 0 w 296"/>
                <a:gd name="T3" fmla="*/ 0 h 516"/>
                <a:gd name="T4" fmla="*/ 296 w 296"/>
                <a:gd name="T5" fmla="*/ 172 h 516"/>
                <a:gd name="T6" fmla="*/ 296 w 296"/>
                <a:gd name="T7" fmla="*/ 516 h 516"/>
                <a:gd name="T8" fmla="*/ 0 w 296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516">
                  <a:moveTo>
                    <a:pt x="0" y="344"/>
                  </a:moveTo>
                  <a:lnTo>
                    <a:pt x="0" y="0"/>
                  </a:lnTo>
                  <a:lnTo>
                    <a:pt x="296" y="172"/>
                  </a:lnTo>
                  <a:lnTo>
                    <a:pt x="296" y="516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D5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3627438" y="4656138"/>
              <a:ext cx="469900" cy="273050"/>
            </a:xfrm>
            <a:custGeom>
              <a:avLst/>
              <a:gdLst>
                <a:gd name="T0" fmla="*/ 148 w 296"/>
                <a:gd name="T1" fmla="*/ 172 h 172"/>
                <a:gd name="T2" fmla="*/ 0 w 296"/>
                <a:gd name="T3" fmla="*/ 86 h 172"/>
                <a:gd name="T4" fmla="*/ 148 w 296"/>
                <a:gd name="T5" fmla="*/ 0 h 172"/>
                <a:gd name="T6" fmla="*/ 296 w 296"/>
                <a:gd name="T7" fmla="*/ 86 h 172"/>
                <a:gd name="T8" fmla="*/ 148 w 296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72">
                  <a:moveTo>
                    <a:pt x="148" y="172"/>
                  </a:moveTo>
                  <a:lnTo>
                    <a:pt x="0" y="86"/>
                  </a:lnTo>
                  <a:lnTo>
                    <a:pt x="148" y="0"/>
                  </a:lnTo>
                  <a:lnTo>
                    <a:pt x="296" y="86"/>
                  </a:lnTo>
                  <a:lnTo>
                    <a:pt x="148" y="172"/>
                  </a:lnTo>
                  <a:close/>
                </a:path>
              </a:pathLst>
            </a:custGeom>
            <a:solidFill>
              <a:srgbClr val="B7B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Freeform 9"/>
            <p:cNvSpPr>
              <a:spLocks noEditPoints="1"/>
            </p:cNvSpPr>
            <p:nvPr userDrawn="1"/>
          </p:nvSpPr>
          <p:spPr bwMode="auto">
            <a:xfrm>
              <a:off x="4097338" y="1792288"/>
              <a:ext cx="946150" cy="546100"/>
            </a:xfrm>
            <a:custGeom>
              <a:avLst/>
              <a:gdLst>
                <a:gd name="T0" fmla="*/ 298 w 596"/>
                <a:gd name="T1" fmla="*/ 0 h 344"/>
                <a:gd name="T2" fmla="*/ 596 w 596"/>
                <a:gd name="T3" fmla="*/ 172 h 344"/>
                <a:gd name="T4" fmla="*/ 584 w 596"/>
                <a:gd name="T5" fmla="*/ 180 h 344"/>
                <a:gd name="T6" fmla="*/ 286 w 596"/>
                <a:gd name="T7" fmla="*/ 8 h 344"/>
                <a:gd name="T8" fmla="*/ 298 w 596"/>
                <a:gd name="T9" fmla="*/ 0 h 344"/>
                <a:gd name="T10" fmla="*/ 260 w 596"/>
                <a:gd name="T11" fmla="*/ 22 h 344"/>
                <a:gd name="T12" fmla="*/ 558 w 596"/>
                <a:gd name="T13" fmla="*/ 194 h 344"/>
                <a:gd name="T14" fmla="*/ 570 w 596"/>
                <a:gd name="T15" fmla="*/ 188 h 344"/>
                <a:gd name="T16" fmla="*/ 272 w 596"/>
                <a:gd name="T17" fmla="*/ 16 h 344"/>
                <a:gd name="T18" fmla="*/ 260 w 596"/>
                <a:gd name="T19" fmla="*/ 22 h 344"/>
                <a:gd name="T20" fmla="*/ 234 w 596"/>
                <a:gd name="T21" fmla="*/ 38 h 344"/>
                <a:gd name="T22" fmla="*/ 532 w 596"/>
                <a:gd name="T23" fmla="*/ 210 h 344"/>
                <a:gd name="T24" fmla="*/ 544 w 596"/>
                <a:gd name="T25" fmla="*/ 202 h 344"/>
                <a:gd name="T26" fmla="*/ 246 w 596"/>
                <a:gd name="T27" fmla="*/ 30 h 344"/>
                <a:gd name="T28" fmla="*/ 234 w 596"/>
                <a:gd name="T29" fmla="*/ 38 h 344"/>
                <a:gd name="T30" fmla="*/ 208 w 596"/>
                <a:gd name="T31" fmla="*/ 52 h 344"/>
                <a:gd name="T32" fmla="*/ 506 w 596"/>
                <a:gd name="T33" fmla="*/ 224 h 344"/>
                <a:gd name="T34" fmla="*/ 518 w 596"/>
                <a:gd name="T35" fmla="*/ 216 h 344"/>
                <a:gd name="T36" fmla="*/ 220 w 596"/>
                <a:gd name="T37" fmla="*/ 46 h 344"/>
                <a:gd name="T38" fmla="*/ 208 w 596"/>
                <a:gd name="T39" fmla="*/ 52 h 344"/>
                <a:gd name="T40" fmla="*/ 182 w 596"/>
                <a:gd name="T41" fmla="*/ 68 h 344"/>
                <a:gd name="T42" fmla="*/ 480 w 596"/>
                <a:gd name="T43" fmla="*/ 240 h 344"/>
                <a:gd name="T44" fmla="*/ 492 w 596"/>
                <a:gd name="T45" fmla="*/ 232 h 344"/>
                <a:gd name="T46" fmla="*/ 196 w 596"/>
                <a:gd name="T47" fmla="*/ 60 h 344"/>
                <a:gd name="T48" fmla="*/ 182 w 596"/>
                <a:gd name="T49" fmla="*/ 68 h 344"/>
                <a:gd name="T50" fmla="*/ 156 w 596"/>
                <a:gd name="T51" fmla="*/ 82 h 344"/>
                <a:gd name="T52" fmla="*/ 454 w 596"/>
                <a:gd name="T53" fmla="*/ 254 h 344"/>
                <a:gd name="T54" fmla="*/ 466 w 596"/>
                <a:gd name="T55" fmla="*/ 246 h 344"/>
                <a:gd name="T56" fmla="*/ 170 w 596"/>
                <a:gd name="T57" fmla="*/ 74 h 344"/>
                <a:gd name="T58" fmla="*/ 156 w 596"/>
                <a:gd name="T59" fmla="*/ 82 h 344"/>
                <a:gd name="T60" fmla="*/ 130 w 596"/>
                <a:gd name="T61" fmla="*/ 98 h 344"/>
                <a:gd name="T62" fmla="*/ 428 w 596"/>
                <a:gd name="T63" fmla="*/ 270 h 344"/>
                <a:gd name="T64" fmla="*/ 440 w 596"/>
                <a:gd name="T65" fmla="*/ 262 h 344"/>
                <a:gd name="T66" fmla="*/ 144 w 596"/>
                <a:gd name="T67" fmla="*/ 90 h 344"/>
                <a:gd name="T68" fmla="*/ 130 w 596"/>
                <a:gd name="T69" fmla="*/ 98 h 344"/>
                <a:gd name="T70" fmla="*/ 104 w 596"/>
                <a:gd name="T71" fmla="*/ 112 h 344"/>
                <a:gd name="T72" fmla="*/ 402 w 596"/>
                <a:gd name="T73" fmla="*/ 284 h 344"/>
                <a:gd name="T74" fmla="*/ 416 w 596"/>
                <a:gd name="T75" fmla="*/ 276 h 344"/>
                <a:gd name="T76" fmla="*/ 118 w 596"/>
                <a:gd name="T77" fmla="*/ 104 h 344"/>
                <a:gd name="T78" fmla="*/ 104 w 596"/>
                <a:gd name="T79" fmla="*/ 112 h 344"/>
                <a:gd name="T80" fmla="*/ 78 w 596"/>
                <a:gd name="T81" fmla="*/ 128 h 344"/>
                <a:gd name="T82" fmla="*/ 376 w 596"/>
                <a:gd name="T83" fmla="*/ 300 h 344"/>
                <a:gd name="T84" fmla="*/ 390 w 596"/>
                <a:gd name="T85" fmla="*/ 292 h 344"/>
                <a:gd name="T86" fmla="*/ 92 w 596"/>
                <a:gd name="T87" fmla="*/ 120 h 344"/>
                <a:gd name="T88" fmla="*/ 78 w 596"/>
                <a:gd name="T89" fmla="*/ 128 h 344"/>
                <a:gd name="T90" fmla="*/ 52 w 596"/>
                <a:gd name="T91" fmla="*/ 142 h 344"/>
                <a:gd name="T92" fmla="*/ 350 w 596"/>
                <a:gd name="T93" fmla="*/ 314 h 344"/>
                <a:gd name="T94" fmla="*/ 364 w 596"/>
                <a:gd name="T95" fmla="*/ 306 h 344"/>
                <a:gd name="T96" fmla="*/ 66 w 596"/>
                <a:gd name="T97" fmla="*/ 134 h 344"/>
                <a:gd name="T98" fmla="*/ 52 w 596"/>
                <a:gd name="T99" fmla="*/ 142 h 344"/>
                <a:gd name="T100" fmla="*/ 26 w 596"/>
                <a:gd name="T101" fmla="*/ 158 h 344"/>
                <a:gd name="T102" fmla="*/ 324 w 596"/>
                <a:gd name="T103" fmla="*/ 328 h 344"/>
                <a:gd name="T104" fmla="*/ 338 w 596"/>
                <a:gd name="T105" fmla="*/ 322 h 344"/>
                <a:gd name="T106" fmla="*/ 40 w 596"/>
                <a:gd name="T107" fmla="*/ 150 h 344"/>
                <a:gd name="T108" fmla="*/ 26 w 596"/>
                <a:gd name="T109" fmla="*/ 158 h 344"/>
                <a:gd name="T110" fmla="*/ 0 w 596"/>
                <a:gd name="T111" fmla="*/ 172 h 344"/>
                <a:gd name="T112" fmla="*/ 298 w 596"/>
                <a:gd name="T113" fmla="*/ 344 h 344"/>
                <a:gd name="T114" fmla="*/ 312 w 596"/>
                <a:gd name="T115" fmla="*/ 336 h 344"/>
                <a:gd name="T116" fmla="*/ 14 w 596"/>
                <a:gd name="T117" fmla="*/ 164 h 344"/>
                <a:gd name="T118" fmla="*/ 0 w 596"/>
                <a:gd name="T11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344">
                  <a:moveTo>
                    <a:pt x="298" y="0"/>
                  </a:moveTo>
                  <a:lnTo>
                    <a:pt x="596" y="172"/>
                  </a:lnTo>
                  <a:lnTo>
                    <a:pt x="584" y="180"/>
                  </a:lnTo>
                  <a:lnTo>
                    <a:pt x="286" y="8"/>
                  </a:lnTo>
                  <a:lnTo>
                    <a:pt x="298" y="0"/>
                  </a:lnTo>
                  <a:close/>
                  <a:moveTo>
                    <a:pt x="260" y="22"/>
                  </a:moveTo>
                  <a:lnTo>
                    <a:pt x="558" y="194"/>
                  </a:lnTo>
                  <a:lnTo>
                    <a:pt x="570" y="188"/>
                  </a:lnTo>
                  <a:lnTo>
                    <a:pt x="272" y="16"/>
                  </a:lnTo>
                  <a:lnTo>
                    <a:pt x="260" y="22"/>
                  </a:lnTo>
                  <a:close/>
                  <a:moveTo>
                    <a:pt x="234" y="38"/>
                  </a:moveTo>
                  <a:lnTo>
                    <a:pt x="532" y="210"/>
                  </a:lnTo>
                  <a:lnTo>
                    <a:pt x="544" y="202"/>
                  </a:lnTo>
                  <a:lnTo>
                    <a:pt x="246" y="30"/>
                  </a:lnTo>
                  <a:lnTo>
                    <a:pt x="234" y="38"/>
                  </a:lnTo>
                  <a:close/>
                  <a:moveTo>
                    <a:pt x="208" y="52"/>
                  </a:moveTo>
                  <a:lnTo>
                    <a:pt x="506" y="224"/>
                  </a:lnTo>
                  <a:lnTo>
                    <a:pt x="518" y="216"/>
                  </a:lnTo>
                  <a:lnTo>
                    <a:pt x="220" y="46"/>
                  </a:lnTo>
                  <a:lnTo>
                    <a:pt x="208" y="52"/>
                  </a:lnTo>
                  <a:close/>
                  <a:moveTo>
                    <a:pt x="182" y="68"/>
                  </a:moveTo>
                  <a:lnTo>
                    <a:pt x="480" y="240"/>
                  </a:lnTo>
                  <a:lnTo>
                    <a:pt x="492" y="232"/>
                  </a:lnTo>
                  <a:lnTo>
                    <a:pt x="196" y="60"/>
                  </a:lnTo>
                  <a:lnTo>
                    <a:pt x="182" y="68"/>
                  </a:lnTo>
                  <a:close/>
                  <a:moveTo>
                    <a:pt x="156" y="82"/>
                  </a:moveTo>
                  <a:lnTo>
                    <a:pt x="454" y="254"/>
                  </a:lnTo>
                  <a:lnTo>
                    <a:pt x="466" y="246"/>
                  </a:lnTo>
                  <a:lnTo>
                    <a:pt x="170" y="74"/>
                  </a:lnTo>
                  <a:lnTo>
                    <a:pt x="156" y="82"/>
                  </a:lnTo>
                  <a:close/>
                  <a:moveTo>
                    <a:pt x="130" y="98"/>
                  </a:moveTo>
                  <a:lnTo>
                    <a:pt x="428" y="270"/>
                  </a:lnTo>
                  <a:lnTo>
                    <a:pt x="440" y="262"/>
                  </a:lnTo>
                  <a:lnTo>
                    <a:pt x="144" y="90"/>
                  </a:lnTo>
                  <a:lnTo>
                    <a:pt x="130" y="98"/>
                  </a:lnTo>
                  <a:close/>
                  <a:moveTo>
                    <a:pt x="104" y="112"/>
                  </a:moveTo>
                  <a:lnTo>
                    <a:pt x="402" y="284"/>
                  </a:lnTo>
                  <a:lnTo>
                    <a:pt x="416" y="276"/>
                  </a:lnTo>
                  <a:lnTo>
                    <a:pt x="118" y="104"/>
                  </a:lnTo>
                  <a:lnTo>
                    <a:pt x="104" y="112"/>
                  </a:lnTo>
                  <a:close/>
                  <a:moveTo>
                    <a:pt x="78" y="128"/>
                  </a:moveTo>
                  <a:lnTo>
                    <a:pt x="376" y="300"/>
                  </a:lnTo>
                  <a:lnTo>
                    <a:pt x="390" y="292"/>
                  </a:lnTo>
                  <a:lnTo>
                    <a:pt x="92" y="120"/>
                  </a:lnTo>
                  <a:lnTo>
                    <a:pt x="78" y="128"/>
                  </a:lnTo>
                  <a:close/>
                  <a:moveTo>
                    <a:pt x="52" y="142"/>
                  </a:moveTo>
                  <a:lnTo>
                    <a:pt x="350" y="314"/>
                  </a:lnTo>
                  <a:lnTo>
                    <a:pt x="364" y="306"/>
                  </a:lnTo>
                  <a:lnTo>
                    <a:pt x="66" y="134"/>
                  </a:lnTo>
                  <a:lnTo>
                    <a:pt x="52" y="142"/>
                  </a:lnTo>
                  <a:close/>
                  <a:moveTo>
                    <a:pt x="26" y="158"/>
                  </a:moveTo>
                  <a:lnTo>
                    <a:pt x="324" y="328"/>
                  </a:lnTo>
                  <a:lnTo>
                    <a:pt x="338" y="322"/>
                  </a:lnTo>
                  <a:lnTo>
                    <a:pt x="40" y="150"/>
                  </a:lnTo>
                  <a:lnTo>
                    <a:pt x="26" y="158"/>
                  </a:lnTo>
                  <a:close/>
                  <a:moveTo>
                    <a:pt x="0" y="172"/>
                  </a:moveTo>
                  <a:lnTo>
                    <a:pt x="298" y="344"/>
                  </a:lnTo>
                  <a:lnTo>
                    <a:pt x="312" y="336"/>
                  </a:lnTo>
                  <a:lnTo>
                    <a:pt x="14" y="164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A71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5516563" y="2884488"/>
              <a:ext cx="946150" cy="1089025"/>
            </a:xfrm>
            <a:custGeom>
              <a:avLst/>
              <a:gdLst>
                <a:gd name="T0" fmla="*/ 596 w 596"/>
                <a:gd name="T1" fmla="*/ 686 h 686"/>
                <a:gd name="T2" fmla="*/ 10 w 596"/>
                <a:gd name="T3" fmla="*/ 338 h 686"/>
                <a:gd name="T4" fmla="*/ 24 w 596"/>
                <a:gd name="T5" fmla="*/ 328 h 686"/>
                <a:gd name="T6" fmla="*/ 596 w 596"/>
                <a:gd name="T7" fmla="*/ 648 h 686"/>
                <a:gd name="T8" fmla="*/ 24 w 596"/>
                <a:gd name="T9" fmla="*/ 328 h 686"/>
                <a:gd name="T10" fmla="*/ 596 w 596"/>
                <a:gd name="T11" fmla="*/ 630 h 686"/>
                <a:gd name="T12" fmla="*/ 58 w 596"/>
                <a:gd name="T13" fmla="*/ 310 h 686"/>
                <a:gd name="T14" fmla="*/ 74 w 596"/>
                <a:gd name="T15" fmla="*/ 300 h 686"/>
                <a:gd name="T16" fmla="*/ 596 w 596"/>
                <a:gd name="T17" fmla="*/ 590 h 686"/>
                <a:gd name="T18" fmla="*/ 74 w 596"/>
                <a:gd name="T19" fmla="*/ 300 h 686"/>
                <a:gd name="T20" fmla="*/ 596 w 596"/>
                <a:gd name="T21" fmla="*/ 574 h 686"/>
                <a:gd name="T22" fmla="*/ 108 w 596"/>
                <a:gd name="T23" fmla="*/ 280 h 686"/>
                <a:gd name="T24" fmla="*/ 122 w 596"/>
                <a:gd name="T25" fmla="*/ 272 h 686"/>
                <a:gd name="T26" fmla="*/ 596 w 596"/>
                <a:gd name="T27" fmla="*/ 534 h 686"/>
                <a:gd name="T28" fmla="*/ 122 w 596"/>
                <a:gd name="T29" fmla="*/ 272 h 686"/>
                <a:gd name="T30" fmla="*/ 596 w 596"/>
                <a:gd name="T31" fmla="*/ 518 h 686"/>
                <a:gd name="T32" fmla="*/ 156 w 596"/>
                <a:gd name="T33" fmla="*/ 252 h 686"/>
                <a:gd name="T34" fmla="*/ 170 w 596"/>
                <a:gd name="T35" fmla="*/ 244 h 686"/>
                <a:gd name="T36" fmla="*/ 596 w 596"/>
                <a:gd name="T37" fmla="*/ 478 h 686"/>
                <a:gd name="T38" fmla="*/ 170 w 596"/>
                <a:gd name="T39" fmla="*/ 244 h 686"/>
                <a:gd name="T40" fmla="*/ 596 w 596"/>
                <a:gd name="T41" fmla="*/ 462 h 686"/>
                <a:gd name="T42" fmla="*/ 204 w 596"/>
                <a:gd name="T43" fmla="*/ 224 h 686"/>
                <a:gd name="T44" fmla="*/ 220 w 596"/>
                <a:gd name="T45" fmla="*/ 216 h 686"/>
                <a:gd name="T46" fmla="*/ 596 w 596"/>
                <a:gd name="T47" fmla="*/ 422 h 686"/>
                <a:gd name="T48" fmla="*/ 220 w 596"/>
                <a:gd name="T49" fmla="*/ 216 h 686"/>
                <a:gd name="T50" fmla="*/ 596 w 596"/>
                <a:gd name="T51" fmla="*/ 404 h 686"/>
                <a:gd name="T52" fmla="*/ 254 w 596"/>
                <a:gd name="T53" fmla="*/ 196 h 686"/>
                <a:gd name="T54" fmla="*/ 268 w 596"/>
                <a:gd name="T55" fmla="*/ 188 h 686"/>
                <a:gd name="T56" fmla="*/ 596 w 596"/>
                <a:gd name="T57" fmla="*/ 366 h 686"/>
                <a:gd name="T58" fmla="*/ 268 w 596"/>
                <a:gd name="T59" fmla="*/ 188 h 686"/>
                <a:gd name="T60" fmla="*/ 596 w 596"/>
                <a:gd name="T61" fmla="*/ 348 h 686"/>
                <a:gd name="T62" fmla="*/ 302 w 596"/>
                <a:gd name="T63" fmla="*/ 168 h 686"/>
                <a:gd name="T64" fmla="*/ 316 w 596"/>
                <a:gd name="T65" fmla="*/ 160 h 686"/>
                <a:gd name="T66" fmla="*/ 596 w 596"/>
                <a:gd name="T67" fmla="*/ 310 h 686"/>
                <a:gd name="T68" fmla="*/ 316 w 596"/>
                <a:gd name="T69" fmla="*/ 160 h 686"/>
                <a:gd name="T70" fmla="*/ 596 w 596"/>
                <a:gd name="T71" fmla="*/ 292 h 686"/>
                <a:gd name="T72" fmla="*/ 352 w 596"/>
                <a:gd name="T73" fmla="*/ 140 h 686"/>
                <a:gd name="T74" fmla="*/ 366 w 596"/>
                <a:gd name="T75" fmla="*/ 132 h 686"/>
                <a:gd name="T76" fmla="*/ 596 w 596"/>
                <a:gd name="T77" fmla="*/ 252 h 686"/>
                <a:gd name="T78" fmla="*/ 366 w 596"/>
                <a:gd name="T79" fmla="*/ 132 h 686"/>
                <a:gd name="T80" fmla="*/ 596 w 596"/>
                <a:gd name="T81" fmla="*/ 236 h 686"/>
                <a:gd name="T82" fmla="*/ 400 w 596"/>
                <a:gd name="T83" fmla="*/ 112 h 686"/>
                <a:gd name="T84" fmla="*/ 414 w 596"/>
                <a:gd name="T85" fmla="*/ 104 h 686"/>
                <a:gd name="T86" fmla="*/ 596 w 596"/>
                <a:gd name="T87" fmla="*/ 196 h 686"/>
                <a:gd name="T88" fmla="*/ 414 w 596"/>
                <a:gd name="T89" fmla="*/ 104 h 686"/>
                <a:gd name="T90" fmla="*/ 596 w 596"/>
                <a:gd name="T91" fmla="*/ 180 h 686"/>
                <a:gd name="T92" fmla="*/ 448 w 596"/>
                <a:gd name="T93" fmla="*/ 84 h 686"/>
                <a:gd name="T94" fmla="*/ 464 w 596"/>
                <a:gd name="T95" fmla="*/ 76 h 686"/>
                <a:gd name="T96" fmla="*/ 596 w 596"/>
                <a:gd name="T97" fmla="*/ 140 h 686"/>
                <a:gd name="T98" fmla="*/ 464 w 596"/>
                <a:gd name="T99" fmla="*/ 76 h 686"/>
                <a:gd name="T100" fmla="*/ 596 w 596"/>
                <a:gd name="T101" fmla="*/ 124 h 686"/>
                <a:gd name="T102" fmla="*/ 498 w 596"/>
                <a:gd name="T103" fmla="*/ 56 h 686"/>
                <a:gd name="T104" fmla="*/ 512 w 596"/>
                <a:gd name="T105" fmla="*/ 48 h 686"/>
                <a:gd name="T106" fmla="*/ 596 w 596"/>
                <a:gd name="T107" fmla="*/ 84 h 686"/>
                <a:gd name="T108" fmla="*/ 512 w 596"/>
                <a:gd name="T109" fmla="*/ 48 h 686"/>
                <a:gd name="T110" fmla="*/ 596 w 596"/>
                <a:gd name="T111" fmla="*/ 66 h 686"/>
                <a:gd name="T112" fmla="*/ 546 w 596"/>
                <a:gd name="T113" fmla="*/ 28 h 686"/>
                <a:gd name="T114" fmla="*/ 560 w 596"/>
                <a:gd name="T115" fmla="*/ 18 h 686"/>
                <a:gd name="T116" fmla="*/ 596 w 596"/>
                <a:gd name="T117" fmla="*/ 28 h 686"/>
                <a:gd name="T118" fmla="*/ 560 w 596"/>
                <a:gd name="T119" fmla="*/ 18 h 686"/>
                <a:gd name="T120" fmla="*/ 596 w 596"/>
                <a:gd name="T121" fmla="*/ 10 h 686"/>
                <a:gd name="T122" fmla="*/ 586 w 596"/>
                <a:gd name="T123" fmla="*/ 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6" h="686">
                  <a:moveTo>
                    <a:pt x="0" y="342"/>
                  </a:moveTo>
                  <a:lnTo>
                    <a:pt x="596" y="686"/>
                  </a:lnTo>
                  <a:lnTo>
                    <a:pt x="596" y="676"/>
                  </a:lnTo>
                  <a:lnTo>
                    <a:pt x="10" y="338"/>
                  </a:lnTo>
                  <a:lnTo>
                    <a:pt x="0" y="342"/>
                  </a:lnTo>
                  <a:close/>
                  <a:moveTo>
                    <a:pt x="24" y="328"/>
                  </a:moveTo>
                  <a:lnTo>
                    <a:pt x="596" y="658"/>
                  </a:lnTo>
                  <a:lnTo>
                    <a:pt x="596" y="648"/>
                  </a:lnTo>
                  <a:lnTo>
                    <a:pt x="34" y="324"/>
                  </a:lnTo>
                  <a:lnTo>
                    <a:pt x="24" y="328"/>
                  </a:lnTo>
                  <a:close/>
                  <a:moveTo>
                    <a:pt x="48" y="314"/>
                  </a:moveTo>
                  <a:lnTo>
                    <a:pt x="596" y="630"/>
                  </a:lnTo>
                  <a:lnTo>
                    <a:pt x="596" y="618"/>
                  </a:lnTo>
                  <a:lnTo>
                    <a:pt x="58" y="310"/>
                  </a:lnTo>
                  <a:lnTo>
                    <a:pt x="48" y="314"/>
                  </a:lnTo>
                  <a:close/>
                  <a:moveTo>
                    <a:pt x="74" y="300"/>
                  </a:moveTo>
                  <a:lnTo>
                    <a:pt x="596" y="602"/>
                  </a:lnTo>
                  <a:lnTo>
                    <a:pt x="596" y="590"/>
                  </a:lnTo>
                  <a:lnTo>
                    <a:pt x="82" y="294"/>
                  </a:lnTo>
                  <a:lnTo>
                    <a:pt x="74" y="300"/>
                  </a:lnTo>
                  <a:close/>
                  <a:moveTo>
                    <a:pt x="98" y="286"/>
                  </a:moveTo>
                  <a:lnTo>
                    <a:pt x="596" y="574"/>
                  </a:lnTo>
                  <a:lnTo>
                    <a:pt x="596" y="562"/>
                  </a:lnTo>
                  <a:lnTo>
                    <a:pt x="108" y="280"/>
                  </a:lnTo>
                  <a:lnTo>
                    <a:pt x="98" y="286"/>
                  </a:lnTo>
                  <a:close/>
                  <a:moveTo>
                    <a:pt x="122" y="272"/>
                  </a:moveTo>
                  <a:lnTo>
                    <a:pt x="596" y="546"/>
                  </a:lnTo>
                  <a:lnTo>
                    <a:pt x="596" y="534"/>
                  </a:lnTo>
                  <a:lnTo>
                    <a:pt x="132" y="266"/>
                  </a:lnTo>
                  <a:lnTo>
                    <a:pt x="122" y="272"/>
                  </a:lnTo>
                  <a:close/>
                  <a:moveTo>
                    <a:pt x="146" y="258"/>
                  </a:moveTo>
                  <a:lnTo>
                    <a:pt x="596" y="518"/>
                  </a:lnTo>
                  <a:lnTo>
                    <a:pt x="596" y="506"/>
                  </a:lnTo>
                  <a:lnTo>
                    <a:pt x="156" y="252"/>
                  </a:lnTo>
                  <a:lnTo>
                    <a:pt x="146" y="258"/>
                  </a:lnTo>
                  <a:close/>
                  <a:moveTo>
                    <a:pt x="170" y="244"/>
                  </a:moveTo>
                  <a:lnTo>
                    <a:pt x="596" y="490"/>
                  </a:lnTo>
                  <a:lnTo>
                    <a:pt x="596" y="478"/>
                  </a:lnTo>
                  <a:lnTo>
                    <a:pt x="180" y="238"/>
                  </a:lnTo>
                  <a:lnTo>
                    <a:pt x="170" y="244"/>
                  </a:lnTo>
                  <a:close/>
                  <a:moveTo>
                    <a:pt x="194" y="230"/>
                  </a:moveTo>
                  <a:lnTo>
                    <a:pt x="596" y="462"/>
                  </a:lnTo>
                  <a:lnTo>
                    <a:pt x="596" y="450"/>
                  </a:lnTo>
                  <a:lnTo>
                    <a:pt x="204" y="224"/>
                  </a:lnTo>
                  <a:lnTo>
                    <a:pt x="194" y="230"/>
                  </a:lnTo>
                  <a:close/>
                  <a:moveTo>
                    <a:pt x="220" y="216"/>
                  </a:moveTo>
                  <a:lnTo>
                    <a:pt x="596" y="434"/>
                  </a:lnTo>
                  <a:lnTo>
                    <a:pt x="596" y="422"/>
                  </a:lnTo>
                  <a:lnTo>
                    <a:pt x="230" y="210"/>
                  </a:lnTo>
                  <a:lnTo>
                    <a:pt x="220" y="216"/>
                  </a:lnTo>
                  <a:close/>
                  <a:moveTo>
                    <a:pt x="244" y="202"/>
                  </a:moveTo>
                  <a:lnTo>
                    <a:pt x="596" y="404"/>
                  </a:lnTo>
                  <a:lnTo>
                    <a:pt x="596" y="394"/>
                  </a:lnTo>
                  <a:lnTo>
                    <a:pt x="254" y="196"/>
                  </a:lnTo>
                  <a:lnTo>
                    <a:pt x="244" y="202"/>
                  </a:lnTo>
                  <a:close/>
                  <a:moveTo>
                    <a:pt x="268" y="188"/>
                  </a:moveTo>
                  <a:lnTo>
                    <a:pt x="596" y="376"/>
                  </a:lnTo>
                  <a:lnTo>
                    <a:pt x="596" y="366"/>
                  </a:lnTo>
                  <a:lnTo>
                    <a:pt x="278" y="182"/>
                  </a:lnTo>
                  <a:lnTo>
                    <a:pt x="268" y="188"/>
                  </a:lnTo>
                  <a:close/>
                  <a:moveTo>
                    <a:pt x="292" y="174"/>
                  </a:moveTo>
                  <a:lnTo>
                    <a:pt x="596" y="348"/>
                  </a:lnTo>
                  <a:lnTo>
                    <a:pt x="596" y="338"/>
                  </a:lnTo>
                  <a:lnTo>
                    <a:pt x="302" y="168"/>
                  </a:lnTo>
                  <a:lnTo>
                    <a:pt x="292" y="174"/>
                  </a:lnTo>
                  <a:close/>
                  <a:moveTo>
                    <a:pt x="316" y="160"/>
                  </a:moveTo>
                  <a:lnTo>
                    <a:pt x="596" y="320"/>
                  </a:lnTo>
                  <a:lnTo>
                    <a:pt x="596" y="310"/>
                  </a:lnTo>
                  <a:lnTo>
                    <a:pt x="326" y="154"/>
                  </a:lnTo>
                  <a:lnTo>
                    <a:pt x="316" y="160"/>
                  </a:lnTo>
                  <a:close/>
                  <a:moveTo>
                    <a:pt x="342" y="146"/>
                  </a:moveTo>
                  <a:lnTo>
                    <a:pt x="596" y="292"/>
                  </a:lnTo>
                  <a:lnTo>
                    <a:pt x="596" y="280"/>
                  </a:lnTo>
                  <a:lnTo>
                    <a:pt x="352" y="140"/>
                  </a:lnTo>
                  <a:lnTo>
                    <a:pt x="342" y="146"/>
                  </a:lnTo>
                  <a:close/>
                  <a:moveTo>
                    <a:pt x="366" y="132"/>
                  </a:moveTo>
                  <a:lnTo>
                    <a:pt x="596" y="264"/>
                  </a:lnTo>
                  <a:lnTo>
                    <a:pt x="596" y="252"/>
                  </a:lnTo>
                  <a:lnTo>
                    <a:pt x="376" y="126"/>
                  </a:lnTo>
                  <a:lnTo>
                    <a:pt x="366" y="132"/>
                  </a:lnTo>
                  <a:close/>
                  <a:moveTo>
                    <a:pt x="390" y="118"/>
                  </a:moveTo>
                  <a:lnTo>
                    <a:pt x="596" y="236"/>
                  </a:lnTo>
                  <a:lnTo>
                    <a:pt x="596" y="224"/>
                  </a:lnTo>
                  <a:lnTo>
                    <a:pt x="400" y="112"/>
                  </a:lnTo>
                  <a:lnTo>
                    <a:pt x="390" y="118"/>
                  </a:lnTo>
                  <a:close/>
                  <a:moveTo>
                    <a:pt x="414" y="104"/>
                  </a:moveTo>
                  <a:lnTo>
                    <a:pt x="596" y="208"/>
                  </a:lnTo>
                  <a:lnTo>
                    <a:pt x="596" y="196"/>
                  </a:lnTo>
                  <a:lnTo>
                    <a:pt x="424" y="98"/>
                  </a:lnTo>
                  <a:lnTo>
                    <a:pt x="414" y="104"/>
                  </a:lnTo>
                  <a:close/>
                  <a:moveTo>
                    <a:pt x="438" y="90"/>
                  </a:moveTo>
                  <a:lnTo>
                    <a:pt x="596" y="180"/>
                  </a:lnTo>
                  <a:lnTo>
                    <a:pt x="596" y="168"/>
                  </a:lnTo>
                  <a:lnTo>
                    <a:pt x="448" y="84"/>
                  </a:lnTo>
                  <a:lnTo>
                    <a:pt x="438" y="90"/>
                  </a:lnTo>
                  <a:close/>
                  <a:moveTo>
                    <a:pt x="464" y="76"/>
                  </a:moveTo>
                  <a:lnTo>
                    <a:pt x="596" y="152"/>
                  </a:lnTo>
                  <a:lnTo>
                    <a:pt x="596" y="140"/>
                  </a:lnTo>
                  <a:lnTo>
                    <a:pt x="474" y="70"/>
                  </a:lnTo>
                  <a:lnTo>
                    <a:pt x="464" y="76"/>
                  </a:lnTo>
                  <a:close/>
                  <a:moveTo>
                    <a:pt x="488" y="62"/>
                  </a:moveTo>
                  <a:lnTo>
                    <a:pt x="596" y="124"/>
                  </a:lnTo>
                  <a:lnTo>
                    <a:pt x="596" y="112"/>
                  </a:lnTo>
                  <a:lnTo>
                    <a:pt x="498" y="56"/>
                  </a:lnTo>
                  <a:lnTo>
                    <a:pt x="488" y="62"/>
                  </a:lnTo>
                  <a:close/>
                  <a:moveTo>
                    <a:pt x="512" y="48"/>
                  </a:moveTo>
                  <a:lnTo>
                    <a:pt x="596" y="96"/>
                  </a:lnTo>
                  <a:lnTo>
                    <a:pt x="596" y="84"/>
                  </a:lnTo>
                  <a:lnTo>
                    <a:pt x="522" y="42"/>
                  </a:lnTo>
                  <a:lnTo>
                    <a:pt x="512" y="48"/>
                  </a:lnTo>
                  <a:close/>
                  <a:moveTo>
                    <a:pt x="536" y="34"/>
                  </a:moveTo>
                  <a:lnTo>
                    <a:pt x="596" y="66"/>
                  </a:lnTo>
                  <a:lnTo>
                    <a:pt x="596" y="56"/>
                  </a:lnTo>
                  <a:lnTo>
                    <a:pt x="546" y="28"/>
                  </a:lnTo>
                  <a:lnTo>
                    <a:pt x="536" y="34"/>
                  </a:lnTo>
                  <a:close/>
                  <a:moveTo>
                    <a:pt x="560" y="18"/>
                  </a:moveTo>
                  <a:lnTo>
                    <a:pt x="596" y="38"/>
                  </a:lnTo>
                  <a:lnTo>
                    <a:pt x="596" y="28"/>
                  </a:lnTo>
                  <a:lnTo>
                    <a:pt x="570" y="14"/>
                  </a:lnTo>
                  <a:lnTo>
                    <a:pt x="560" y="18"/>
                  </a:lnTo>
                  <a:close/>
                  <a:moveTo>
                    <a:pt x="586" y="4"/>
                  </a:moveTo>
                  <a:lnTo>
                    <a:pt x="596" y="10"/>
                  </a:lnTo>
                  <a:lnTo>
                    <a:pt x="596" y="0"/>
                  </a:lnTo>
                  <a:lnTo>
                    <a:pt x="586" y="4"/>
                  </a:lnTo>
                  <a:close/>
                </a:path>
              </a:pathLst>
            </a:custGeom>
            <a:solidFill>
              <a:srgbClr val="4D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5751513" y="2474913"/>
              <a:ext cx="238125" cy="409575"/>
            </a:xfrm>
            <a:custGeom>
              <a:avLst/>
              <a:gdLst>
                <a:gd name="T0" fmla="*/ 150 w 150"/>
                <a:gd name="T1" fmla="*/ 86 h 258"/>
                <a:gd name="T2" fmla="*/ 150 w 150"/>
                <a:gd name="T3" fmla="*/ 258 h 258"/>
                <a:gd name="T4" fmla="*/ 0 w 150"/>
                <a:gd name="T5" fmla="*/ 172 h 258"/>
                <a:gd name="T6" fmla="*/ 0 w 150"/>
                <a:gd name="T7" fmla="*/ 0 h 258"/>
                <a:gd name="T8" fmla="*/ 150 w 150"/>
                <a:gd name="T9" fmla="*/ 8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8">
                  <a:moveTo>
                    <a:pt x="150" y="86"/>
                  </a:moveTo>
                  <a:lnTo>
                    <a:pt x="150" y="258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50" y="86"/>
                  </a:lnTo>
                  <a:close/>
                </a:path>
              </a:pathLst>
            </a:custGeom>
            <a:solidFill>
              <a:srgbClr val="8D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3627438" y="4383088"/>
              <a:ext cx="234950" cy="409575"/>
            </a:xfrm>
            <a:custGeom>
              <a:avLst/>
              <a:gdLst>
                <a:gd name="T0" fmla="*/ 0 w 148"/>
                <a:gd name="T1" fmla="*/ 86 h 258"/>
                <a:gd name="T2" fmla="*/ 0 w 148"/>
                <a:gd name="T3" fmla="*/ 258 h 258"/>
                <a:gd name="T4" fmla="*/ 148 w 148"/>
                <a:gd name="T5" fmla="*/ 172 h 258"/>
                <a:gd name="T6" fmla="*/ 148 w 148"/>
                <a:gd name="T7" fmla="*/ 0 h 258"/>
                <a:gd name="T8" fmla="*/ 0 w 148"/>
                <a:gd name="T9" fmla="*/ 8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58">
                  <a:moveTo>
                    <a:pt x="0" y="86"/>
                  </a:moveTo>
                  <a:lnTo>
                    <a:pt x="0" y="258"/>
                  </a:lnTo>
                  <a:lnTo>
                    <a:pt x="148" y="172"/>
                  </a:lnTo>
                  <a:lnTo>
                    <a:pt x="148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D5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5516563" y="2747963"/>
              <a:ext cx="473075" cy="273050"/>
            </a:xfrm>
            <a:custGeom>
              <a:avLst/>
              <a:gdLst>
                <a:gd name="T0" fmla="*/ 148 w 298"/>
                <a:gd name="T1" fmla="*/ 172 h 172"/>
                <a:gd name="T2" fmla="*/ 0 w 298"/>
                <a:gd name="T3" fmla="*/ 86 h 172"/>
                <a:gd name="T4" fmla="*/ 148 w 298"/>
                <a:gd name="T5" fmla="*/ 0 h 172"/>
                <a:gd name="T6" fmla="*/ 298 w 298"/>
                <a:gd name="T7" fmla="*/ 86 h 172"/>
                <a:gd name="T8" fmla="*/ 148 w 298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72">
                  <a:moveTo>
                    <a:pt x="148" y="172"/>
                  </a:moveTo>
                  <a:lnTo>
                    <a:pt x="0" y="86"/>
                  </a:lnTo>
                  <a:lnTo>
                    <a:pt x="148" y="0"/>
                  </a:lnTo>
                  <a:lnTo>
                    <a:pt x="298" y="86"/>
                  </a:lnTo>
                  <a:lnTo>
                    <a:pt x="148" y="172"/>
                  </a:lnTo>
                  <a:close/>
                </a:path>
              </a:pathLst>
            </a:custGeom>
            <a:solidFill>
              <a:srgbClr val="4D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4570413" y="2065338"/>
              <a:ext cx="473075" cy="819150"/>
            </a:xfrm>
            <a:custGeom>
              <a:avLst/>
              <a:gdLst>
                <a:gd name="T0" fmla="*/ 0 w 298"/>
                <a:gd name="T1" fmla="*/ 172 h 516"/>
                <a:gd name="T2" fmla="*/ 298 w 298"/>
                <a:gd name="T3" fmla="*/ 0 h 516"/>
                <a:gd name="T4" fmla="*/ 298 w 298"/>
                <a:gd name="T5" fmla="*/ 344 h 516"/>
                <a:gd name="T6" fmla="*/ 0 w 298"/>
                <a:gd name="T7" fmla="*/ 516 h 516"/>
                <a:gd name="T8" fmla="*/ 0 w 298"/>
                <a:gd name="T9" fmla="*/ 17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0" y="172"/>
                  </a:moveTo>
                  <a:lnTo>
                    <a:pt x="298" y="0"/>
                  </a:lnTo>
                  <a:lnTo>
                    <a:pt x="298" y="344"/>
                  </a:lnTo>
                  <a:lnTo>
                    <a:pt x="0" y="516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D5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4570413" y="3427413"/>
              <a:ext cx="946150" cy="1638300"/>
            </a:xfrm>
            <a:custGeom>
              <a:avLst/>
              <a:gdLst>
                <a:gd name="T0" fmla="*/ 0 w 596"/>
                <a:gd name="T1" fmla="*/ 344 h 1032"/>
                <a:gd name="T2" fmla="*/ 0 w 596"/>
                <a:gd name="T3" fmla="*/ 1032 h 1032"/>
                <a:gd name="T4" fmla="*/ 596 w 596"/>
                <a:gd name="T5" fmla="*/ 688 h 1032"/>
                <a:gd name="T6" fmla="*/ 596 w 596"/>
                <a:gd name="T7" fmla="*/ 0 h 1032"/>
                <a:gd name="T8" fmla="*/ 0 w 596"/>
                <a:gd name="T9" fmla="*/ 34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1032">
                  <a:moveTo>
                    <a:pt x="0" y="344"/>
                  </a:moveTo>
                  <a:lnTo>
                    <a:pt x="0" y="1032"/>
                  </a:lnTo>
                  <a:lnTo>
                    <a:pt x="596" y="688"/>
                  </a:lnTo>
                  <a:lnTo>
                    <a:pt x="596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A71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4566714" y="4506403"/>
              <a:ext cx="1892300" cy="546100"/>
            </a:xfrm>
            <a:custGeom>
              <a:avLst/>
              <a:gdLst>
                <a:gd name="T0" fmla="*/ 0 w 1192"/>
                <a:gd name="T1" fmla="*/ 344 h 344"/>
                <a:gd name="T2" fmla="*/ 1192 w 1192"/>
                <a:gd name="T3" fmla="*/ 344 h 344"/>
                <a:gd name="T4" fmla="*/ 1192 w 1192"/>
                <a:gd name="T5" fmla="*/ 344 h 344"/>
                <a:gd name="T6" fmla="*/ 596 w 1192"/>
                <a:gd name="T7" fmla="*/ 0 h 344"/>
                <a:gd name="T8" fmla="*/ 0 w 1192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344">
                  <a:moveTo>
                    <a:pt x="0" y="344"/>
                  </a:moveTo>
                  <a:lnTo>
                    <a:pt x="1192" y="344"/>
                  </a:lnTo>
                  <a:lnTo>
                    <a:pt x="1192" y="344"/>
                  </a:lnTo>
                  <a:lnTo>
                    <a:pt x="596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8D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3627438" y="2884488"/>
              <a:ext cx="1889125" cy="1089025"/>
            </a:xfrm>
            <a:custGeom>
              <a:avLst/>
              <a:gdLst>
                <a:gd name="T0" fmla="*/ 594 w 1190"/>
                <a:gd name="T1" fmla="*/ 686 h 686"/>
                <a:gd name="T2" fmla="*/ 1190 w 1190"/>
                <a:gd name="T3" fmla="*/ 342 h 686"/>
                <a:gd name="T4" fmla="*/ 594 w 1190"/>
                <a:gd name="T5" fmla="*/ 0 h 686"/>
                <a:gd name="T6" fmla="*/ 0 w 1190"/>
                <a:gd name="T7" fmla="*/ 342 h 686"/>
                <a:gd name="T8" fmla="*/ 594 w 1190"/>
                <a:gd name="T9" fmla="*/ 68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686">
                  <a:moveTo>
                    <a:pt x="594" y="686"/>
                  </a:moveTo>
                  <a:lnTo>
                    <a:pt x="1190" y="342"/>
                  </a:lnTo>
                  <a:lnTo>
                    <a:pt x="594" y="0"/>
                  </a:lnTo>
                  <a:lnTo>
                    <a:pt x="0" y="342"/>
                  </a:lnTo>
                  <a:lnTo>
                    <a:pt x="594" y="686"/>
                  </a:lnTo>
                  <a:close/>
                </a:path>
              </a:pathLst>
            </a:custGeom>
            <a:solidFill>
              <a:srgbClr val="D7D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443" y="6256177"/>
            <a:ext cx="249057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/>
              <a:t>(1)</a:t>
            </a:r>
          </a:p>
          <a:p>
            <a:pPr lvl="0"/>
            <a:r>
              <a:rPr lang="en-US"/>
              <a:t>(2)</a:t>
            </a:r>
          </a:p>
          <a:p>
            <a:pPr lvl="0"/>
            <a:r>
              <a:rPr lang="en-US"/>
              <a:t>Source / Note : Calibri 9pt</a:t>
            </a:r>
          </a:p>
        </p:txBody>
      </p:sp>
    </p:spTree>
    <p:extLst>
      <p:ext uri="{BB962C8B-B14F-4D97-AF65-F5344CB8AC3E}">
        <p14:creationId xmlns:p14="http://schemas.microsoft.com/office/powerpoint/2010/main" val="137766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7782" y="5193452"/>
            <a:ext cx="2161180" cy="742495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900" b="1">
                <a:solidFill>
                  <a:srgbClr val="A71930"/>
                </a:solidFill>
              </a:defRPr>
            </a:lvl1pPr>
          </a:lstStyle>
          <a:p>
            <a:r>
              <a:rPr lang="en-US" noProof="0"/>
              <a:t>BearingPoint France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563909" y="5193452"/>
            <a:ext cx="2240643" cy="742495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900" baseline="0">
                <a:solidFill>
                  <a:srgbClr val="4D4F53"/>
                </a:solidFill>
                <a:latin typeface="+mn-lt"/>
              </a:defRPr>
            </a:lvl1pPr>
          </a:lstStyle>
          <a:p>
            <a:r>
              <a:rPr lang="en-US" noProof="0" err="1"/>
              <a:t>Immeuble</a:t>
            </a:r>
            <a:r>
              <a:rPr lang="en-US" noProof="0"/>
              <a:t> </a:t>
            </a:r>
            <a:r>
              <a:rPr lang="en-US" noProof="0" err="1"/>
              <a:t>Galilée</a:t>
            </a:r>
            <a:endParaRPr lang="en-US" noProof="0"/>
          </a:p>
          <a:p>
            <a:r>
              <a:rPr lang="en-US" noProof="0"/>
              <a:t>51, esplanade du </a:t>
            </a:r>
            <a:r>
              <a:rPr lang="en-US" noProof="0" err="1"/>
              <a:t>Général</a:t>
            </a:r>
            <a:r>
              <a:rPr lang="en-US" noProof="0"/>
              <a:t> de Gaulle</a:t>
            </a:r>
          </a:p>
          <a:p>
            <a:r>
              <a:rPr lang="en-US" noProof="0"/>
              <a:t>92907 Paris la </a:t>
            </a:r>
            <a:r>
              <a:rPr lang="en-US" noProof="0" err="1"/>
              <a:t>Défense</a:t>
            </a:r>
            <a:r>
              <a:rPr lang="en-US" noProof="0"/>
              <a:t> </a:t>
            </a:r>
            <a:r>
              <a:rPr lang="en-US" noProof="0" err="1"/>
              <a:t>Cedex</a:t>
            </a:r>
            <a:endParaRPr lang="en-US"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72573" y="5193452"/>
            <a:ext cx="2348683" cy="742495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900">
                <a:solidFill>
                  <a:srgbClr val="4D4F53"/>
                </a:solidFill>
                <a:latin typeface="+mn-lt"/>
              </a:defRPr>
            </a:lvl1pPr>
          </a:lstStyle>
          <a:p>
            <a:r>
              <a:rPr lang="en-US" noProof="0"/>
              <a:t>T +33 1 58 86 30 00</a:t>
            </a:r>
          </a:p>
          <a:p>
            <a:r>
              <a:rPr lang="en-US" noProof="0"/>
              <a:t>E info@bearingpoint.com</a:t>
            </a:r>
          </a:p>
          <a:p>
            <a:endParaRPr lang="en-US" noProof="0"/>
          </a:p>
          <a:p>
            <a:r>
              <a:rPr lang="en-US" noProof="0"/>
              <a:t>www.bearingpoint.com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119" y="1089024"/>
            <a:ext cx="4830894" cy="1604919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/>
              <a:t>Merci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8345122" y="-4064"/>
            <a:ext cx="1566251" cy="2091742"/>
            <a:chOff x="7581118" y="-4064"/>
            <a:chExt cx="1566251" cy="2091742"/>
          </a:xfrm>
        </p:grpSpPr>
        <p:sp>
          <p:nvSpPr>
            <p:cNvPr id="50" name="Freeform 73"/>
            <p:cNvSpPr>
              <a:spLocks/>
            </p:cNvSpPr>
            <p:nvPr userDrawn="1"/>
          </p:nvSpPr>
          <p:spPr bwMode="auto">
            <a:xfrm>
              <a:off x="8553463" y="-3175"/>
              <a:ext cx="296697" cy="513743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3"/>
            <p:cNvSpPr>
              <a:spLocks/>
            </p:cNvSpPr>
            <p:nvPr userDrawn="1"/>
          </p:nvSpPr>
          <p:spPr bwMode="auto">
            <a:xfrm>
              <a:off x="7943851" y="877887"/>
              <a:ext cx="542924" cy="940097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auto">
            <a:xfrm>
              <a:off x="8850161" y="517525"/>
              <a:ext cx="293839" cy="508794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3"/>
            <p:cNvSpPr>
              <a:spLocks/>
            </p:cNvSpPr>
            <p:nvPr userDrawn="1"/>
          </p:nvSpPr>
          <p:spPr bwMode="auto">
            <a:xfrm flipV="1">
              <a:off x="7762794" y="878247"/>
              <a:ext cx="181676" cy="314579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 flipH="1" flipV="1">
              <a:off x="7581118" y="878247"/>
              <a:ext cx="181676" cy="314579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/>
            <p:cNvGrpSpPr/>
            <p:nvPr userDrawn="1"/>
          </p:nvGrpSpPr>
          <p:grpSpPr>
            <a:xfrm rot="7200000">
              <a:off x="8215427" y="1345673"/>
              <a:ext cx="543286" cy="940723"/>
              <a:chOff x="5911850" y="207963"/>
              <a:chExt cx="473075" cy="819150"/>
            </a:xfrm>
          </p:grpSpPr>
          <p:sp>
            <p:nvSpPr>
              <p:cNvPr id="109" name="Freeform 90"/>
              <p:cNvSpPr>
                <a:spLocks/>
              </p:cNvSpPr>
              <p:nvPr userDrawn="1"/>
            </p:nvSpPr>
            <p:spPr bwMode="auto">
              <a:xfrm>
                <a:off x="6375400" y="47783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1"/>
              <p:cNvSpPr>
                <a:spLocks/>
              </p:cNvSpPr>
              <p:nvPr userDrawn="1"/>
            </p:nvSpPr>
            <p:spPr bwMode="auto">
              <a:xfrm>
                <a:off x="6353175" y="461963"/>
                <a:ext cx="6350" cy="552450"/>
              </a:xfrm>
              <a:custGeom>
                <a:avLst/>
                <a:gdLst>
                  <a:gd name="T0" fmla="*/ 4 w 4"/>
                  <a:gd name="T1" fmla="*/ 4 h 348"/>
                  <a:gd name="T2" fmla="*/ 4 w 4"/>
                  <a:gd name="T3" fmla="*/ 348 h 348"/>
                  <a:gd name="T4" fmla="*/ 0 w 4"/>
                  <a:gd name="T5" fmla="*/ 344 h 348"/>
                  <a:gd name="T6" fmla="*/ 0 w 4"/>
                  <a:gd name="T7" fmla="*/ 0 h 348"/>
                  <a:gd name="T8" fmla="*/ 4 w 4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8">
                    <a:moveTo>
                      <a:pt x="4" y="4"/>
                    </a:moveTo>
                    <a:lnTo>
                      <a:pt x="4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2"/>
              <p:cNvSpPr>
                <a:spLocks/>
              </p:cNvSpPr>
              <p:nvPr userDrawn="1"/>
            </p:nvSpPr>
            <p:spPr bwMode="auto">
              <a:xfrm>
                <a:off x="6327775" y="449263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3"/>
              <p:cNvSpPr>
                <a:spLocks/>
              </p:cNvSpPr>
              <p:nvPr userDrawn="1"/>
            </p:nvSpPr>
            <p:spPr bwMode="auto">
              <a:xfrm>
                <a:off x="6302375" y="43338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94"/>
              <p:cNvSpPr>
                <a:spLocks/>
              </p:cNvSpPr>
              <p:nvPr userDrawn="1"/>
            </p:nvSpPr>
            <p:spPr bwMode="auto">
              <a:xfrm>
                <a:off x="6280150" y="420688"/>
                <a:ext cx="6350" cy="549275"/>
              </a:xfrm>
              <a:custGeom>
                <a:avLst/>
                <a:gdLst>
                  <a:gd name="T0" fmla="*/ 4 w 4"/>
                  <a:gd name="T1" fmla="*/ 4 h 346"/>
                  <a:gd name="T2" fmla="*/ 4 w 4"/>
                  <a:gd name="T3" fmla="*/ 346 h 346"/>
                  <a:gd name="T4" fmla="*/ 0 w 4"/>
                  <a:gd name="T5" fmla="*/ 344 h 346"/>
                  <a:gd name="T6" fmla="*/ 0 w 4"/>
                  <a:gd name="T7" fmla="*/ 0 h 346"/>
                  <a:gd name="T8" fmla="*/ 4 w 4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6">
                    <a:moveTo>
                      <a:pt x="4" y="4"/>
                    </a:moveTo>
                    <a:lnTo>
                      <a:pt x="4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5"/>
              <p:cNvSpPr>
                <a:spLocks/>
              </p:cNvSpPr>
              <p:nvPr userDrawn="1"/>
            </p:nvSpPr>
            <p:spPr bwMode="auto">
              <a:xfrm>
                <a:off x="6254750" y="40798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96"/>
              <p:cNvSpPr>
                <a:spLocks/>
              </p:cNvSpPr>
              <p:nvPr userDrawn="1"/>
            </p:nvSpPr>
            <p:spPr bwMode="auto">
              <a:xfrm>
                <a:off x="6229350" y="392113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7"/>
              <p:cNvSpPr>
                <a:spLocks/>
              </p:cNvSpPr>
              <p:nvPr userDrawn="1"/>
            </p:nvSpPr>
            <p:spPr bwMode="auto">
              <a:xfrm>
                <a:off x="6207125" y="379413"/>
                <a:ext cx="6350" cy="549275"/>
              </a:xfrm>
              <a:custGeom>
                <a:avLst/>
                <a:gdLst>
                  <a:gd name="T0" fmla="*/ 4 w 4"/>
                  <a:gd name="T1" fmla="*/ 2 h 346"/>
                  <a:gd name="T2" fmla="*/ 4 w 4"/>
                  <a:gd name="T3" fmla="*/ 346 h 346"/>
                  <a:gd name="T4" fmla="*/ 0 w 4"/>
                  <a:gd name="T5" fmla="*/ 344 h 346"/>
                  <a:gd name="T6" fmla="*/ 0 w 4"/>
                  <a:gd name="T7" fmla="*/ 0 h 346"/>
                  <a:gd name="T8" fmla="*/ 4 w 4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6">
                    <a:moveTo>
                      <a:pt x="4" y="2"/>
                    </a:moveTo>
                    <a:lnTo>
                      <a:pt x="4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98"/>
              <p:cNvSpPr>
                <a:spLocks/>
              </p:cNvSpPr>
              <p:nvPr userDrawn="1"/>
            </p:nvSpPr>
            <p:spPr bwMode="auto">
              <a:xfrm>
                <a:off x="6181725" y="36353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99"/>
              <p:cNvSpPr>
                <a:spLocks/>
              </p:cNvSpPr>
              <p:nvPr userDrawn="1"/>
            </p:nvSpPr>
            <p:spPr bwMode="auto">
              <a:xfrm>
                <a:off x="6156325" y="35083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00"/>
              <p:cNvSpPr>
                <a:spLocks/>
              </p:cNvSpPr>
              <p:nvPr userDrawn="1"/>
            </p:nvSpPr>
            <p:spPr bwMode="auto">
              <a:xfrm>
                <a:off x="6134100" y="334963"/>
                <a:ext cx="6350" cy="552450"/>
              </a:xfrm>
              <a:custGeom>
                <a:avLst/>
                <a:gdLst>
                  <a:gd name="T0" fmla="*/ 4 w 4"/>
                  <a:gd name="T1" fmla="*/ 4 h 348"/>
                  <a:gd name="T2" fmla="*/ 4 w 4"/>
                  <a:gd name="T3" fmla="*/ 348 h 348"/>
                  <a:gd name="T4" fmla="*/ 0 w 4"/>
                  <a:gd name="T5" fmla="*/ 344 h 348"/>
                  <a:gd name="T6" fmla="*/ 0 w 4"/>
                  <a:gd name="T7" fmla="*/ 0 h 348"/>
                  <a:gd name="T8" fmla="*/ 4 w 4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8">
                    <a:moveTo>
                      <a:pt x="4" y="4"/>
                    </a:moveTo>
                    <a:lnTo>
                      <a:pt x="4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01"/>
              <p:cNvSpPr>
                <a:spLocks/>
              </p:cNvSpPr>
              <p:nvPr userDrawn="1"/>
            </p:nvSpPr>
            <p:spPr bwMode="auto">
              <a:xfrm>
                <a:off x="6108700" y="322263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2"/>
              <p:cNvSpPr>
                <a:spLocks/>
              </p:cNvSpPr>
              <p:nvPr userDrawn="1"/>
            </p:nvSpPr>
            <p:spPr bwMode="auto">
              <a:xfrm>
                <a:off x="6083300" y="309563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3"/>
              <p:cNvSpPr>
                <a:spLocks/>
              </p:cNvSpPr>
              <p:nvPr userDrawn="1"/>
            </p:nvSpPr>
            <p:spPr bwMode="auto">
              <a:xfrm>
                <a:off x="6057900" y="29368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4"/>
              <p:cNvSpPr>
                <a:spLocks/>
              </p:cNvSpPr>
              <p:nvPr userDrawn="1"/>
            </p:nvSpPr>
            <p:spPr bwMode="auto">
              <a:xfrm>
                <a:off x="6035675" y="28098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05"/>
              <p:cNvSpPr>
                <a:spLocks/>
              </p:cNvSpPr>
              <p:nvPr userDrawn="1"/>
            </p:nvSpPr>
            <p:spPr bwMode="auto">
              <a:xfrm>
                <a:off x="6010275" y="265113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6"/>
              <p:cNvSpPr>
                <a:spLocks/>
              </p:cNvSpPr>
              <p:nvPr userDrawn="1"/>
            </p:nvSpPr>
            <p:spPr bwMode="auto">
              <a:xfrm>
                <a:off x="5984875" y="252413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7"/>
              <p:cNvSpPr>
                <a:spLocks/>
              </p:cNvSpPr>
              <p:nvPr userDrawn="1"/>
            </p:nvSpPr>
            <p:spPr bwMode="auto">
              <a:xfrm>
                <a:off x="5962650" y="23653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08"/>
              <p:cNvSpPr>
                <a:spLocks/>
              </p:cNvSpPr>
              <p:nvPr userDrawn="1"/>
            </p:nvSpPr>
            <p:spPr bwMode="auto">
              <a:xfrm>
                <a:off x="5937250" y="223838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09"/>
              <p:cNvSpPr>
                <a:spLocks/>
              </p:cNvSpPr>
              <p:nvPr userDrawn="1"/>
            </p:nvSpPr>
            <p:spPr bwMode="auto">
              <a:xfrm>
                <a:off x="5911850" y="207963"/>
                <a:ext cx="9525" cy="552450"/>
              </a:xfrm>
              <a:custGeom>
                <a:avLst/>
                <a:gdLst>
                  <a:gd name="T0" fmla="*/ 0 w 6"/>
                  <a:gd name="T1" fmla="*/ 0 h 348"/>
                  <a:gd name="T2" fmla="*/ 6 w 6"/>
                  <a:gd name="T3" fmla="*/ 4 h 348"/>
                  <a:gd name="T4" fmla="*/ 6 w 6"/>
                  <a:gd name="T5" fmla="*/ 348 h 348"/>
                  <a:gd name="T6" fmla="*/ 0 w 6"/>
                  <a:gd name="T7" fmla="*/ 344 h 348"/>
                  <a:gd name="T8" fmla="*/ 0 w 6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0" y="0"/>
                    </a:moveTo>
                    <a:lnTo>
                      <a:pt x="6" y="4"/>
                    </a:ln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95"/>
            <p:cNvGrpSpPr/>
            <p:nvPr userDrawn="1"/>
          </p:nvGrpSpPr>
          <p:grpSpPr>
            <a:xfrm flipH="1">
              <a:off x="8850160" y="-4064"/>
              <a:ext cx="297209" cy="514632"/>
              <a:chOff x="5911850" y="1027113"/>
              <a:chExt cx="473075" cy="819150"/>
            </a:xfrm>
            <a:solidFill>
              <a:schemeClr val="tx2"/>
            </a:solidFill>
          </p:grpSpPr>
          <p:sp>
            <p:nvSpPr>
              <p:cNvPr id="98" name="Freeform 77"/>
              <p:cNvSpPr>
                <a:spLocks/>
              </p:cNvSpPr>
              <p:nvPr userDrawn="1"/>
            </p:nvSpPr>
            <p:spPr bwMode="auto">
              <a:xfrm>
                <a:off x="6362700" y="1027113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8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78"/>
              <p:cNvSpPr>
                <a:spLocks/>
              </p:cNvSpPr>
              <p:nvPr userDrawn="1"/>
            </p:nvSpPr>
            <p:spPr bwMode="auto">
              <a:xfrm>
                <a:off x="6318250" y="1052513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10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79"/>
              <p:cNvSpPr>
                <a:spLocks/>
              </p:cNvSpPr>
              <p:nvPr userDrawn="1"/>
            </p:nvSpPr>
            <p:spPr bwMode="auto">
              <a:xfrm>
                <a:off x="6270625" y="1077913"/>
                <a:ext cx="25400" cy="561975"/>
              </a:xfrm>
              <a:custGeom>
                <a:avLst/>
                <a:gdLst>
                  <a:gd name="T0" fmla="*/ 0 w 16"/>
                  <a:gd name="T1" fmla="*/ 354 h 354"/>
                  <a:gd name="T2" fmla="*/ 0 w 16"/>
                  <a:gd name="T3" fmla="*/ 10 h 354"/>
                  <a:gd name="T4" fmla="*/ 16 w 16"/>
                  <a:gd name="T5" fmla="*/ 0 h 354"/>
                  <a:gd name="T6" fmla="*/ 16 w 16"/>
                  <a:gd name="T7" fmla="*/ 344 h 354"/>
                  <a:gd name="T8" fmla="*/ 0 w 16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0"/>
              <p:cNvSpPr>
                <a:spLocks/>
              </p:cNvSpPr>
              <p:nvPr userDrawn="1"/>
            </p:nvSpPr>
            <p:spPr bwMode="auto">
              <a:xfrm>
                <a:off x="6226175" y="11064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2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2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1"/>
              <p:cNvSpPr>
                <a:spLocks/>
              </p:cNvSpPr>
              <p:nvPr userDrawn="1"/>
            </p:nvSpPr>
            <p:spPr bwMode="auto">
              <a:xfrm>
                <a:off x="6181725" y="11318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4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82"/>
              <p:cNvSpPr>
                <a:spLocks/>
              </p:cNvSpPr>
              <p:nvPr userDrawn="1"/>
            </p:nvSpPr>
            <p:spPr bwMode="auto">
              <a:xfrm>
                <a:off x="6137275" y="11572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4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83"/>
              <p:cNvSpPr>
                <a:spLocks/>
              </p:cNvSpPr>
              <p:nvPr userDrawn="1"/>
            </p:nvSpPr>
            <p:spPr bwMode="auto">
              <a:xfrm>
                <a:off x="6092825" y="1182688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8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4"/>
              <p:cNvSpPr>
                <a:spLocks/>
              </p:cNvSpPr>
              <p:nvPr userDrawn="1"/>
            </p:nvSpPr>
            <p:spPr bwMode="auto">
              <a:xfrm>
                <a:off x="6048375" y="1208088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10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5"/>
              <p:cNvSpPr>
                <a:spLocks/>
              </p:cNvSpPr>
              <p:nvPr userDrawn="1"/>
            </p:nvSpPr>
            <p:spPr bwMode="auto">
              <a:xfrm>
                <a:off x="6003925" y="1233488"/>
                <a:ext cx="22225" cy="561975"/>
              </a:xfrm>
              <a:custGeom>
                <a:avLst/>
                <a:gdLst>
                  <a:gd name="T0" fmla="*/ 0 w 14"/>
                  <a:gd name="T1" fmla="*/ 354 h 354"/>
                  <a:gd name="T2" fmla="*/ 0 w 14"/>
                  <a:gd name="T3" fmla="*/ 10 h 354"/>
                  <a:gd name="T4" fmla="*/ 14 w 14"/>
                  <a:gd name="T5" fmla="*/ 0 h 354"/>
                  <a:gd name="T6" fmla="*/ 14 w 14"/>
                  <a:gd name="T7" fmla="*/ 344 h 354"/>
                  <a:gd name="T8" fmla="*/ 0 w 14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6"/>
              <p:cNvSpPr>
                <a:spLocks/>
              </p:cNvSpPr>
              <p:nvPr userDrawn="1"/>
            </p:nvSpPr>
            <p:spPr bwMode="auto">
              <a:xfrm>
                <a:off x="5959475" y="1258888"/>
                <a:ext cx="22225" cy="561975"/>
              </a:xfrm>
              <a:custGeom>
                <a:avLst/>
                <a:gdLst>
                  <a:gd name="T0" fmla="*/ 0 w 14"/>
                  <a:gd name="T1" fmla="*/ 354 h 354"/>
                  <a:gd name="T2" fmla="*/ 0 w 14"/>
                  <a:gd name="T3" fmla="*/ 10 h 354"/>
                  <a:gd name="T4" fmla="*/ 14 w 14"/>
                  <a:gd name="T5" fmla="*/ 0 h 354"/>
                  <a:gd name="T6" fmla="*/ 14 w 14"/>
                  <a:gd name="T7" fmla="*/ 344 h 354"/>
                  <a:gd name="T8" fmla="*/ 0 w 14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7"/>
              <p:cNvSpPr>
                <a:spLocks/>
              </p:cNvSpPr>
              <p:nvPr userDrawn="1"/>
            </p:nvSpPr>
            <p:spPr bwMode="auto">
              <a:xfrm>
                <a:off x="5911850" y="1287463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2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2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Freeform 96"/>
            <p:cNvSpPr/>
            <p:nvPr userDrawn="1"/>
          </p:nvSpPr>
          <p:spPr>
            <a:xfrm>
              <a:off x="8850160" y="837724"/>
              <a:ext cx="296221" cy="378398"/>
            </a:xfrm>
            <a:custGeom>
              <a:avLst/>
              <a:gdLst>
                <a:gd name="connsiteX0" fmla="*/ 292894 w 295275"/>
                <a:gd name="connsiteY0" fmla="*/ 0 h 342900"/>
                <a:gd name="connsiteX1" fmla="*/ 0 w 295275"/>
                <a:gd name="connsiteY1" fmla="*/ 171450 h 342900"/>
                <a:gd name="connsiteX2" fmla="*/ 295275 w 295275"/>
                <a:gd name="connsiteY2" fmla="*/ 342900 h 342900"/>
                <a:gd name="connsiteX3" fmla="*/ 292894 w 295275"/>
                <a:gd name="connsiteY3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342900">
                  <a:moveTo>
                    <a:pt x="292894" y="0"/>
                  </a:moveTo>
                  <a:lnTo>
                    <a:pt x="0" y="171450"/>
                  </a:lnTo>
                  <a:lnTo>
                    <a:pt x="295275" y="342900"/>
                  </a:lnTo>
                  <a:cubicBezTo>
                    <a:pt x="294481" y="228600"/>
                    <a:pt x="293688" y="114300"/>
                    <a:pt x="29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rgbClr val="4D4F53"/>
                </a:solidFill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443" y="6256177"/>
            <a:ext cx="249057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2048" y="3087000"/>
            <a:ext cx="4301904" cy="68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019" y="0"/>
            <a:ext cx="1441704" cy="21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9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290638"/>
            <a:ext cx="9036050" cy="45259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lang="en-US" sz="1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192088">
              <a:lnSpc>
                <a:spcPct val="100000"/>
              </a:lnSpc>
              <a:spcBef>
                <a:spcPts val="0"/>
              </a:spcBef>
              <a:defRPr/>
            </a:lvl2pPr>
            <a:lvl3pPr marL="492125" indent="-222250">
              <a:lnSpc>
                <a:spcPct val="100000"/>
              </a:lnSpc>
              <a:spcBef>
                <a:spcPts val="0"/>
              </a:spcBef>
              <a:defRPr/>
            </a:lvl3pPr>
            <a:lvl4pPr marL="717550" indent="-195263">
              <a:lnSpc>
                <a:spcPct val="100000"/>
              </a:lnSpc>
              <a:spcBef>
                <a:spcPts val="0"/>
              </a:spcBef>
              <a:defRPr/>
            </a:lvl4pPr>
            <a:lvl5pPr marL="941388" indent="-195263"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Master </a:t>
            </a:r>
            <a:r>
              <a:rPr lang="fr-FR" noProof="0" err="1"/>
              <a:t>text</a:t>
            </a:r>
            <a:r>
              <a:rPr lang="fr-FR" noProof="0"/>
              <a:t> styles</a:t>
            </a:r>
          </a:p>
          <a:p>
            <a:pPr lvl="1"/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 err="1"/>
              <a:t>Third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3"/>
            <a:r>
              <a:rPr lang="fr-FR" noProof="0" err="1"/>
              <a:t>Fourth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4"/>
            <a:r>
              <a:rPr lang="fr-FR" noProof="0" err="1"/>
              <a:t>Fifth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90075" y="6488113"/>
            <a:ext cx="3683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4B6AD-1E09-49E1-89FD-C41E56ED703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02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 incl.  pro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262554" y="1257703"/>
            <a:ext cx="1476327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90488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Domaines d'expertise</a:t>
            </a:r>
          </a:p>
        </p:txBody>
      </p:sp>
      <p:sp>
        <p:nvSpPr>
          <p:cNvPr id="103" name="Rectangle 3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74949" y="1257703"/>
            <a:ext cx="1782378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90488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Expérience significative</a:t>
            </a:r>
          </a:p>
        </p:txBody>
      </p:sp>
      <p:sp>
        <p:nvSpPr>
          <p:cNvPr id="105" name="Rectangle 3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88571" y="3856875"/>
            <a:ext cx="1550622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36000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Formation</a:t>
            </a:r>
          </a:p>
        </p:txBody>
      </p:sp>
      <p:sp>
        <p:nvSpPr>
          <p:cNvPr id="106" name="Rectangle 39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88571" y="2920948"/>
            <a:ext cx="887047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90488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Langues</a:t>
            </a:r>
          </a:p>
        </p:txBody>
      </p:sp>
      <p:graphicFrame>
        <p:nvGraphicFramePr>
          <p:cNvPr id="94" name="Objekt 9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8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386673" y="498430"/>
            <a:ext cx="1226227" cy="1560954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  <a:buFont typeface="Wingdings" pitchFamily="2" charset="2"/>
              <a:buNone/>
            </a:pPr>
            <a:endParaRPr lang="fr-FR" altLang="zh-CN" sz="1000" noProof="0">
              <a:solidFill>
                <a:srgbClr val="4D4F53"/>
              </a:solidFill>
            </a:endParaRPr>
          </a:p>
        </p:txBody>
      </p:sp>
      <p:grpSp>
        <p:nvGrpSpPr>
          <p:cNvPr id="50" name="Group 48"/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>
          <a:xfrm>
            <a:off x="8976355" y="-4052"/>
            <a:ext cx="939751" cy="1255045"/>
            <a:chOff x="7581118" y="-4064"/>
            <a:chExt cx="1566251" cy="2091742"/>
          </a:xfrm>
        </p:grpSpPr>
        <p:sp>
          <p:nvSpPr>
            <p:cNvPr id="51" name="Freeform 73"/>
            <p:cNvSpPr>
              <a:spLocks/>
            </p:cNvSpPr>
            <p:nvPr userDrawn="1"/>
          </p:nvSpPr>
          <p:spPr bwMode="auto">
            <a:xfrm>
              <a:off x="8553463" y="-3175"/>
              <a:ext cx="296697" cy="513743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>
                <a:solidFill>
                  <a:srgbClr val="4D4F53"/>
                </a:solidFill>
              </a:endParaRPr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auto">
            <a:xfrm>
              <a:off x="7943851" y="877887"/>
              <a:ext cx="542924" cy="940097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>
                <a:solidFill>
                  <a:srgbClr val="4D4F53"/>
                </a:solidFill>
              </a:endParaRPr>
            </a:p>
          </p:txBody>
        </p:sp>
        <p:sp>
          <p:nvSpPr>
            <p:cNvPr id="53" name="Freeform 73"/>
            <p:cNvSpPr>
              <a:spLocks/>
            </p:cNvSpPr>
            <p:nvPr userDrawn="1"/>
          </p:nvSpPr>
          <p:spPr bwMode="auto">
            <a:xfrm>
              <a:off x="8850161" y="517525"/>
              <a:ext cx="293839" cy="508794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>
                <a:solidFill>
                  <a:srgbClr val="4D4F53"/>
                </a:solidFill>
              </a:endParaRPr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 flipV="1">
              <a:off x="7762794" y="878247"/>
              <a:ext cx="181676" cy="314579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>
                <a:solidFill>
                  <a:srgbClr val="4D4F53"/>
                </a:solidFill>
              </a:endParaRPr>
            </a:p>
          </p:txBody>
        </p:sp>
        <p:sp>
          <p:nvSpPr>
            <p:cNvPr id="55" name="Freeform 73"/>
            <p:cNvSpPr>
              <a:spLocks/>
            </p:cNvSpPr>
            <p:nvPr userDrawn="1"/>
          </p:nvSpPr>
          <p:spPr bwMode="auto">
            <a:xfrm flipH="1" flipV="1">
              <a:off x="7581118" y="878247"/>
              <a:ext cx="181676" cy="314579"/>
            </a:xfrm>
            <a:custGeom>
              <a:avLst/>
              <a:gdLst>
                <a:gd name="T0" fmla="*/ 298 w 298"/>
                <a:gd name="T1" fmla="*/ 344 h 516"/>
                <a:gd name="T2" fmla="*/ 298 w 298"/>
                <a:gd name="T3" fmla="*/ 0 h 516"/>
                <a:gd name="T4" fmla="*/ 0 w 298"/>
                <a:gd name="T5" fmla="*/ 172 h 516"/>
                <a:gd name="T6" fmla="*/ 0 w 298"/>
                <a:gd name="T7" fmla="*/ 516 h 516"/>
                <a:gd name="T8" fmla="*/ 298 w 298"/>
                <a:gd name="T9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516">
                  <a:moveTo>
                    <a:pt x="298" y="344"/>
                  </a:moveTo>
                  <a:lnTo>
                    <a:pt x="298" y="0"/>
                  </a:lnTo>
                  <a:lnTo>
                    <a:pt x="0" y="172"/>
                  </a:lnTo>
                  <a:lnTo>
                    <a:pt x="0" y="516"/>
                  </a:lnTo>
                  <a:lnTo>
                    <a:pt x="298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>
                <a:solidFill>
                  <a:srgbClr val="4D4F53"/>
                </a:solidFill>
              </a:endParaRPr>
            </a:p>
          </p:txBody>
        </p:sp>
        <p:grpSp>
          <p:nvGrpSpPr>
            <p:cNvPr id="56" name="Group 94"/>
            <p:cNvGrpSpPr/>
            <p:nvPr userDrawn="1"/>
          </p:nvGrpSpPr>
          <p:grpSpPr>
            <a:xfrm rot="7200000">
              <a:off x="8215427" y="1345673"/>
              <a:ext cx="543286" cy="940723"/>
              <a:chOff x="5911850" y="207963"/>
              <a:chExt cx="473075" cy="819150"/>
            </a:xfrm>
          </p:grpSpPr>
          <p:sp>
            <p:nvSpPr>
              <p:cNvPr id="70" name="Freeform 90"/>
              <p:cNvSpPr>
                <a:spLocks/>
              </p:cNvSpPr>
              <p:nvPr userDrawn="1"/>
            </p:nvSpPr>
            <p:spPr bwMode="auto">
              <a:xfrm>
                <a:off x="6375400" y="47783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1" name="Freeform 91"/>
              <p:cNvSpPr>
                <a:spLocks/>
              </p:cNvSpPr>
              <p:nvPr userDrawn="1"/>
            </p:nvSpPr>
            <p:spPr bwMode="auto">
              <a:xfrm>
                <a:off x="6353175" y="461963"/>
                <a:ext cx="6350" cy="552450"/>
              </a:xfrm>
              <a:custGeom>
                <a:avLst/>
                <a:gdLst>
                  <a:gd name="T0" fmla="*/ 4 w 4"/>
                  <a:gd name="T1" fmla="*/ 4 h 348"/>
                  <a:gd name="T2" fmla="*/ 4 w 4"/>
                  <a:gd name="T3" fmla="*/ 348 h 348"/>
                  <a:gd name="T4" fmla="*/ 0 w 4"/>
                  <a:gd name="T5" fmla="*/ 344 h 348"/>
                  <a:gd name="T6" fmla="*/ 0 w 4"/>
                  <a:gd name="T7" fmla="*/ 0 h 348"/>
                  <a:gd name="T8" fmla="*/ 4 w 4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8">
                    <a:moveTo>
                      <a:pt x="4" y="4"/>
                    </a:moveTo>
                    <a:lnTo>
                      <a:pt x="4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2" name="Freeform 92"/>
              <p:cNvSpPr>
                <a:spLocks/>
              </p:cNvSpPr>
              <p:nvPr userDrawn="1"/>
            </p:nvSpPr>
            <p:spPr bwMode="auto">
              <a:xfrm>
                <a:off x="6327775" y="449263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3" name="Freeform 93"/>
              <p:cNvSpPr>
                <a:spLocks/>
              </p:cNvSpPr>
              <p:nvPr userDrawn="1"/>
            </p:nvSpPr>
            <p:spPr bwMode="auto">
              <a:xfrm>
                <a:off x="6302375" y="43338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4" name="Freeform 94"/>
              <p:cNvSpPr>
                <a:spLocks/>
              </p:cNvSpPr>
              <p:nvPr userDrawn="1"/>
            </p:nvSpPr>
            <p:spPr bwMode="auto">
              <a:xfrm>
                <a:off x="6280150" y="420688"/>
                <a:ext cx="6350" cy="549275"/>
              </a:xfrm>
              <a:custGeom>
                <a:avLst/>
                <a:gdLst>
                  <a:gd name="T0" fmla="*/ 4 w 4"/>
                  <a:gd name="T1" fmla="*/ 4 h 346"/>
                  <a:gd name="T2" fmla="*/ 4 w 4"/>
                  <a:gd name="T3" fmla="*/ 346 h 346"/>
                  <a:gd name="T4" fmla="*/ 0 w 4"/>
                  <a:gd name="T5" fmla="*/ 344 h 346"/>
                  <a:gd name="T6" fmla="*/ 0 w 4"/>
                  <a:gd name="T7" fmla="*/ 0 h 346"/>
                  <a:gd name="T8" fmla="*/ 4 w 4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6">
                    <a:moveTo>
                      <a:pt x="4" y="4"/>
                    </a:moveTo>
                    <a:lnTo>
                      <a:pt x="4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5" name="Freeform 95"/>
              <p:cNvSpPr>
                <a:spLocks/>
              </p:cNvSpPr>
              <p:nvPr userDrawn="1"/>
            </p:nvSpPr>
            <p:spPr bwMode="auto">
              <a:xfrm>
                <a:off x="6254750" y="40798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6" name="Freeform 96"/>
              <p:cNvSpPr>
                <a:spLocks/>
              </p:cNvSpPr>
              <p:nvPr userDrawn="1"/>
            </p:nvSpPr>
            <p:spPr bwMode="auto">
              <a:xfrm>
                <a:off x="6229350" y="392113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7" name="Freeform 97"/>
              <p:cNvSpPr>
                <a:spLocks/>
              </p:cNvSpPr>
              <p:nvPr userDrawn="1"/>
            </p:nvSpPr>
            <p:spPr bwMode="auto">
              <a:xfrm>
                <a:off x="6207125" y="379413"/>
                <a:ext cx="6350" cy="549275"/>
              </a:xfrm>
              <a:custGeom>
                <a:avLst/>
                <a:gdLst>
                  <a:gd name="T0" fmla="*/ 4 w 4"/>
                  <a:gd name="T1" fmla="*/ 2 h 346"/>
                  <a:gd name="T2" fmla="*/ 4 w 4"/>
                  <a:gd name="T3" fmla="*/ 346 h 346"/>
                  <a:gd name="T4" fmla="*/ 0 w 4"/>
                  <a:gd name="T5" fmla="*/ 344 h 346"/>
                  <a:gd name="T6" fmla="*/ 0 w 4"/>
                  <a:gd name="T7" fmla="*/ 0 h 346"/>
                  <a:gd name="T8" fmla="*/ 4 w 4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6">
                    <a:moveTo>
                      <a:pt x="4" y="2"/>
                    </a:moveTo>
                    <a:lnTo>
                      <a:pt x="4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8" name="Freeform 98"/>
              <p:cNvSpPr>
                <a:spLocks/>
              </p:cNvSpPr>
              <p:nvPr userDrawn="1"/>
            </p:nvSpPr>
            <p:spPr bwMode="auto">
              <a:xfrm>
                <a:off x="6181725" y="36353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79" name="Freeform 99"/>
              <p:cNvSpPr>
                <a:spLocks/>
              </p:cNvSpPr>
              <p:nvPr userDrawn="1"/>
            </p:nvSpPr>
            <p:spPr bwMode="auto">
              <a:xfrm>
                <a:off x="6156325" y="35083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0" name="Freeform 100"/>
              <p:cNvSpPr>
                <a:spLocks/>
              </p:cNvSpPr>
              <p:nvPr userDrawn="1"/>
            </p:nvSpPr>
            <p:spPr bwMode="auto">
              <a:xfrm>
                <a:off x="6134100" y="334963"/>
                <a:ext cx="6350" cy="552450"/>
              </a:xfrm>
              <a:custGeom>
                <a:avLst/>
                <a:gdLst>
                  <a:gd name="T0" fmla="*/ 4 w 4"/>
                  <a:gd name="T1" fmla="*/ 4 h 348"/>
                  <a:gd name="T2" fmla="*/ 4 w 4"/>
                  <a:gd name="T3" fmla="*/ 348 h 348"/>
                  <a:gd name="T4" fmla="*/ 0 w 4"/>
                  <a:gd name="T5" fmla="*/ 344 h 348"/>
                  <a:gd name="T6" fmla="*/ 0 w 4"/>
                  <a:gd name="T7" fmla="*/ 0 h 348"/>
                  <a:gd name="T8" fmla="*/ 4 w 4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8">
                    <a:moveTo>
                      <a:pt x="4" y="4"/>
                    </a:moveTo>
                    <a:lnTo>
                      <a:pt x="4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1" name="Freeform 101"/>
              <p:cNvSpPr>
                <a:spLocks/>
              </p:cNvSpPr>
              <p:nvPr userDrawn="1"/>
            </p:nvSpPr>
            <p:spPr bwMode="auto">
              <a:xfrm>
                <a:off x="6108700" y="322263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2" name="Freeform 102"/>
              <p:cNvSpPr>
                <a:spLocks/>
              </p:cNvSpPr>
              <p:nvPr userDrawn="1"/>
            </p:nvSpPr>
            <p:spPr bwMode="auto">
              <a:xfrm>
                <a:off x="6083300" y="309563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3" name="Freeform 103"/>
              <p:cNvSpPr>
                <a:spLocks/>
              </p:cNvSpPr>
              <p:nvPr userDrawn="1"/>
            </p:nvSpPr>
            <p:spPr bwMode="auto">
              <a:xfrm>
                <a:off x="6057900" y="29368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4" name="Freeform 104"/>
              <p:cNvSpPr>
                <a:spLocks/>
              </p:cNvSpPr>
              <p:nvPr userDrawn="1"/>
            </p:nvSpPr>
            <p:spPr bwMode="auto">
              <a:xfrm>
                <a:off x="6035675" y="280988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2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2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5" name="Freeform 105"/>
              <p:cNvSpPr>
                <a:spLocks/>
              </p:cNvSpPr>
              <p:nvPr userDrawn="1"/>
            </p:nvSpPr>
            <p:spPr bwMode="auto">
              <a:xfrm>
                <a:off x="6010275" y="265113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6" name="Freeform 106"/>
              <p:cNvSpPr>
                <a:spLocks/>
              </p:cNvSpPr>
              <p:nvPr userDrawn="1"/>
            </p:nvSpPr>
            <p:spPr bwMode="auto">
              <a:xfrm>
                <a:off x="5984875" y="252413"/>
                <a:ext cx="9525" cy="549275"/>
              </a:xfrm>
              <a:custGeom>
                <a:avLst/>
                <a:gdLst>
                  <a:gd name="T0" fmla="*/ 6 w 6"/>
                  <a:gd name="T1" fmla="*/ 2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2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7" name="Freeform 107"/>
              <p:cNvSpPr>
                <a:spLocks/>
              </p:cNvSpPr>
              <p:nvPr userDrawn="1"/>
            </p:nvSpPr>
            <p:spPr bwMode="auto">
              <a:xfrm>
                <a:off x="5962650" y="236538"/>
                <a:ext cx="9525" cy="552450"/>
              </a:xfrm>
              <a:custGeom>
                <a:avLst/>
                <a:gdLst>
                  <a:gd name="T0" fmla="*/ 6 w 6"/>
                  <a:gd name="T1" fmla="*/ 4 h 348"/>
                  <a:gd name="T2" fmla="*/ 6 w 6"/>
                  <a:gd name="T3" fmla="*/ 348 h 348"/>
                  <a:gd name="T4" fmla="*/ 0 w 6"/>
                  <a:gd name="T5" fmla="*/ 344 h 348"/>
                  <a:gd name="T6" fmla="*/ 0 w 6"/>
                  <a:gd name="T7" fmla="*/ 0 h 348"/>
                  <a:gd name="T8" fmla="*/ 6 w 6"/>
                  <a:gd name="T9" fmla="*/ 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6" y="4"/>
                    </a:move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8" name="Freeform 108"/>
              <p:cNvSpPr>
                <a:spLocks/>
              </p:cNvSpPr>
              <p:nvPr userDrawn="1"/>
            </p:nvSpPr>
            <p:spPr bwMode="auto">
              <a:xfrm>
                <a:off x="5937250" y="223838"/>
                <a:ext cx="9525" cy="549275"/>
              </a:xfrm>
              <a:custGeom>
                <a:avLst/>
                <a:gdLst>
                  <a:gd name="T0" fmla="*/ 6 w 6"/>
                  <a:gd name="T1" fmla="*/ 4 h 346"/>
                  <a:gd name="T2" fmla="*/ 6 w 6"/>
                  <a:gd name="T3" fmla="*/ 346 h 346"/>
                  <a:gd name="T4" fmla="*/ 0 w 6"/>
                  <a:gd name="T5" fmla="*/ 344 h 346"/>
                  <a:gd name="T6" fmla="*/ 0 w 6"/>
                  <a:gd name="T7" fmla="*/ 0 h 346"/>
                  <a:gd name="T8" fmla="*/ 6 w 6"/>
                  <a:gd name="T9" fmla="*/ 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6">
                    <a:moveTo>
                      <a:pt x="6" y="4"/>
                    </a:moveTo>
                    <a:lnTo>
                      <a:pt x="6" y="346"/>
                    </a:lnTo>
                    <a:lnTo>
                      <a:pt x="0" y="344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89" name="Freeform 109"/>
              <p:cNvSpPr>
                <a:spLocks/>
              </p:cNvSpPr>
              <p:nvPr userDrawn="1"/>
            </p:nvSpPr>
            <p:spPr bwMode="auto">
              <a:xfrm>
                <a:off x="5911850" y="207963"/>
                <a:ext cx="9525" cy="552450"/>
              </a:xfrm>
              <a:custGeom>
                <a:avLst/>
                <a:gdLst>
                  <a:gd name="T0" fmla="*/ 0 w 6"/>
                  <a:gd name="T1" fmla="*/ 0 h 348"/>
                  <a:gd name="T2" fmla="*/ 6 w 6"/>
                  <a:gd name="T3" fmla="*/ 4 h 348"/>
                  <a:gd name="T4" fmla="*/ 6 w 6"/>
                  <a:gd name="T5" fmla="*/ 348 h 348"/>
                  <a:gd name="T6" fmla="*/ 0 w 6"/>
                  <a:gd name="T7" fmla="*/ 344 h 348"/>
                  <a:gd name="T8" fmla="*/ 0 w 6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48">
                    <a:moveTo>
                      <a:pt x="0" y="0"/>
                    </a:moveTo>
                    <a:lnTo>
                      <a:pt x="6" y="4"/>
                    </a:lnTo>
                    <a:lnTo>
                      <a:pt x="6" y="348"/>
                    </a:lnTo>
                    <a:lnTo>
                      <a:pt x="0" y="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</p:grpSp>
        <p:grpSp>
          <p:nvGrpSpPr>
            <p:cNvPr id="57" name="Group 95"/>
            <p:cNvGrpSpPr/>
            <p:nvPr userDrawn="1"/>
          </p:nvGrpSpPr>
          <p:grpSpPr>
            <a:xfrm flipH="1">
              <a:off x="8850160" y="-4064"/>
              <a:ext cx="297209" cy="514632"/>
              <a:chOff x="5911850" y="1027113"/>
              <a:chExt cx="473075" cy="819150"/>
            </a:xfrm>
            <a:solidFill>
              <a:schemeClr val="tx2"/>
            </a:solidFill>
          </p:grpSpPr>
          <p:sp>
            <p:nvSpPr>
              <p:cNvPr id="59" name="Freeform 77"/>
              <p:cNvSpPr>
                <a:spLocks/>
              </p:cNvSpPr>
              <p:nvPr userDrawn="1"/>
            </p:nvSpPr>
            <p:spPr bwMode="auto">
              <a:xfrm>
                <a:off x="6362700" y="1027113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8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0" name="Freeform 78"/>
              <p:cNvSpPr>
                <a:spLocks/>
              </p:cNvSpPr>
              <p:nvPr userDrawn="1"/>
            </p:nvSpPr>
            <p:spPr bwMode="auto">
              <a:xfrm>
                <a:off x="6318250" y="1052513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10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1" name="Freeform 79"/>
              <p:cNvSpPr>
                <a:spLocks/>
              </p:cNvSpPr>
              <p:nvPr userDrawn="1"/>
            </p:nvSpPr>
            <p:spPr bwMode="auto">
              <a:xfrm>
                <a:off x="6270625" y="1077913"/>
                <a:ext cx="25400" cy="561975"/>
              </a:xfrm>
              <a:custGeom>
                <a:avLst/>
                <a:gdLst>
                  <a:gd name="T0" fmla="*/ 0 w 16"/>
                  <a:gd name="T1" fmla="*/ 354 h 354"/>
                  <a:gd name="T2" fmla="*/ 0 w 16"/>
                  <a:gd name="T3" fmla="*/ 10 h 354"/>
                  <a:gd name="T4" fmla="*/ 16 w 16"/>
                  <a:gd name="T5" fmla="*/ 0 h 354"/>
                  <a:gd name="T6" fmla="*/ 16 w 16"/>
                  <a:gd name="T7" fmla="*/ 344 h 354"/>
                  <a:gd name="T8" fmla="*/ 0 w 16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2" name="Freeform 80"/>
              <p:cNvSpPr>
                <a:spLocks/>
              </p:cNvSpPr>
              <p:nvPr userDrawn="1"/>
            </p:nvSpPr>
            <p:spPr bwMode="auto">
              <a:xfrm>
                <a:off x="6226175" y="11064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2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2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3" name="Freeform 81"/>
              <p:cNvSpPr>
                <a:spLocks/>
              </p:cNvSpPr>
              <p:nvPr userDrawn="1"/>
            </p:nvSpPr>
            <p:spPr bwMode="auto">
              <a:xfrm>
                <a:off x="6181725" y="11318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4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4" name="Freeform 82"/>
              <p:cNvSpPr>
                <a:spLocks/>
              </p:cNvSpPr>
              <p:nvPr userDrawn="1"/>
            </p:nvSpPr>
            <p:spPr bwMode="auto">
              <a:xfrm>
                <a:off x="6137275" y="1157288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4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5" name="Freeform 83"/>
              <p:cNvSpPr>
                <a:spLocks/>
              </p:cNvSpPr>
              <p:nvPr userDrawn="1"/>
            </p:nvSpPr>
            <p:spPr bwMode="auto">
              <a:xfrm>
                <a:off x="6092825" y="1182688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8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6" name="Freeform 84"/>
              <p:cNvSpPr>
                <a:spLocks/>
              </p:cNvSpPr>
              <p:nvPr userDrawn="1"/>
            </p:nvSpPr>
            <p:spPr bwMode="auto">
              <a:xfrm>
                <a:off x="6048375" y="1208088"/>
                <a:ext cx="22225" cy="558800"/>
              </a:xfrm>
              <a:custGeom>
                <a:avLst/>
                <a:gdLst>
                  <a:gd name="T0" fmla="*/ 0 w 14"/>
                  <a:gd name="T1" fmla="*/ 352 h 352"/>
                  <a:gd name="T2" fmla="*/ 0 w 14"/>
                  <a:gd name="T3" fmla="*/ 10 h 352"/>
                  <a:gd name="T4" fmla="*/ 14 w 14"/>
                  <a:gd name="T5" fmla="*/ 0 h 352"/>
                  <a:gd name="T6" fmla="*/ 14 w 14"/>
                  <a:gd name="T7" fmla="*/ 344 h 352"/>
                  <a:gd name="T8" fmla="*/ 0 w 14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2">
                    <a:moveTo>
                      <a:pt x="0" y="352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7" name="Freeform 85"/>
              <p:cNvSpPr>
                <a:spLocks/>
              </p:cNvSpPr>
              <p:nvPr userDrawn="1"/>
            </p:nvSpPr>
            <p:spPr bwMode="auto">
              <a:xfrm>
                <a:off x="6003925" y="1233488"/>
                <a:ext cx="22225" cy="561975"/>
              </a:xfrm>
              <a:custGeom>
                <a:avLst/>
                <a:gdLst>
                  <a:gd name="T0" fmla="*/ 0 w 14"/>
                  <a:gd name="T1" fmla="*/ 354 h 354"/>
                  <a:gd name="T2" fmla="*/ 0 w 14"/>
                  <a:gd name="T3" fmla="*/ 10 h 354"/>
                  <a:gd name="T4" fmla="*/ 14 w 14"/>
                  <a:gd name="T5" fmla="*/ 0 h 354"/>
                  <a:gd name="T6" fmla="*/ 14 w 14"/>
                  <a:gd name="T7" fmla="*/ 344 h 354"/>
                  <a:gd name="T8" fmla="*/ 0 w 14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8" name="Freeform 86"/>
              <p:cNvSpPr>
                <a:spLocks/>
              </p:cNvSpPr>
              <p:nvPr userDrawn="1"/>
            </p:nvSpPr>
            <p:spPr bwMode="auto">
              <a:xfrm>
                <a:off x="5959475" y="1258888"/>
                <a:ext cx="22225" cy="561975"/>
              </a:xfrm>
              <a:custGeom>
                <a:avLst/>
                <a:gdLst>
                  <a:gd name="T0" fmla="*/ 0 w 14"/>
                  <a:gd name="T1" fmla="*/ 354 h 354"/>
                  <a:gd name="T2" fmla="*/ 0 w 14"/>
                  <a:gd name="T3" fmla="*/ 10 h 354"/>
                  <a:gd name="T4" fmla="*/ 14 w 14"/>
                  <a:gd name="T5" fmla="*/ 0 h 354"/>
                  <a:gd name="T6" fmla="*/ 14 w 14"/>
                  <a:gd name="T7" fmla="*/ 344 h 354"/>
                  <a:gd name="T8" fmla="*/ 0 w 14"/>
                  <a:gd name="T9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54">
                    <a:moveTo>
                      <a:pt x="0" y="354"/>
                    </a:moveTo>
                    <a:lnTo>
                      <a:pt x="0" y="10"/>
                    </a:lnTo>
                    <a:lnTo>
                      <a:pt x="14" y="0"/>
                    </a:lnTo>
                    <a:lnTo>
                      <a:pt x="14" y="34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  <p:sp>
            <p:nvSpPr>
              <p:cNvPr id="69" name="Freeform 87"/>
              <p:cNvSpPr>
                <a:spLocks/>
              </p:cNvSpPr>
              <p:nvPr userDrawn="1"/>
            </p:nvSpPr>
            <p:spPr bwMode="auto">
              <a:xfrm>
                <a:off x="5911850" y="1287463"/>
                <a:ext cx="25400" cy="558800"/>
              </a:xfrm>
              <a:custGeom>
                <a:avLst/>
                <a:gdLst>
                  <a:gd name="T0" fmla="*/ 0 w 16"/>
                  <a:gd name="T1" fmla="*/ 352 h 352"/>
                  <a:gd name="T2" fmla="*/ 0 w 16"/>
                  <a:gd name="T3" fmla="*/ 8 h 352"/>
                  <a:gd name="T4" fmla="*/ 16 w 16"/>
                  <a:gd name="T5" fmla="*/ 0 h 352"/>
                  <a:gd name="T6" fmla="*/ 16 w 16"/>
                  <a:gd name="T7" fmla="*/ 342 h 352"/>
                  <a:gd name="T8" fmla="*/ 0 w 16"/>
                  <a:gd name="T9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52">
                    <a:moveTo>
                      <a:pt x="0" y="352"/>
                    </a:moveTo>
                    <a:lnTo>
                      <a:pt x="0" y="8"/>
                    </a:lnTo>
                    <a:lnTo>
                      <a:pt x="16" y="0"/>
                    </a:lnTo>
                    <a:lnTo>
                      <a:pt x="16" y="342"/>
                    </a:lnTo>
                    <a:lnTo>
                      <a:pt x="0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noProof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58" name="Freeform 96"/>
            <p:cNvSpPr/>
            <p:nvPr userDrawn="1"/>
          </p:nvSpPr>
          <p:spPr>
            <a:xfrm>
              <a:off x="8850160" y="837724"/>
              <a:ext cx="296221" cy="378398"/>
            </a:xfrm>
            <a:custGeom>
              <a:avLst/>
              <a:gdLst>
                <a:gd name="connsiteX0" fmla="*/ 292894 w 295275"/>
                <a:gd name="connsiteY0" fmla="*/ 0 h 342900"/>
                <a:gd name="connsiteX1" fmla="*/ 0 w 295275"/>
                <a:gd name="connsiteY1" fmla="*/ 171450 h 342900"/>
                <a:gd name="connsiteX2" fmla="*/ 295275 w 295275"/>
                <a:gd name="connsiteY2" fmla="*/ 342900 h 342900"/>
                <a:gd name="connsiteX3" fmla="*/ 292894 w 295275"/>
                <a:gd name="connsiteY3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342900">
                  <a:moveTo>
                    <a:pt x="292894" y="0"/>
                  </a:moveTo>
                  <a:lnTo>
                    <a:pt x="0" y="171450"/>
                  </a:lnTo>
                  <a:lnTo>
                    <a:pt x="295275" y="342900"/>
                  </a:lnTo>
                  <a:cubicBezTo>
                    <a:pt x="294481" y="228600"/>
                    <a:pt x="293688" y="114300"/>
                    <a:pt x="29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noProof="0">
                <a:solidFill>
                  <a:srgbClr val="4D4F53"/>
                </a:solidFill>
              </a:endParaRPr>
            </a:p>
          </p:txBody>
        </p:sp>
      </p:grpSp>
      <p:sp>
        <p:nvSpPr>
          <p:cNvPr id="96" name="Bildplatzhalter 95"/>
          <p:cNvSpPr>
            <a:spLocks noGrp="1" noChangeAspect="1"/>
          </p:cNvSpPr>
          <p:nvPr userDrawn="1">
            <p:ph type="pic" sz="quarter" idx="11" hasCustomPrompt="1"/>
            <p:custDataLst>
              <p:tags r:id="rId9"/>
            </p:custDataLst>
          </p:nvPr>
        </p:nvSpPr>
        <p:spPr>
          <a:xfrm>
            <a:off x="494078" y="606781"/>
            <a:ext cx="1007736" cy="12956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fr-FR" noProof="0"/>
              <a:t>Photo</a:t>
            </a:r>
          </a:p>
        </p:txBody>
      </p:sp>
      <p:sp>
        <p:nvSpPr>
          <p:cNvPr id="110" name="Textplatzhalter 109"/>
          <p:cNvSpPr>
            <a:spLocks noGrp="1"/>
          </p:cNvSpPr>
          <p:nvPr userDrawn="1">
            <p:ph type="body" sz="quarter" idx="18" hasCustomPrompt="1"/>
            <p:custDataLst>
              <p:tags r:id="rId10"/>
            </p:custDataLst>
          </p:nvPr>
        </p:nvSpPr>
        <p:spPr>
          <a:xfrm>
            <a:off x="392092" y="2136648"/>
            <a:ext cx="1745847" cy="629998"/>
          </a:xfrm>
          <a:prstGeom prst="rect">
            <a:avLst/>
          </a:prstGeom>
        </p:spPr>
        <p:txBody>
          <a:bodyPr lIns="0" tIns="0" rIns="3600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aseline="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180975" indent="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374650" indent="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647700" indent="0">
              <a:spcBef>
                <a:spcPts val="0"/>
              </a:spcBef>
              <a:spcAft>
                <a:spcPts val="0"/>
              </a:spcAft>
              <a:buNone/>
              <a:defRPr sz="1000"/>
            </a:lvl5pPr>
          </a:lstStyle>
          <a:p>
            <a:pPr>
              <a:lnSpc>
                <a:spcPct val="100000"/>
              </a:lnSpc>
            </a:pPr>
            <a:r>
              <a:rPr lang="fr-FR" altLang="zh-MO" sz="1000" noProof="0">
                <a:solidFill>
                  <a:srgbClr val="4D4F53"/>
                </a:solidFill>
                <a:ea typeface="新細明體" charset="-120"/>
                <a:cs typeface="Arial" pitchFamily="34" charset="0"/>
              </a:rPr>
              <a:t>BearingPoint address</a:t>
            </a:r>
          </a:p>
        </p:txBody>
      </p:sp>
      <p:sp>
        <p:nvSpPr>
          <p:cNvPr id="112" name="Textplatzhalter 111"/>
          <p:cNvSpPr>
            <a:spLocks noGrp="1"/>
          </p:cNvSpPr>
          <p:nvPr>
            <p:ph type="body" sz="quarter" idx="19" hasCustomPrompt="1"/>
            <p:custDataLst>
              <p:tags r:id="rId11"/>
            </p:custDataLst>
          </p:nvPr>
        </p:nvSpPr>
        <p:spPr>
          <a:xfrm>
            <a:off x="2250831" y="846469"/>
            <a:ext cx="667514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de-DE" sz="1800" b="1" kern="1200" baseline="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Title</a:t>
            </a:r>
          </a:p>
        </p:txBody>
      </p:sp>
      <p:sp>
        <p:nvSpPr>
          <p:cNvPr id="120" name="Textplatzhalter 119"/>
          <p:cNvSpPr>
            <a:spLocks noGrp="1"/>
          </p:cNvSpPr>
          <p:nvPr>
            <p:ph type="body" sz="quarter" idx="24" hasCustomPrompt="1"/>
          </p:nvPr>
        </p:nvSpPr>
        <p:spPr>
          <a:xfrm>
            <a:off x="2250831" y="501021"/>
            <a:ext cx="6675140" cy="321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aseline="0"/>
            </a:lvl1pPr>
          </a:lstStyle>
          <a:p>
            <a:pPr lvl="0"/>
            <a:r>
              <a:rPr lang="fr-FR" noProof="0"/>
              <a:t>Firstname Name</a:t>
            </a:r>
          </a:p>
        </p:txBody>
      </p:sp>
      <p:sp>
        <p:nvSpPr>
          <p:cNvPr id="91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250831" y="1437875"/>
            <a:ext cx="3587261" cy="2259918"/>
          </a:xfrm>
          <a:ln w="12700">
            <a:solidFill>
              <a:srgbClr val="A71930"/>
            </a:solidFill>
          </a:ln>
        </p:spPr>
        <p:txBody>
          <a:bodyPr lIns="72000" tIns="72000">
            <a:noAutofit/>
          </a:bodyPr>
          <a:lstStyle>
            <a:lvl1pPr marL="93663" marR="0" indent="-936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/>
              <a:t>Project Management and Project Management Office</a:t>
            </a:r>
          </a:p>
          <a:p>
            <a:pPr lvl="0"/>
            <a:r>
              <a:rPr lang="fr-FR" noProof="0" err="1"/>
              <a:t>Process</a:t>
            </a:r>
            <a:r>
              <a:rPr lang="fr-FR" noProof="0"/>
              <a:t> </a:t>
            </a:r>
            <a:r>
              <a:rPr lang="fr-FR" noProof="0" err="1"/>
              <a:t>Optimization</a:t>
            </a:r>
            <a:endParaRPr lang="fr-FR" noProof="0"/>
          </a:p>
        </p:txBody>
      </p:sp>
      <p:sp>
        <p:nvSpPr>
          <p:cNvPr id="93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964901" y="1437875"/>
            <a:ext cx="3589200" cy="5020049"/>
          </a:xfrm>
          <a:ln w="12700">
            <a:solidFill>
              <a:srgbClr val="A71930"/>
            </a:solidFill>
          </a:ln>
        </p:spPr>
        <p:txBody>
          <a:bodyPr vert="horz" lIns="91440" tIns="72000" rIns="91440" bIns="45720" rtlCol="0">
            <a:noAutofit/>
          </a:bodyPr>
          <a:lstStyle>
            <a:lvl1pPr>
              <a:defRPr lang="en-US" sz="1050" dirty="0" smtClean="0"/>
            </a:lvl1pPr>
            <a:lvl2pPr>
              <a:defRPr lang="en-US" sz="1050" dirty="0" smtClean="0"/>
            </a:lvl2pPr>
            <a:lvl3pPr>
              <a:defRPr lang="en-US" sz="1050" dirty="0" smtClean="0"/>
            </a:lvl3pPr>
            <a:lvl4pPr>
              <a:defRPr lang="en-US" sz="1050" dirty="0" smtClean="0"/>
            </a:lvl4pPr>
            <a:lvl5pPr>
              <a:defRPr lang="fr-FR" sz="1050" dirty="0"/>
            </a:lvl5pPr>
          </a:lstStyle>
          <a:p>
            <a:pPr marR="0" lvl="0" fontAlgn="auto">
              <a:lnSpc>
                <a:spcPct val="100000"/>
              </a:lnSpc>
              <a:tabLst/>
            </a:pPr>
            <a:r>
              <a:rPr lang="fr-FR" noProof="0" err="1"/>
              <a:t>Designed</a:t>
            </a:r>
            <a:r>
              <a:rPr lang="fr-FR" noProof="0"/>
              <a:t> a concept for </a:t>
            </a:r>
            <a:r>
              <a:rPr lang="fr-FR" noProof="0" err="1"/>
              <a:t>MiFID</a:t>
            </a:r>
            <a:r>
              <a:rPr lang="fr-FR" noProof="0"/>
              <a:t> Best </a:t>
            </a:r>
            <a:r>
              <a:rPr lang="fr-FR" noProof="0" err="1"/>
              <a:t>Execution</a:t>
            </a:r>
            <a:r>
              <a:rPr lang="fr-FR" noProof="0"/>
              <a:t> and </a:t>
            </a:r>
            <a:r>
              <a:rPr lang="fr-FR" noProof="0" err="1"/>
              <a:t>supported</a:t>
            </a:r>
            <a:r>
              <a:rPr lang="fr-FR" noProof="0"/>
              <a:t> the </a:t>
            </a:r>
            <a:r>
              <a:rPr lang="fr-FR" noProof="0" err="1"/>
              <a:t>regional</a:t>
            </a:r>
            <a:r>
              <a:rPr lang="fr-FR" noProof="0"/>
              <a:t> </a:t>
            </a:r>
            <a:r>
              <a:rPr lang="fr-FR" noProof="0" err="1"/>
              <a:t>PMO</a:t>
            </a:r>
            <a:r>
              <a:rPr lang="fr-FR" noProof="0"/>
              <a:t> of an international </a:t>
            </a:r>
            <a:r>
              <a:rPr lang="fr-FR" noProof="0" err="1"/>
              <a:t>bank</a:t>
            </a:r>
            <a:r>
              <a:rPr lang="fr-FR" noProof="0"/>
              <a:t> (division “</a:t>
            </a:r>
            <a:r>
              <a:rPr lang="fr-FR" noProof="0" err="1"/>
              <a:t>Markets</a:t>
            </a:r>
            <a:r>
              <a:rPr lang="fr-FR" noProof="0"/>
              <a:t> and </a:t>
            </a:r>
            <a:r>
              <a:rPr lang="fr-FR" noProof="0" err="1"/>
              <a:t>Investment</a:t>
            </a:r>
            <a:r>
              <a:rPr lang="fr-FR" noProof="0"/>
              <a:t> </a:t>
            </a:r>
            <a:r>
              <a:rPr lang="fr-FR" noProof="0" err="1"/>
              <a:t>Banking</a:t>
            </a:r>
            <a:r>
              <a:rPr lang="fr-FR" noProof="0"/>
              <a:t>”) </a:t>
            </a:r>
            <a:r>
              <a:rPr lang="fr-FR" noProof="0" err="1"/>
              <a:t>with</a:t>
            </a:r>
            <a:r>
              <a:rPr lang="fr-FR" noProof="0"/>
              <a:t> respect to </a:t>
            </a:r>
            <a:r>
              <a:rPr lang="fr-FR" noProof="0" err="1"/>
              <a:t>various</a:t>
            </a:r>
            <a:r>
              <a:rPr lang="fr-FR" noProof="0"/>
              <a:t> </a:t>
            </a:r>
            <a:r>
              <a:rPr lang="fr-FR" noProof="0" err="1"/>
              <a:t>other</a:t>
            </a:r>
            <a:r>
              <a:rPr lang="fr-FR" noProof="0"/>
              <a:t> issues </a:t>
            </a:r>
            <a:r>
              <a:rPr lang="fr-FR" noProof="0" err="1"/>
              <a:t>arising</a:t>
            </a:r>
            <a:r>
              <a:rPr lang="fr-FR" noProof="0"/>
              <a:t> </a:t>
            </a:r>
            <a:r>
              <a:rPr lang="fr-FR" noProof="0" err="1"/>
              <a:t>from</a:t>
            </a:r>
            <a:r>
              <a:rPr lang="fr-FR" noProof="0"/>
              <a:t> </a:t>
            </a:r>
            <a:r>
              <a:rPr lang="fr-FR" noProof="0" err="1"/>
              <a:t>becoming</a:t>
            </a:r>
            <a:r>
              <a:rPr lang="fr-FR" noProof="0"/>
              <a:t> </a:t>
            </a:r>
            <a:r>
              <a:rPr lang="fr-FR" noProof="0" err="1"/>
              <a:t>MiFID</a:t>
            </a:r>
            <a:r>
              <a:rPr lang="fr-FR" noProof="0"/>
              <a:t> </a:t>
            </a:r>
            <a:r>
              <a:rPr lang="fr-FR" noProof="0" err="1"/>
              <a:t>compliant</a:t>
            </a:r>
            <a:r>
              <a:rPr lang="fr-FR" noProof="0"/>
              <a:t>.</a:t>
            </a:r>
          </a:p>
          <a:p>
            <a:pPr marR="0" lvl="0" fontAlgn="auto">
              <a:lnSpc>
                <a:spcPct val="100000"/>
              </a:lnSpc>
              <a:tabLst/>
            </a:pPr>
            <a:r>
              <a:rPr lang="fr-FR" noProof="0" err="1"/>
              <a:t>Designed</a:t>
            </a:r>
            <a:r>
              <a:rPr lang="fr-FR" noProof="0"/>
              <a:t> a concept for the </a:t>
            </a:r>
            <a:r>
              <a:rPr lang="fr-FR" noProof="0" err="1"/>
              <a:t>implementation</a:t>
            </a:r>
            <a:r>
              <a:rPr lang="fr-FR" noProof="0"/>
              <a:t> of a </a:t>
            </a:r>
            <a:r>
              <a:rPr lang="fr-FR" noProof="0" err="1"/>
              <a:t>payments</a:t>
            </a:r>
            <a:r>
              <a:rPr lang="fr-FR" noProof="0"/>
              <a:t> transactions software </a:t>
            </a:r>
            <a:r>
              <a:rPr lang="fr-FR" noProof="0" err="1"/>
              <a:t>GEVA</a:t>
            </a:r>
            <a:r>
              <a:rPr lang="fr-FR" noProof="0"/>
              <a:t> x/</a:t>
            </a:r>
            <a:r>
              <a:rPr lang="fr-FR" noProof="0" err="1"/>
              <a:t>easy</a:t>
            </a:r>
            <a:r>
              <a:rPr lang="fr-FR" noProof="0"/>
              <a:t> clearing. </a:t>
            </a:r>
            <a:r>
              <a:rPr lang="fr-FR" noProof="0" err="1"/>
              <a:t>Implemented</a:t>
            </a:r>
            <a:r>
              <a:rPr lang="fr-FR" noProof="0"/>
              <a:t> the software, </a:t>
            </a:r>
            <a:r>
              <a:rPr lang="fr-FR" noProof="0" err="1"/>
              <a:t>designed</a:t>
            </a:r>
            <a:r>
              <a:rPr lang="fr-FR" noProof="0"/>
              <a:t> and </a:t>
            </a:r>
            <a:r>
              <a:rPr lang="fr-FR" noProof="0" err="1"/>
              <a:t>realized</a:t>
            </a:r>
            <a:r>
              <a:rPr lang="fr-FR" noProof="0"/>
              <a:t> the </a:t>
            </a:r>
            <a:r>
              <a:rPr lang="fr-FR" noProof="0" err="1"/>
              <a:t>connection</a:t>
            </a:r>
            <a:r>
              <a:rPr lang="fr-FR" noProof="0"/>
              <a:t> to </a:t>
            </a:r>
            <a:r>
              <a:rPr lang="fr-FR" noProof="0" err="1"/>
              <a:t>SAP</a:t>
            </a:r>
            <a:r>
              <a:rPr lang="fr-FR" noProof="0"/>
              <a:t> FI and the </a:t>
            </a:r>
            <a:r>
              <a:rPr lang="fr-FR" noProof="0" err="1"/>
              <a:t>gateway</a:t>
            </a:r>
            <a:r>
              <a:rPr lang="fr-FR" noProof="0"/>
              <a:t> of the Deutsche Bundesbank for the </a:t>
            </a:r>
            <a:r>
              <a:rPr lang="fr-FR" noProof="0" err="1"/>
              <a:t>operational</a:t>
            </a:r>
            <a:r>
              <a:rPr lang="fr-FR" noProof="0"/>
              <a:t> </a:t>
            </a:r>
            <a:r>
              <a:rPr lang="fr-FR" noProof="0" err="1"/>
              <a:t>functions</a:t>
            </a:r>
            <a:r>
              <a:rPr lang="fr-FR" noProof="0"/>
              <a:t> of </a:t>
            </a:r>
            <a:r>
              <a:rPr lang="fr-FR" noProof="0" err="1"/>
              <a:t>two</a:t>
            </a:r>
            <a:r>
              <a:rPr lang="fr-FR" noProof="0"/>
              <a:t> </a:t>
            </a:r>
            <a:r>
              <a:rPr lang="fr-FR" noProof="0" err="1"/>
              <a:t>mortgage</a:t>
            </a:r>
            <a:r>
              <a:rPr lang="fr-FR" noProof="0"/>
              <a:t> </a:t>
            </a:r>
            <a:r>
              <a:rPr lang="fr-FR" noProof="0" err="1"/>
              <a:t>banks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 err="1"/>
              <a:t>Third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3"/>
            <a:r>
              <a:rPr lang="fr-FR" noProof="0" err="1"/>
              <a:t>Fourth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  <a:p>
            <a:pPr lvl="4"/>
            <a:r>
              <a:rPr lang="fr-FR" noProof="0" err="1"/>
              <a:t>Fifth</a:t>
            </a:r>
            <a:r>
              <a:rPr lang="fr-FR" noProof="0"/>
              <a:t> </a:t>
            </a:r>
            <a:r>
              <a:rPr lang="fr-FR" noProof="0" err="1"/>
              <a:t>level</a:t>
            </a:r>
            <a:endParaRPr lang="fr-FR" noProof="0"/>
          </a:p>
        </p:txBody>
      </p:sp>
      <p:sp>
        <p:nvSpPr>
          <p:cNvPr id="100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84936" y="4032309"/>
            <a:ext cx="1753004" cy="1021059"/>
          </a:xfrm>
          <a:ln w="12700">
            <a:solidFill>
              <a:srgbClr val="A71930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93663" marR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  <a:defRPr lang="en-US" sz="1050" dirty="0" smtClean="0"/>
            </a:lvl1pPr>
            <a:lvl2pPr marL="361950" indent="-1809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−"/>
              <a:defRPr lang="en-US" sz="1050" dirty="0" smtClean="0"/>
            </a:lvl2pPr>
            <a:lvl3pPr marL="536575" indent="-161925" defTabSz="5143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○"/>
              <a:defRPr lang="en-US" sz="1050" dirty="0" smtClean="0"/>
            </a:lvl3pPr>
            <a:lvl4pPr marL="812800" indent="-1651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-"/>
              <a:tabLst/>
              <a:defRPr lang="en-US" sz="1050" dirty="0" smtClean="0"/>
            </a:lvl4pPr>
            <a:lvl5pPr marL="812800" indent="-165100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fr-FR" sz="1050" dirty="0"/>
            </a:lvl5pPr>
          </a:lstStyle>
          <a:p>
            <a:pPr marL="93663" marR="0" lvl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</a:pPr>
            <a:r>
              <a:rPr lang="fr-FR" sz="1050" b="0" noProof="0">
                <a:solidFill>
                  <a:srgbClr val="4D4F53"/>
                </a:solidFill>
              </a:rPr>
              <a:t>Text</a:t>
            </a:r>
          </a:p>
          <a:p>
            <a:pPr marL="361950" lvl="1" indent="-1809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−"/>
            </a:pPr>
            <a:r>
              <a:rPr lang="fr-FR" sz="1050" b="0" noProof="0">
                <a:solidFill>
                  <a:srgbClr val="4D4F53"/>
                </a:solidFill>
              </a:rPr>
              <a:t>Text</a:t>
            </a:r>
          </a:p>
          <a:p>
            <a:pPr marL="536575" lvl="2" indent="-161925" defTabSz="5143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○"/>
            </a:pPr>
            <a:r>
              <a:rPr lang="fr-FR" sz="1050" noProof="0">
                <a:solidFill>
                  <a:srgbClr val="4D4F53"/>
                </a:solidFill>
              </a:rPr>
              <a:t>Text</a:t>
            </a:r>
          </a:p>
        </p:txBody>
      </p:sp>
      <p:sp>
        <p:nvSpPr>
          <p:cNvPr id="101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84936" y="3093174"/>
            <a:ext cx="1753004" cy="604619"/>
          </a:xfrm>
          <a:ln w="12700">
            <a:solidFill>
              <a:srgbClr val="A71930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93663" marR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  <a:defRPr lang="en-US" sz="1050" dirty="0" smtClean="0"/>
            </a:lvl1pPr>
            <a:lvl2pPr marL="361950" indent="-1809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−"/>
              <a:defRPr lang="en-US" sz="1050" dirty="0" smtClean="0"/>
            </a:lvl2pPr>
            <a:lvl3pPr marL="536575" indent="-161925" defTabSz="5143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○"/>
              <a:defRPr lang="en-US" sz="1050" dirty="0" smtClean="0"/>
            </a:lvl3pPr>
            <a:lvl4pPr marL="812800" indent="-1651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-"/>
              <a:tabLst/>
              <a:defRPr lang="en-US" sz="1050" dirty="0" smtClean="0"/>
            </a:lvl4pPr>
            <a:lvl5pPr marL="812800" indent="-165100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fr-FR" sz="1050" dirty="0"/>
            </a:lvl5pPr>
          </a:lstStyle>
          <a:p>
            <a:pPr marL="93663" marR="0" lvl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</a:pPr>
            <a:r>
              <a:rPr lang="fr-FR" sz="1050" b="0" noProof="0">
                <a:solidFill>
                  <a:srgbClr val="4D4F53"/>
                </a:solidFill>
              </a:rPr>
              <a:t>English</a:t>
            </a:r>
            <a:endParaRPr lang="fr-FR" sz="1050" noProof="0">
              <a:solidFill>
                <a:srgbClr val="4D4F53"/>
              </a:solidFill>
            </a:endParaRPr>
          </a:p>
        </p:txBody>
      </p:sp>
      <p:sp>
        <p:nvSpPr>
          <p:cNvPr id="90" name="Rectangle 39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388571" y="5155267"/>
            <a:ext cx="1550622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36000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Clients clés</a:t>
            </a:r>
          </a:p>
        </p:txBody>
      </p:sp>
      <p:sp>
        <p:nvSpPr>
          <p:cNvPr id="92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384936" y="5330701"/>
            <a:ext cx="1753004" cy="1122487"/>
          </a:xfrm>
          <a:ln w="12700">
            <a:solidFill>
              <a:srgbClr val="A71930"/>
            </a:solidFill>
          </a:ln>
        </p:spPr>
        <p:txBody>
          <a:bodyPr vert="horz" lIns="91440" tIns="72000" rIns="91440" bIns="45720" rtlCol="0">
            <a:noAutofit/>
          </a:bodyPr>
          <a:lstStyle>
            <a:lvl1pPr marL="93663" marR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  <a:defRPr lang="en-US" sz="1050" dirty="0" smtClean="0"/>
            </a:lvl1pPr>
            <a:lvl2pPr marL="361950" indent="-1809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−"/>
              <a:defRPr lang="en-US" sz="1050" dirty="0" smtClean="0"/>
            </a:lvl2pPr>
            <a:lvl3pPr marL="536575" indent="-161925" defTabSz="5143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○"/>
              <a:defRPr lang="en-US" sz="1050" dirty="0" smtClean="0"/>
            </a:lvl3pPr>
            <a:lvl4pPr marL="812800" indent="-1651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-"/>
              <a:tabLst/>
              <a:defRPr lang="en-US" sz="1050" dirty="0" smtClean="0"/>
            </a:lvl4pPr>
            <a:lvl5pPr marL="812800" indent="-165100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fr-FR" sz="1050" dirty="0"/>
            </a:lvl5pPr>
          </a:lstStyle>
          <a:p>
            <a:pPr marL="93663" marR="0" lvl="0" indent="-9366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</a:pPr>
            <a:r>
              <a:rPr lang="fr-FR" sz="1050" b="0" noProof="0">
                <a:solidFill>
                  <a:srgbClr val="4D4F53"/>
                </a:solidFill>
              </a:rPr>
              <a:t>Text</a:t>
            </a:r>
          </a:p>
          <a:p>
            <a:pPr marL="361950" lvl="1" indent="-1809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−"/>
            </a:pPr>
            <a:r>
              <a:rPr lang="fr-FR" sz="1050" b="0" noProof="0">
                <a:solidFill>
                  <a:srgbClr val="4D4F53"/>
                </a:solidFill>
              </a:rPr>
              <a:t>Text</a:t>
            </a:r>
          </a:p>
          <a:p>
            <a:pPr marL="536575" lvl="2" indent="-161925" defTabSz="5143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Calibri" pitchFamily="34" charset="0"/>
              <a:buChar char="○"/>
            </a:pPr>
            <a:r>
              <a:rPr lang="fr-FR" sz="1050" noProof="0">
                <a:solidFill>
                  <a:srgbClr val="4D4F53"/>
                </a:solidFill>
              </a:rPr>
              <a:t>Text</a:t>
            </a:r>
          </a:p>
        </p:txBody>
      </p:sp>
      <p:sp>
        <p:nvSpPr>
          <p:cNvPr id="95" name="Rectangle 39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2262554" y="3856875"/>
            <a:ext cx="2309446" cy="1754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90488" bIns="0">
            <a:spAutoFit/>
          </a:bodyPr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fr-FR" altLang="zh-CN" sz="1200" b="1" noProof="0">
                <a:solidFill>
                  <a:srgbClr val="4D4F53"/>
                </a:solidFill>
                <a:cs typeface="Arial" pitchFamily="34" charset="0"/>
              </a:rPr>
              <a:t>Expérience antérieure</a:t>
            </a:r>
          </a:p>
        </p:txBody>
      </p:sp>
      <p:sp>
        <p:nvSpPr>
          <p:cNvPr id="9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250831" y="4032309"/>
            <a:ext cx="3587261" cy="2420879"/>
          </a:xfrm>
          <a:ln w="12700">
            <a:solidFill>
              <a:srgbClr val="A71930"/>
            </a:solidFill>
          </a:ln>
        </p:spPr>
        <p:txBody>
          <a:bodyPr lIns="72000" tIns="72000">
            <a:noAutofit/>
          </a:bodyPr>
          <a:lstStyle>
            <a:lvl1pPr marL="93663" marR="0" indent="-9366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Calibri" pitchFamily="34" charset="0"/>
              <a:buChar char="•"/>
              <a:tabLst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noProof="0"/>
              <a:t>Professional background</a:t>
            </a:r>
          </a:p>
        </p:txBody>
      </p:sp>
    </p:spTree>
    <p:extLst>
      <p:ext uri="{BB962C8B-B14F-4D97-AF65-F5344CB8AC3E}">
        <p14:creationId xmlns:p14="http://schemas.microsoft.com/office/powerpoint/2010/main" val="52343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 userDrawn="1"/>
        </p:nvSpPr>
        <p:spPr bwMode="auto">
          <a:xfrm>
            <a:off x="438550" y="6616700"/>
            <a:ext cx="105507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fr-FR" altLang="fr-FR" sz="800" b="1" dirty="0">
                <a:solidFill>
                  <a:srgbClr val="FF0000"/>
                </a:solidFill>
                <a:latin typeface="Franklin Gothic Medium" pitchFamily="34" charset="0"/>
              </a:rPr>
              <a:t>Projet - Confidentiel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4254764" y="6648452"/>
          <a:ext cx="5570404" cy="15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2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00" b="0" dirty="0">
                          <a:solidFill>
                            <a:schemeClr val="tx2"/>
                          </a:solidFill>
                        </a:rPr>
                        <a:t>V</a:t>
                      </a:r>
                      <a:r>
                        <a:rPr lang="fr-FR" sz="500" b="0" baseline="0" dirty="0">
                          <a:solidFill>
                            <a:schemeClr val="tx2"/>
                          </a:solidFill>
                        </a:rPr>
                        <a:t> – </a:t>
                      </a:r>
                      <a:r>
                        <a:rPr lang="fr-FR" sz="500" b="0" dirty="0">
                          <a:solidFill>
                            <a:schemeClr val="tx2"/>
                          </a:solidFill>
                        </a:rPr>
                        <a:t>Faible impact/Maîtrisé</a:t>
                      </a:r>
                    </a:p>
                  </a:txBody>
                  <a:tcPr marL="0" marR="0" marT="35631" marB="3563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00" b="0" baseline="0" dirty="0">
                          <a:solidFill>
                            <a:schemeClr val="tx2"/>
                          </a:solidFill>
                        </a:rPr>
                        <a:t>O1 – </a:t>
                      </a:r>
                      <a:r>
                        <a:rPr lang="fr-FR" sz="500" b="0" dirty="0">
                          <a:solidFill>
                            <a:schemeClr val="tx2"/>
                          </a:solidFill>
                        </a:rPr>
                        <a:t>Faible impact/Appui nécessaire</a:t>
                      </a:r>
                    </a:p>
                  </a:txBody>
                  <a:tcPr marL="0" marR="0" marT="35631" marB="35631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00" b="0" baseline="0" dirty="0">
                          <a:solidFill>
                            <a:schemeClr val="tx2"/>
                          </a:solidFill>
                        </a:rPr>
                        <a:t>O2 – </a:t>
                      </a:r>
                      <a:r>
                        <a:rPr lang="fr-FR" sz="500" b="0" dirty="0">
                          <a:solidFill>
                            <a:schemeClr val="tx2"/>
                          </a:solidFill>
                        </a:rPr>
                        <a:t>Fort impact/Maîtrisé</a:t>
                      </a:r>
                    </a:p>
                  </a:txBody>
                  <a:tcPr marL="0" marR="0" marT="35631" marB="35631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00" b="0" dirty="0">
                          <a:solidFill>
                            <a:schemeClr val="bg1"/>
                          </a:solidFill>
                        </a:rPr>
                        <a:t>R – Fort impact/Appui nécessaire</a:t>
                      </a:r>
                    </a:p>
                  </a:txBody>
                  <a:tcPr marL="0" marR="0" marT="35631" marB="35631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5"/>
          <p:cNvGraphicFramePr>
            <a:graphicFrameLocks noGrp="1"/>
          </p:cNvGraphicFramePr>
          <p:nvPr/>
        </p:nvGraphicFramePr>
        <p:xfrm>
          <a:off x="1651001" y="6648452"/>
          <a:ext cx="2517775" cy="150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r>
                        <a:rPr lang="fr-FR" sz="500" noProof="0" dirty="0">
                          <a:solidFill>
                            <a:srgbClr val="000000"/>
                          </a:solidFill>
                        </a:rPr>
                        <a:t>Amélioration</a:t>
                      </a:r>
                    </a:p>
                  </a:txBody>
                  <a:tcPr marL="272979" marR="3899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500" noProof="0" dirty="0">
                          <a:solidFill>
                            <a:srgbClr val="000000"/>
                          </a:solidFill>
                        </a:rPr>
                        <a:t>Stabilité</a:t>
                      </a:r>
                    </a:p>
                  </a:txBody>
                  <a:tcPr marL="272979" marR="3899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500" noProof="0" dirty="0">
                          <a:solidFill>
                            <a:srgbClr val="000000"/>
                          </a:solidFill>
                        </a:rPr>
                        <a:t>Détérioration</a:t>
                      </a:r>
                    </a:p>
                  </a:txBody>
                  <a:tcPr marL="272979" marR="3899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72"/>
          <p:cNvGrpSpPr>
            <a:grpSpLocks/>
          </p:cNvGrpSpPr>
          <p:nvPr userDrawn="1"/>
        </p:nvGrpSpPr>
        <p:grpSpPr bwMode="auto">
          <a:xfrm rot="5400000">
            <a:off x="2628174" y="6660424"/>
            <a:ext cx="111125" cy="122105"/>
            <a:chOff x="952" y="4633"/>
            <a:chExt cx="200" cy="202"/>
          </a:xfrm>
        </p:grpSpPr>
        <p:sp>
          <p:nvSpPr>
            <p:cNvPr id="6" name="Oval 74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>
              <a:lvl1pPr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#"/>
                <a:defRPr b="1">
                  <a:solidFill>
                    <a:schemeClr val="tx2"/>
                  </a:solidFill>
                  <a:latin typeface="Franklin Gothic Medium" pitchFamily="34" charset="0"/>
                </a:defRPr>
              </a:lvl1pPr>
              <a:lvl2pPr indent="-266700"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►"/>
                <a:defRPr sz="1600" b="1">
                  <a:solidFill>
                    <a:schemeClr val="tx2"/>
                  </a:solidFill>
                  <a:latin typeface="Franklin Gothic Medium" pitchFamily="34" charset="0"/>
                </a:defRPr>
              </a:lvl2pPr>
              <a:lvl3pPr indent="-177800" defTabSz="723900">
                <a:spcBef>
                  <a:spcPct val="20000"/>
                </a:spcBef>
                <a:buClr>
                  <a:srgbClr val="FF0000"/>
                </a:buClr>
                <a:buSzPct val="120000"/>
                <a:buFont typeface="Franklin Gothic Medium" pitchFamily="34" charset="0"/>
                <a:buChar char="&gt;"/>
                <a:defRPr sz="1400">
                  <a:solidFill>
                    <a:schemeClr val="tx2"/>
                  </a:solidFill>
                  <a:latin typeface="Franklin Gothic Medium" pitchFamily="34" charset="0"/>
                </a:defRPr>
              </a:lvl3pPr>
              <a:lvl4pPr indent="468313" defTabSz="723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defRPr sz="1200">
                  <a:solidFill>
                    <a:schemeClr val="tx2"/>
                  </a:solidFill>
                  <a:latin typeface="Verdana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endParaRPr lang="fr-FR" altLang="fr-FR" sz="1800" b="0">
                <a:solidFill>
                  <a:srgbClr val="571E74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7" name="AutoShape 236"/>
            <p:cNvSpPr>
              <a:spLocks noChangeArrowheads="1"/>
            </p:cNvSpPr>
            <p:nvPr/>
          </p:nvSpPr>
          <p:spPr bwMode="auto">
            <a:xfrm>
              <a:off x="1003" y="4659"/>
              <a:ext cx="100" cy="151"/>
            </a:xfrm>
            <a:prstGeom prst="upArrow">
              <a:avLst>
                <a:gd name="adj1" fmla="val 50000"/>
                <a:gd name="adj2" fmla="val 3712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fr-FR" altLang="fr-FR" sz="1800">
                <a:solidFill>
                  <a:srgbClr val="571E74"/>
                </a:solidFill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 userDrawn="1"/>
        </p:nvGrpSpPr>
        <p:grpSpPr bwMode="auto">
          <a:xfrm rot="5400000">
            <a:off x="3395201" y="6660424"/>
            <a:ext cx="111125" cy="122105"/>
            <a:chOff x="952" y="4633"/>
            <a:chExt cx="200" cy="202"/>
          </a:xfrm>
        </p:grpSpPr>
        <p:sp>
          <p:nvSpPr>
            <p:cNvPr id="9" name="Oval 78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>
              <a:lvl1pPr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#"/>
                <a:defRPr b="1">
                  <a:solidFill>
                    <a:schemeClr val="tx2"/>
                  </a:solidFill>
                  <a:latin typeface="Franklin Gothic Medium" pitchFamily="34" charset="0"/>
                </a:defRPr>
              </a:lvl1pPr>
              <a:lvl2pPr indent="-266700"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►"/>
                <a:defRPr sz="1600" b="1">
                  <a:solidFill>
                    <a:schemeClr val="tx2"/>
                  </a:solidFill>
                  <a:latin typeface="Franklin Gothic Medium" pitchFamily="34" charset="0"/>
                </a:defRPr>
              </a:lvl2pPr>
              <a:lvl3pPr indent="-177800" defTabSz="723900">
                <a:spcBef>
                  <a:spcPct val="20000"/>
                </a:spcBef>
                <a:buClr>
                  <a:srgbClr val="FF0000"/>
                </a:buClr>
                <a:buSzPct val="120000"/>
                <a:buFont typeface="Franklin Gothic Medium" pitchFamily="34" charset="0"/>
                <a:buChar char="&gt;"/>
                <a:defRPr sz="1400">
                  <a:solidFill>
                    <a:schemeClr val="tx2"/>
                  </a:solidFill>
                  <a:latin typeface="Franklin Gothic Medium" pitchFamily="34" charset="0"/>
                </a:defRPr>
              </a:lvl3pPr>
              <a:lvl4pPr indent="468313" defTabSz="723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defRPr sz="1200">
                  <a:solidFill>
                    <a:schemeClr val="tx2"/>
                  </a:solidFill>
                  <a:latin typeface="Verdana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endParaRPr lang="fr-FR" altLang="fr-FR" sz="1800" b="0">
                <a:solidFill>
                  <a:srgbClr val="571E74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AutoShape 236"/>
            <p:cNvSpPr>
              <a:spLocks noChangeArrowheads="1"/>
            </p:cNvSpPr>
            <p:nvPr/>
          </p:nvSpPr>
          <p:spPr bwMode="auto">
            <a:xfrm rot="5400000">
              <a:off x="1002" y="4663"/>
              <a:ext cx="100" cy="154"/>
            </a:xfrm>
            <a:prstGeom prst="upArrow">
              <a:avLst>
                <a:gd name="adj1" fmla="val 50000"/>
                <a:gd name="adj2" fmla="val 3712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fr-FR" altLang="fr-FR" sz="1800">
                <a:solidFill>
                  <a:srgbClr val="571E74"/>
                </a:solidFill>
              </a:endParaRPr>
            </a:p>
          </p:txBody>
        </p:sp>
      </p:grpSp>
      <p:grpSp>
        <p:nvGrpSpPr>
          <p:cNvPr id="11" name="Group 80"/>
          <p:cNvGrpSpPr>
            <a:grpSpLocks/>
          </p:cNvGrpSpPr>
          <p:nvPr userDrawn="1"/>
        </p:nvGrpSpPr>
        <p:grpSpPr bwMode="auto">
          <a:xfrm rot="5400000">
            <a:off x="1709805" y="6658704"/>
            <a:ext cx="111125" cy="125545"/>
            <a:chOff x="952" y="4633"/>
            <a:chExt cx="200" cy="202"/>
          </a:xfrm>
        </p:grpSpPr>
        <p:sp>
          <p:nvSpPr>
            <p:cNvPr id="12" name="Oval 8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>
              <a:lvl1pPr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#"/>
                <a:defRPr b="1">
                  <a:solidFill>
                    <a:schemeClr val="tx2"/>
                  </a:solidFill>
                  <a:latin typeface="Franklin Gothic Medium" pitchFamily="34" charset="0"/>
                </a:defRPr>
              </a:lvl1pPr>
              <a:lvl2pPr indent="-266700" defTabSz="723900">
                <a:spcBef>
                  <a:spcPct val="20000"/>
                </a:spcBef>
                <a:buClr>
                  <a:srgbClr val="FF0000"/>
                </a:buClr>
                <a:buFont typeface="Franklin Gothic Medium" pitchFamily="34" charset="0"/>
                <a:buChar char="►"/>
                <a:defRPr sz="1600" b="1">
                  <a:solidFill>
                    <a:schemeClr val="tx2"/>
                  </a:solidFill>
                  <a:latin typeface="Franklin Gothic Medium" pitchFamily="34" charset="0"/>
                </a:defRPr>
              </a:lvl2pPr>
              <a:lvl3pPr indent="-177800" defTabSz="723900">
                <a:spcBef>
                  <a:spcPct val="20000"/>
                </a:spcBef>
                <a:buClr>
                  <a:srgbClr val="FF0000"/>
                </a:buClr>
                <a:buSzPct val="120000"/>
                <a:buFont typeface="Franklin Gothic Medium" pitchFamily="34" charset="0"/>
                <a:buChar char="&gt;"/>
                <a:defRPr sz="1400">
                  <a:solidFill>
                    <a:schemeClr val="tx2"/>
                  </a:solidFill>
                  <a:latin typeface="Franklin Gothic Medium" pitchFamily="34" charset="0"/>
                </a:defRPr>
              </a:lvl3pPr>
              <a:lvl4pPr indent="468313" defTabSz="72390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defRPr sz="1200">
                  <a:solidFill>
                    <a:schemeClr val="tx2"/>
                  </a:solidFill>
                  <a:latin typeface="Verdana" pitchFamily="34" charset="0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endParaRPr lang="fr-FR" altLang="fr-FR" sz="1800" b="0">
                <a:solidFill>
                  <a:srgbClr val="571E74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3" name="AutoShape 236"/>
            <p:cNvSpPr>
              <a:spLocks noChangeArrowheads="1"/>
            </p:cNvSpPr>
            <p:nvPr/>
          </p:nvSpPr>
          <p:spPr bwMode="auto">
            <a:xfrm rot="-5400000">
              <a:off x="1002" y="4611"/>
              <a:ext cx="100" cy="154"/>
            </a:xfrm>
            <a:prstGeom prst="upArrow">
              <a:avLst>
                <a:gd name="adj1" fmla="val 50000"/>
                <a:gd name="adj2" fmla="val 3713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defRPr/>
              </a:pPr>
              <a:endParaRPr lang="fr-FR" altLang="fr-FR" sz="1800">
                <a:solidFill>
                  <a:srgbClr val="571E74"/>
                </a:solidFill>
              </a:endParaRPr>
            </a:p>
          </p:txBody>
        </p:sp>
      </p:grpSp>
      <p:sp>
        <p:nvSpPr>
          <p:cNvPr id="14" name="Rectangle 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98029" y="6610351"/>
            <a:ext cx="313002" cy="236538"/>
          </a:xfrm>
          <a:prstGeom prst="rect">
            <a:avLst/>
          </a:prstGeo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fr-FR" sz="800">
                <a:solidFill>
                  <a:srgbClr val="000000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fld id="{B27BCE56-F632-4324-AE64-7A9CB67ABF5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4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382"/>
            <a:ext cx="9144000" cy="6855236"/>
          </a:xfrm>
          <a:prstGeom prst="rect">
            <a:avLst/>
          </a:prstGeom>
        </p:spPr>
      </p:pic>
      <p:sp>
        <p:nvSpPr>
          <p:cNvPr id="37" name="Round Single Corner Rectangle 36"/>
          <p:cNvSpPr/>
          <p:nvPr userDrawn="1"/>
        </p:nvSpPr>
        <p:spPr bwMode="auto">
          <a:xfrm>
            <a:off x="326451" y="4462595"/>
            <a:ext cx="4066645" cy="1850732"/>
          </a:xfrm>
          <a:prstGeom prst="round1Rect">
            <a:avLst/>
          </a:prstGeom>
          <a:solidFill>
            <a:srgbClr val="FFFF6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POUR CHANGER L'IMAGE DE COUVERTURE 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+mj-lt"/>
              <a:ea typeface="Gulim" pitchFamily="34" charset="-127"/>
              <a:cs typeface="Arial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100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Aller dans le masque du </a:t>
            </a:r>
            <a:r>
              <a:rPr kumimoji="0" lang="fr-FR" sz="1100" b="0" i="0" u="none" strike="noStrike" cap="none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slide</a:t>
            </a:r>
            <a:endParaRPr kumimoji="0" lang="fr-FR" sz="11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+mj-lt"/>
              <a:ea typeface="Gulim" pitchFamily="34" charset="-127"/>
              <a:cs typeface="Arial" charset="0"/>
            </a:endParaRPr>
          </a:p>
          <a:p>
            <a:pPr marL="228600" indent="-228600" defTabSz="914400" fontAlgn="base">
              <a:spcBef>
                <a:spcPct val="0"/>
              </a:spcBef>
              <a:spcAft>
                <a:spcPts val="200"/>
              </a:spcAft>
              <a:buClrTx/>
              <a:buSzTx/>
              <a:buFontTx/>
              <a:buAutoNum type="arabicPeriod"/>
              <a:defRPr/>
            </a:pPr>
            <a:r>
              <a:rPr kumimoji="0" lang="fr-FR" sz="1100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Aller dans </a:t>
            </a:r>
            <a:r>
              <a:rPr lang="fr-FR" sz="1100" b="1">
                <a:solidFill>
                  <a:srgbClr val="FF0000"/>
                </a:solidFill>
                <a:ea typeface="Gulim" pitchFamily="34" charset="-127"/>
                <a:cs typeface="Arial" charset="0"/>
                <a:hlinkClick r:id="rId3" invalidUrl="https://services.bearingpointconsulting.com/sites/services_2/Marketing_IS/Lists/Brand Center/Forms/AllItems.aspx?RootFolder=/sites/services_2/Marketing_IS/Lists/Brand Center/h) Image Library/New Brand images for PowerPoint Cover Slides&amp;InitialTabId=Ribbon.Document&amp;VisibilityContext=WSSTabPersistence"/>
              </a:rPr>
              <a:t>New Brand images for Power Point </a:t>
            </a:r>
            <a:r>
              <a:rPr lang="fr-FR" sz="1100" b="1" err="1">
                <a:solidFill>
                  <a:srgbClr val="FF0000"/>
                </a:solidFill>
                <a:ea typeface="Gulim" pitchFamily="34" charset="-127"/>
                <a:cs typeface="Arial" charset="0"/>
                <a:hlinkClick r:id="rId3" invalidUrl="https://services.bearingpointconsulting.com/sites/services_2/Marketing_IS/Lists/Brand Center/Forms/AllItems.aspx?RootFolder=/sites/services_2/Marketing_IS/Lists/Brand Center/h) Image Library/New Brand images for PowerPoint Cover Slides&amp;InitialTabId=Ribbon.Document&amp;VisibilityContext=WSSTabPersistence"/>
              </a:rPr>
              <a:t>Cover</a:t>
            </a:r>
            <a:r>
              <a:rPr lang="fr-FR" sz="1100" b="1">
                <a:solidFill>
                  <a:srgbClr val="FF0000"/>
                </a:solidFill>
                <a:ea typeface="Gulim" pitchFamily="34" charset="-127"/>
                <a:cs typeface="Arial" charset="0"/>
                <a:hlinkClick r:id="rId3" invalidUrl="https://services.bearingpointconsulting.com/sites/services_2/Marketing_IS/Lists/Brand Center/Forms/AllItems.aspx?RootFolder=/sites/services_2/Marketing_IS/Lists/Brand Center/h) Image Library/New Brand images for PowerPoint Cover Slides&amp;InitialTabId=Ribbon.Document&amp;VisibilityContext=WSSTabPersistence"/>
              </a:rPr>
              <a:t> </a:t>
            </a:r>
            <a:r>
              <a:rPr lang="fr-FR" sz="1100" b="1" err="1">
                <a:solidFill>
                  <a:srgbClr val="FF0000"/>
                </a:solidFill>
                <a:ea typeface="Gulim" pitchFamily="34" charset="-127"/>
                <a:cs typeface="Arial" charset="0"/>
                <a:hlinkClick r:id="rId3" invalidUrl="https://services.bearingpointconsulting.com/sites/services_2/Marketing_IS/Lists/Brand Center/Forms/AllItems.aspx?RootFolder=/sites/services_2/Marketing_IS/Lists/Brand Center/h) Image Library/New Brand images for PowerPoint Cover Slides&amp;InitialTabId=Ribbon.Document&amp;VisibilityContext=WSSTabPersistence"/>
              </a:rPr>
              <a:t>Slides</a:t>
            </a:r>
            <a:endParaRPr lang="fr-FR" sz="1100" b="1">
              <a:solidFill>
                <a:srgbClr val="FF0000"/>
              </a:solidFill>
              <a:ea typeface="Gulim" pitchFamily="34" charset="-127"/>
              <a:cs typeface="Arial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100" b="0" i="0" u="none" strike="noStrike" kern="1200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Sélectionner l'image souhaitée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100" b="0" i="0" u="none" strike="noStrike" kern="1200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La redimensionnée sur la </a:t>
            </a:r>
            <a:r>
              <a:rPr kumimoji="0" lang="fr-FR" sz="1100" b="0" i="0" u="none" strike="noStrike" kern="1200" cap="none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slide</a:t>
            </a:r>
            <a:endParaRPr kumimoji="0" lang="fr-FR" sz="1100" b="0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+mj-lt"/>
              <a:ea typeface="Gulim" pitchFamily="34" charset="-127"/>
              <a:cs typeface="Arial" charset="0"/>
            </a:endParaRP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100" b="0" i="0" u="none" strike="noStrike" kern="1200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Supprimer ce commentaire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+mj-lt"/>
              <a:ea typeface="Gulim" pitchFamily="34" charset="-127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ulim" pitchFamily="34" charset="-127"/>
                <a:cs typeface="Arial" charset="0"/>
              </a:rPr>
              <a:t>LA LIBRAIRIE D'IMAGES EST MISE A JOUR REGULIEREMENT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+mj-lt"/>
              <a:ea typeface="Gulim" pitchFamily="34" charset="-127"/>
              <a:cs typeface="Arial" charset="0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210" y="1087066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Title</a:t>
            </a:r>
          </a:p>
          <a:p>
            <a:endParaRPr lang="fr-FR" noProof="0"/>
          </a:p>
          <a:p>
            <a:endParaRPr lang="fr-FR" noProof="0"/>
          </a:p>
        </p:txBody>
      </p:sp>
      <p:sp>
        <p:nvSpPr>
          <p:cNvPr id="1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8210" y="3555330"/>
            <a:ext cx="4830894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Prepared by First name Surname, Job title / Prepared for</a:t>
            </a:r>
          </a:p>
        </p:txBody>
      </p:sp>
      <p:sp>
        <p:nvSpPr>
          <p:cNvPr id="1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8210" y="3915330"/>
            <a:ext cx="4829837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Date</a:t>
            </a:r>
          </a:p>
        </p:txBody>
      </p:sp>
      <p:sp>
        <p:nvSpPr>
          <p:cNvPr id="1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0" y="2766470"/>
            <a:ext cx="4830893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fr-FR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443" y="6256177"/>
            <a:ext cx="249057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196173" y="188913"/>
            <a:ext cx="7358988" cy="64928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/>
          <a:p>
            <a:pPr algn="l"/>
            <a:r>
              <a:rPr lang="fr-FR" sz="3000" noProof="0">
                <a:solidFill>
                  <a:srgbClr val="A71930"/>
                </a:solidFill>
              </a:rPr>
              <a:t>Agenda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96174" y="1531220"/>
            <a:ext cx="7358989" cy="4921968"/>
          </a:xfrm>
        </p:spPr>
        <p:txBody>
          <a:bodyPr/>
          <a:lstStyle>
            <a:lvl1pPr>
              <a:spcBef>
                <a:spcPts val="1200"/>
              </a:spcBef>
              <a:spcAft>
                <a:spcPts val="300"/>
              </a:spcAft>
              <a:defRPr sz="1600"/>
            </a:lvl1pPr>
            <a:lvl2pPr algn="l" rtl="0" eaLnBrk="1" latinLnBrk="0" hangingPunct="1">
              <a:spcBef>
                <a:spcPts val="300"/>
              </a:spcBef>
              <a:spcAft>
                <a:spcPts val="300"/>
              </a:spcAft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rtl="0" eaLnBrk="1" latinLnBrk="0" hangingPunct="1">
              <a:spcBef>
                <a:spcPts val="300"/>
              </a:spcBef>
              <a:spcAft>
                <a:spcPts val="300"/>
              </a:spcAft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ts val="300"/>
              </a:spcBef>
              <a:spcAft>
                <a:spcPts val="300"/>
              </a:spcAft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538287" cy="19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119" y="1089026"/>
            <a:ext cx="4933483" cy="1517696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56"/>
          <a:stretch/>
        </p:blipFill>
        <p:spPr>
          <a:xfrm>
            <a:off x="7733323" y="0"/>
            <a:ext cx="2184400" cy="2747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443" y="6256177"/>
            <a:ext cx="249057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3600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fr-FR" noProof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idx="1"/>
          </p:nvPr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1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fr-FR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fr-FR" noProof="0"/>
              <a:t>(1)</a:t>
            </a:r>
          </a:p>
          <a:p>
            <a:pPr lvl="0"/>
            <a:r>
              <a:rPr lang="fr-FR" noProof="0"/>
              <a:t>(2)</a:t>
            </a:r>
          </a:p>
          <a:p>
            <a:pPr lvl="0"/>
            <a:r>
              <a:rPr lang="fr-FR" noProof="0"/>
              <a:t>Source / Note : Calibri 9pt</a:t>
            </a:r>
          </a:p>
        </p:txBody>
      </p:sp>
    </p:spTree>
    <p:extLst>
      <p:ext uri="{BB962C8B-B14F-4D97-AF65-F5344CB8AC3E}">
        <p14:creationId xmlns:p14="http://schemas.microsoft.com/office/powerpoint/2010/main" val="11348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/>
              <a:t>(1)</a:t>
            </a:r>
          </a:p>
          <a:p>
            <a:pPr lvl="0"/>
            <a:r>
              <a:rPr lang="en-US"/>
              <a:t>(2)</a:t>
            </a:r>
          </a:p>
          <a:p>
            <a:pPr lvl="0"/>
            <a:r>
              <a:rPr lang="en-US"/>
              <a:t>Source / Note : Calibri 9pt</a:t>
            </a:r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349119" y="1507488"/>
            <a:ext cx="4460316" cy="4389730"/>
          </a:xfr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115636" y="1507489"/>
            <a:ext cx="4439527" cy="4388663"/>
          </a:xfrm>
        </p:spPr>
        <p:txBody>
          <a:bodyPr/>
          <a:lstStyle>
            <a:lvl5pPr marL="6477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19" y="6037088"/>
            <a:ext cx="9206044" cy="411293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/>
              <a:t>(1)</a:t>
            </a:r>
          </a:p>
          <a:p>
            <a:pPr lvl="0"/>
            <a:r>
              <a:rPr lang="en-US"/>
              <a:t>(2)</a:t>
            </a:r>
          </a:p>
          <a:p>
            <a:pPr lvl="0"/>
            <a:r>
              <a:rPr lang="en-US"/>
              <a:t>Source / Note : Calibri 9pt</a:t>
            </a:r>
          </a:p>
        </p:txBody>
      </p:sp>
    </p:spTree>
    <p:extLst>
      <p:ext uri="{BB962C8B-B14F-4D97-AF65-F5344CB8AC3E}">
        <p14:creationId xmlns:p14="http://schemas.microsoft.com/office/powerpoint/2010/main" val="14846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9119" y="1534784"/>
            <a:ext cx="4431604" cy="438834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00851" y="1534784"/>
            <a:ext cx="4363712" cy="4388344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1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/>
              <a:t>(1)</a:t>
            </a:r>
          </a:p>
          <a:p>
            <a:pPr lvl="0"/>
            <a:r>
              <a:rPr lang="en-US"/>
              <a:t>(2)</a:t>
            </a:r>
          </a:p>
          <a:p>
            <a:pPr lvl="0"/>
            <a:r>
              <a:rPr lang="en-US"/>
              <a:t>Source / Note : Calibri 9pt</a:t>
            </a:r>
          </a:p>
        </p:txBody>
      </p:sp>
    </p:spTree>
    <p:extLst>
      <p:ext uri="{BB962C8B-B14F-4D97-AF65-F5344CB8AC3E}">
        <p14:creationId xmlns:p14="http://schemas.microsoft.com/office/powerpoint/2010/main" val="6654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49119" y="1531552"/>
            <a:ext cx="4445960" cy="437891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1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/>
              <a:t>(1)</a:t>
            </a:r>
          </a:p>
          <a:p>
            <a:pPr lvl="0"/>
            <a:r>
              <a:rPr lang="en-US"/>
              <a:t>(2)</a:t>
            </a:r>
          </a:p>
          <a:p>
            <a:pPr lvl="0"/>
            <a:r>
              <a:rPr lang="en-US"/>
              <a:t>Source / Note : Calibri 9pt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9203" y="1534077"/>
            <a:ext cx="4445960" cy="437891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762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49005" y="1536700"/>
            <a:ext cx="9206158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3368042" y="6498345"/>
            <a:ext cx="3169918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noProof="0">
                <a:solidFill>
                  <a:srgbClr val="8D817B"/>
                </a:solidFill>
              </a:rPr>
              <a:t>Confidentiel. © 2017 BearingPoint France SAS | </a:t>
            </a:r>
            <a:fld id="{2E997FAD-17BD-C54D-93FE-DA7D4A487AFB}" type="slidenum">
              <a:rPr lang="fr-FR" sz="900" noProof="0" smtClean="0">
                <a:solidFill>
                  <a:srgbClr val="8D817B"/>
                </a:solidFill>
              </a:rPr>
              <a:pPr algn="ctr"/>
              <a:t>‹#›</a:t>
            </a:fld>
            <a:endParaRPr lang="fr-FR" sz="900" noProof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9005" y="190332"/>
            <a:ext cx="9206157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noProof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667" y="6506033"/>
            <a:ext cx="135849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  <p:sldLayoutId id="2147483753" r:id="rId3"/>
    <p:sldLayoutId id="2147483695" r:id="rId4"/>
    <p:sldLayoutId id="2147483752" r:id="rId5"/>
    <p:sldLayoutId id="2147483751" r:id="rId6"/>
    <p:sldLayoutId id="2147483731" r:id="rId7"/>
    <p:sldLayoutId id="2147483732" r:id="rId8"/>
    <p:sldLayoutId id="2147483730" r:id="rId9"/>
    <p:sldLayoutId id="2147483722" r:id="rId10"/>
    <p:sldLayoutId id="2147483694" r:id="rId11"/>
    <p:sldLayoutId id="2147483724" r:id="rId12"/>
    <p:sldLayoutId id="2147483761" r:id="rId13"/>
    <p:sldLayoutId id="2147483765" r:id="rId14"/>
    <p:sldLayoutId id="2147483766" r:id="rId15"/>
  </p:sldLayoutIdLst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2200" b="0" kern="1200" baseline="0" smtClean="0">
          <a:solidFill>
            <a:srgbClr val="4D4F53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0280"/>
              </p:ext>
            </p:extLst>
          </p:nvPr>
        </p:nvGraphicFramePr>
        <p:xfrm>
          <a:off x="1287841" y="250234"/>
          <a:ext cx="7905013" cy="544761"/>
        </p:xfrm>
        <a:graphic>
          <a:graphicData uri="http://schemas.openxmlformats.org/drawingml/2006/table">
            <a:tbl>
              <a:tblPr/>
              <a:tblGrid>
                <a:gridCol w="159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9196"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tabLst>
                          <a:tab pos="533400" algn="l"/>
                        </a:tabLst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tabLst>
                          <a:tab pos="533400" algn="l"/>
                        </a:tabLst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tabLst>
                          <a:tab pos="533400" algn="l"/>
                        </a:tabLst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533400" algn="l"/>
                        </a:tabLst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tabLst>
                          <a:tab pos="533400" algn="l"/>
                        </a:tabLs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l"/>
                        </a:tabLs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l"/>
                        </a:tabLs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l"/>
                        </a:tabLs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33400" algn="l"/>
                        </a:tabLs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>
                          <a:tab pos="533400" algn="l"/>
                        </a:tabLst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/>
                          <a:ea typeface="ＭＳ Ｐゴシック"/>
                          <a:cs typeface="ＭＳ Ｐゴシック"/>
                        </a:rPr>
                        <a:t>Début: 	08/ 01 / 2018</a:t>
                      </a:r>
                    </a:p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>
                          <a:tab pos="533400" algn="l"/>
                        </a:tabLst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/>
                          <a:ea typeface="ＭＳ Ｐゴシック"/>
                          <a:cs typeface="ＭＳ Ｐゴシック"/>
                        </a:rPr>
                        <a:t>Période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/>
                          <a:ea typeface="ＭＳ Ｐゴシック"/>
                          <a:cs typeface="ＭＳ Ｐゴシック"/>
                        </a:rPr>
                        <a:t>:	12 / 01 / 2018</a:t>
                      </a:r>
                    </a:p>
                  </a:txBody>
                  <a:tcPr marL="33938" marR="3393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1F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Météo</a:t>
                      </a:r>
                      <a:endParaRPr kumimoji="0" lang="fr-FR" altLang="fr-F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L="33941" marR="33941" marT="33975" marB="33975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Périmètre</a:t>
                      </a:r>
                    </a:p>
                  </a:txBody>
                  <a:tcPr marL="33941" marR="33941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Planning</a:t>
                      </a:r>
                    </a:p>
                  </a:txBody>
                  <a:tcPr marL="33941" marR="33941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Ressources</a:t>
                      </a:r>
                    </a:p>
                  </a:txBody>
                  <a:tcPr marL="33941" marR="33941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Budget</a:t>
                      </a:r>
                    </a:p>
                  </a:txBody>
                  <a:tcPr marL="33941" marR="33941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Points d</a:t>
                      </a:r>
                      <a:r>
                        <a:rPr kumimoji="0" lang="ja-JP" altLang="fr-F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’</a:t>
                      </a:r>
                      <a:r>
                        <a:rPr kumimoji="0" lang="fr-FR" altLang="ja-JP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attention</a:t>
                      </a:r>
                      <a:endParaRPr kumimoji="0" lang="fr-FR" altLang="fr-F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L="33941" marR="33941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Communication</a:t>
                      </a:r>
                    </a:p>
                  </a:txBody>
                  <a:tcPr marL="0" marR="0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65"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Groupe X</a:t>
                      </a:r>
                    </a:p>
                  </a:txBody>
                  <a:tcPr marL="33938" marR="3393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1F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fr-F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L="101821" marR="86208" marT="33975" marB="33975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Vert</a:t>
                      </a:r>
                    </a:p>
                  </a:txBody>
                  <a:tcPr marL="101821" marR="86208" marT="33975" marB="33975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196" name="Group 46"/>
          <p:cNvGrpSpPr>
            <a:grpSpLocks/>
          </p:cNvGrpSpPr>
          <p:nvPr/>
        </p:nvGrpSpPr>
        <p:grpSpPr bwMode="auto">
          <a:xfrm rot="5400000">
            <a:off x="3528992" y="586219"/>
            <a:ext cx="185578" cy="190067"/>
            <a:chOff x="952" y="4633"/>
            <a:chExt cx="200" cy="202"/>
          </a:xfrm>
        </p:grpSpPr>
        <p:sp>
          <p:nvSpPr>
            <p:cNvPr id="7301" name="Oval 47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2263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302" name="AutoShape 236"/>
            <p:cNvSpPr>
              <a:spLocks noChangeArrowheads="1"/>
            </p:cNvSpPr>
            <p:nvPr/>
          </p:nvSpPr>
          <p:spPr bwMode="auto">
            <a:xfrm>
              <a:off x="1002" y="4659"/>
              <a:ext cx="101" cy="150"/>
            </a:xfrm>
            <a:prstGeom prst="upArrow">
              <a:avLst>
                <a:gd name="adj1" fmla="val 50000"/>
                <a:gd name="adj2" fmla="val 3712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2263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19134" y="245744"/>
            <a:ext cx="474420" cy="540270"/>
          </a:xfrm>
          <a:prstGeom prst="rect">
            <a:avLst/>
          </a:prstGeom>
          <a:solidFill>
            <a:srgbClr val="705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097" rIns="0" bIns="43097" anchor="ctr"/>
          <a:lstStyle/>
          <a:p>
            <a:pPr algn="ctr">
              <a:defRPr/>
            </a:pPr>
            <a:r>
              <a:rPr lang="fr-FR" sz="1131" b="1" dirty="0" err="1">
                <a:solidFill>
                  <a:srgbClr val="FFFFFF"/>
                </a:solidFill>
              </a:rPr>
              <a:t>Blockchain</a:t>
            </a:r>
            <a:endParaRPr lang="fr-FR" sz="2074" b="1" dirty="0">
              <a:solidFill>
                <a:srgbClr val="FFFFFF"/>
              </a:solidFill>
            </a:endParaRPr>
          </a:p>
        </p:txBody>
      </p:sp>
      <p:grpSp>
        <p:nvGrpSpPr>
          <p:cNvPr id="7198" name="Group 41"/>
          <p:cNvGrpSpPr>
            <a:grpSpLocks/>
          </p:cNvGrpSpPr>
          <p:nvPr/>
        </p:nvGrpSpPr>
        <p:grpSpPr bwMode="auto">
          <a:xfrm rot="5400000">
            <a:off x="8918976" y="585470"/>
            <a:ext cx="185578" cy="191564"/>
            <a:chOff x="952" y="4633"/>
            <a:chExt cx="200" cy="202"/>
          </a:xfrm>
        </p:grpSpPr>
        <p:sp>
          <p:nvSpPr>
            <p:cNvPr id="7299" name="Oval 4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300" name="AutoShape 236"/>
            <p:cNvSpPr>
              <a:spLocks noChangeArrowheads="1"/>
            </p:cNvSpPr>
            <p:nvPr/>
          </p:nvSpPr>
          <p:spPr bwMode="auto">
            <a:xfrm>
              <a:off x="1002" y="4658"/>
              <a:ext cx="102" cy="151"/>
            </a:xfrm>
            <a:prstGeom prst="upArrow">
              <a:avLst>
                <a:gd name="adj1" fmla="val 50000"/>
                <a:gd name="adj2" fmla="val 371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199" name="Group 41"/>
          <p:cNvGrpSpPr>
            <a:grpSpLocks/>
          </p:cNvGrpSpPr>
          <p:nvPr/>
        </p:nvGrpSpPr>
        <p:grpSpPr bwMode="auto">
          <a:xfrm rot="5400000">
            <a:off x="6217624" y="585470"/>
            <a:ext cx="185578" cy="191564"/>
            <a:chOff x="952" y="4633"/>
            <a:chExt cx="200" cy="202"/>
          </a:xfrm>
        </p:grpSpPr>
        <p:sp>
          <p:nvSpPr>
            <p:cNvPr id="7297" name="Oval 4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298" name="AutoShape 236"/>
            <p:cNvSpPr>
              <a:spLocks noChangeArrowheads="1"/>
            </p:cNvSpPr>
            <p:nvPr/>
          </p:nvSpPr>
          <p:spPr bwMode="auto">
            <a:xfrm>
              <a:off x="1002" y="4658"/>
              <a:ext cx="102" cy="151"/>
            </a:xfrm>
            <a:prstGeom prst="upArrow">
              <a:avLst>
                <a:gd name="adj1" fmla="val 50000"/>
                <a:gd name="adj2" fmla="val 371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7200" name="Oval 42"/>
          <p:cNvSpPr>
            <a:spLocks noChangeArrowheads="1"/>
          </p:cNvSpPr>
          <p:nvPr/>
        </p:nvSpPr>
        <p:spPr bwMode="auto">
          <a:xfrm>
            <a:off x="5319668" y="585470"/>
            <a:ext cx="185578" cy="191564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lIns="86192" tIns="43097" rIns="86192" bIns="43097" anchor="ctr"/>
          <a:lstStyle>
            <a:lvl1pPr defTabSz="723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endParaRPr lang="en-US" altLang="fr-FR" sz="1697">
              <a:solidFill>
                <a:srgbClr val="571E74"/>
              </a:solidFill>
              <a:ea typeface="ＭＳ Ｐゴシック" pitchFamily="34" charset="-128"/>
            </a:endParaRPr>
          </a:p>
        </p:txBody>
      </p:sp>
      <p:sp>
        <p:nvSpPr>
          <p:cNvPr id="7201" name="Oval 42"/>
          <p:cNvSpPr>
            <a:spLocks noChangeArrowheads="1"/>
          </p:cNvSpPr>
          <p:nvPr/>
        </p:nvSpPr>
        <p:spPr bwMode="auto">
          <a:xfrm rot="5400000">
            <a:off x="8021020" y="585470"/>
            <a:ext cx="185578" cy="191564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lIns="86192" tIns="43097" rIns="86192" bIns="43097" anchor="ctr"/>
          <a:lstStyle>
            <a:lvl1pPr defTabSz="723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7239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23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endParaRPr lang="en-US" altLang="fr-FR" sz="1697">
              <a:solidFill>
                <a:srgbClr val="571E74"/>
              </a:solidFill>
              <a:ea typeface="ＭＳ Ｐゴシック" pitchFamily="34" charset="-128"/>
            </a:endParaRPr>
          </a:p>
        </p:txBody>
      </p:sp>
      <p:grpSp>
        <p:nvGrpSpPr>
          <p:cNvPr id="7202" name="Group 41"/>
          <p:cNvGrpSpPr>
            <a:grpSpLocks/>
          </p:cNvGrpSpPr>
          <p:nvPr/>
        </p:nvGrpSpPr>
        <p:grpSpPr bwMode="auto">
          <a:xfrm rot="5400000">
            <a:off x="4441166" y="585470"/>
            <a:ext cx="185578" cy="191564"/>
            <a:chOff x="952" y="4633"/>
            <a:chExt cx="200" cy="202"/>
          </a:xfrm>
        </p:grpSpPr>
        <p:sp>
          <p:nvSpPr>
            <p:cNvPr id="7295" name="Oval 4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296" name="AutoShape 236"/>
            <p:cNvSpPr>
              <a:spLocks noChangeArrowheads="1"/>
            </p:cNvSpPr>
            <p:nvPr/>
          </p:nvSpPr>
          <p:spPr bwMode="auto">
            <a:xfrm>
              <a:off x="1002" y="4658"/>
              <a:ext cx="102" cy="151"/>
            </a:xfrm>
            <a:prstGeom prst="upArrow">
              <a:avLst>
                <a:gd name="adj1" fmla="val 50000"/>
                <a:gd name="adj2" fmla="val 371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graphicFrame>
        <p:nvGraphicFramePr>
          <p:cNvPr id="8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63265"/>
              </p:ext>
            </p:extLst>
          </p:nvPr>
        </p:nvGraphicFramePr>
        <p:xfrm>
          <a:off x="710156" y="2801350"/>
          <a:ext cx="8484197" cy="3130543"/>
        </p:xfrm>
        <a:graphic>
          <a:graphicData uri="http://schemas.openxmlformats.org/drawingml/2006/table">
            <a:tbl>
              <a:tblPr/>
              <a:tblGrid>
                <a:gridCol w="424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Arial" charset="0"/>
                        </a:rPr>
                        <a:t>Faits marquants et réalisations de la période</a:t>
                      </a:r>
                    </a:p>
                  </a:txBody>
                  <a:tcPr marL="67831" marR="86148" marT="42568" marB="42568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Arial" charset="0"/>
                        </a:rPr>
                        <a:t>Prochaines échéances sous 7 jours</a:t>
                      </a:r>
                    </a:p>
                  </a:txBody>
                  <a:tcPr marL="67831" marR="86148" marT="42568" marB="42568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9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fr-F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BACKLOG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3 user stories définies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Priorisation : ***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2 user stories à développer sur front &amp; back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fr-FR" altLang="fr-FR" sz="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fr-F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SPRINT 1 : Démarrer</a:t>
                      </a: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2 user stories pas complètement réalisé : login, créer un meeting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Développement front fini: Login, Créer un meeting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Développement back fini: Créer un meeting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Développement front non fini: 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Développement back non fini: Login</a:t>
                      </a:r>
                    </a:p>
                    <a:p>
                      <a:pPr marL="179388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</a:txBody>
                  <a:tcPr marL="67831" marR="67826" marT="42568" marB="42568" horzOverflow="overflow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4E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fr-F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SPRINT 2 : 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alt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MS PGothic" pitchFamily="34" charset="-128"/>
                          <a:cs typeface="Arial" charset="0"/>
                          <a:sym typeface="Wingdings" pitchFamily="2" charset="2"/>
                        </a:rPr>
                        <a:t>Finir les 2 users stories: Login &amp; créer un meeting</a:t>
                      </a:r>
                    </a:p>
                    <a:p>
                      <a:pPr marL="265113" marR="0" lvl="0" indent="-85725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itchFamily="34" charset="0"/>
                        <a:ea typeface="MS PGothic" pitchFamily="34" charset="-128"/>
                        <a:cs typeface="Arial" charset="0"/>
                        <a:sym typeface="Wingdings" pitchFamily="2" charset="2"/>
                      </a:endParaRPr>
                    </a:p>
                  </a:txBody>
                  <a:tcPr marL="67826" marR="67826" marT="43771" marB="42568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48183"/>
              </p:ext>
            </p:extLst>
          </p:nvPr>
        </p:nvGraphicFramePr>
        <p:xfrm>
          <a:off x="675046" y="829415"/>
          <a:ext cx="8484638" cy="1958331"/>
        </p:xfrm>
        <a:graphic>
          <a:graphicData uri="http://schemas.openxmlformats.org/drawingml/2006/table">
            <a:tbl>
              <a:tblPr/>
              <a:tblGrid>
                <a:gridCol w="52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82430309"/>
                    </a:ext>
                  </a:extLst>
                </a:gridCol>
                <a:gridCol w="1065179">
                  <a:extLst>
                    <a:ext uri="{9D8B030D-6E8A-4147-A177-3AD203B41FA5}">
                      <a16:colId xmlns:a16="http://schemas.microsoft.com/office/drawing/2014/main" val="3736575028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664414398"/>
                    </a:ext>
                  </a:extLst>
                </a:gridCol>
                <a:gridCol w="1582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66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0542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fr-F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Projet </a:t>
                      </a:r>
                      <a:r>
                        <a:rPr lang="fr-F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Blockchain</a:t>
                      </a:r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80816" marR="8980" marT="898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83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fr-F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Jalons majeurs</a:t>
                      </a:r>
                    </a:p>
                  </a:txBody>
                  <a:tcPr marL="8980" marR="8980" marT="8980" marB="0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fr-F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2018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8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BBB6">
                        <a:lumMod val="40000"/>
                        <a:lumOff val="6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JAN.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FER.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8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S1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S2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S3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S4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S5</a:t>
                      </a: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980" marR="8980" marT="8980" marB="0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43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600" b="0" i="0" u="none" strike="noStrike" dirty="0">
                          <a:solidFill>
                            <a:srgbClr val="571E74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980" marR="8980" marT="898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980" marR="8980" marT="898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980" marR="8980" marT="898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980" marR="8980" marT="898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Tableau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8114"/>
              </p:ext>
            </p:extLst>
          </p:nvPr>
        </p:nvGraphicFramePr>
        <p:xfrm>
          <a:off x="6859663" y="871322"/>
          <a:ext cx="2285302" cy="165905"/>
        </p:xfrm>
        <a:graphic>
          <a:graphicData uri="http://schemas.openxmlformats.org/drawingml/2006/table">
            <a:tbl>
              <a:tblPr/>
              <a:tblGrid>
                <a:gridCol w="41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9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 venir</a:t>
                      </a:r>
                    </a:p>
                  </a:txBody>
                  <a:tcPr marL="33921" marR="33921" marT="0" marB="0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Dans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les temps</a:t>
                      </a:r>
                    </a:p>
                  </a:txBody>
                  <a:tcPr marL="33921" marR="3392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Risque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de retard</a:t>
                      </a:r>
                    </a:p>
                  </a:txBody>
                  <a:tcPr marL="33921" marR="3392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Retard</a:t>
                      </a:r>
                    </a:p>
                  </a:txBody>
                  <a:tcPr marL="33921" marR="3392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Date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Révisée</a:t>
                      </a:r>
                    </a:p>
                  </a:txBody>
                  <a:tcPr marL="33921" marR="3392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Fait</a:t>
                      </a:r>
                    </a:p>
                  </a:txBody>
                  <a:tcPr marL="33921" marR="3392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39" name="AutoShape 236"/>
          <p:cNvSpPr>
            <a:spLocks noChangeArrowheads="1"/>
          </p:cNvSpPr>
          <p:nvPr/>
        </p:nvSpPr>
        <p:spPr bwMode="auto">
          <a:xfrm rot="5400000">
            <a:off x="5364565" y="609417"/>
            <a:ext cx="95782" cy="143673"/>
          </a:xfrm>
          <a:prstGeom prst="upArrow">
            <a:avLst>
              <a:gd name="adj1" fmla="val 50000"/>
              <a:gd name="adj2" fmla="val 36806"/>
            </a:avLst>
          </a:prstGeom>
          <a:solidFill>
            <a:schemeClr val="bg1"/>
          </a:solidFill>
          <a:ln>
            <a:noFill/>
          </a:ln>
          <a:scene3d>
            <a:camera prst="orthographicFront">
              <a:rot lat="0" lon="240000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192" tIns="43097" rIns="86192" bIns="43097" anchor="ctr"/>
          <a:lstStyle>
            <a:lvl1pPr defTabSz="723900">
              <a:spcBef>
                <a:spcPct val="20000"/>
              </a:spcBef>
              <a:buClr>
                <a:srgbClr val="FF0000"/>
              </a:buClr>
              <a:buFont typeface="Franklin Gothic Medium" panose="020B0603020102020204" pitchFamily="34" charset="0"/>
              <a:buChar char="#"/>
              <a:defRPr b="1">
                <a:solidFill>
                  <a:schemeClr val="tx2"/>
                </a:solidFill>
                <a:latin typeface="Franklin Gothic Medium" panose="020B0603020102020204" pitchFamily="34" charset="0"/>
              </a:defRPr>
            </a:lvl1pPr>
            <a:lvl2pPr marL="742950" indent="-285750" defTabSz="723900">
              <a:spcBef>
                <a:spcPct val="20000"/>
              </a:spcBef>
              <a:buClr>
                <a:srgbClr val="FF0000"/>
              </a:buClr>
              <a:buFont typeface="Franklin Gothic Medium" panose="020B0603020102020204" pitchFamily="34" charset="0"/>
              <a:buChar char="►"/>
              <a:defRPr sz="1600" b="1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marL="1143000" indent="-228600" defTabSz="723900">
              <a:spcBef>
                <a:spcPct val="20000"/>
              </a:spcBef>
              <a:buClr>
                <a:srgbClr val="FF0000"/>
              </a:buClr>
              <a:buSzPct val="120000"/>
              <a:buFont typeface="Franklin Gothic Medium" panose="020B0603020102020204" pitchFamily="34" charset="0"/>
              <a:buChar char="&gt;"/>
              <a:defRPr sz="14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marL="1600200" indent="-228600" defTabSz="723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2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fr-FR" sz="1697" b="0">
              <a:solidFill>
                <a:srgbClr val="571E74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275" name="Group 41"/>
          <p:cNvGrpSpPr>
            <a:grpSpLocks/>
          </p:cNvGrpSpPr>
          <p:nvPr/>
        </p:nvGrpSpPr>
        <p:grpSpPr bwMode="auto">
          <a:xfrm rot="5400000">
            <a:off x="7051227" y="594450"/>
            <a:ext cx="185578" cy="191564"/>
            <a:chOff x="952" y="4633"/>
            <a:chExt cx="200" cy="202"/>
          </a:xfrm>
        </p:grpSpPr>
        <p:sp>
          <p:nvSpPr>
            <p:cNvPr id="7293" name="Oval 4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294" name="AutoShape 236"/>
            <p:cNvSpPr>
              <a:spLocks noChangeArrowheads="1"/>
            </p:cNvSpPr>
            <p:nvPr/>
          </p:nvSpPr>
          <p:spPr bwMode="auto">
            <a:xfrm>
              <a:off x="1002" y="4658"/>
              <a:ext cx="102" cy="151"/>
            </a:xfrm>
            <a:prstGeom prst="upArrow">
              <a:avLst>
                <a:gd name="adj1" fmla="val 50000"/>
                <a:gd name="adj2" fmla="val 371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277" name="Group 41"/>
          <p:cNvGrpSpPr>
            <a:grpSpLocks/>
          </p:cNvGrpSpPr>
          <p:nvPr/>
        </p:nvGrpSpPr>
        <p:grpSpPr bwMode="auto">
          <a:xfrm rot="5400000">
            <a:off x="8024014" y="583974"/>
            <a:ext cx="185578" cy="191564"/>
            <a:chOff x="952" y="4633"/>
            <a:chExt cx="200" cy="202"/>
          </a:xfrm>
        </p:grpSpPr>
        <p:sp>
          <p:nvSpPr>
            <p:cNvPr id="7291" name="Oval 42"/>
            <p:cNvSpPr>
              <a:spLocks noChangeArrowheads="1"/>
            </p:cNvSpPr>
            <p:nvPr/>
          </p:nvSpPr>
          <p:spPr bwMode="auto">
            <a:xfrm>
              <a:off x="952" y="4633"/>
              <a:ext cx="200" cy="20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  <p:sp>
          <p:nvSpPr>
            <p:cNvPr id="7292" name="AutoShape 236"/>
            <p:cNvSpPr>
              <a:spLocks noChangeArrowheads="1"/>
            </p:cNvSpPr>
            <p:nvPr/>
          </p:nvSpPr>
          <p:spPr bwMode="auto">
            <a:xfrm>
              <a:off x="1002" y="4658"/>
              <a:ext cx="102" cy="151"/>
            </a:xfrm>
            <a:prstGeom prst="upArrow">
              <a:avLst>
                <a:gd name="adj1" fmla="val 50000"/>
                <a:gd name="adj2" fmla="val 37126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723900"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defTabSz="723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endParaRPr lang="en-US" altLang="fr-FR" sz="1697">
                <a:solidFill>
                  <a:srgbClr val="571E74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7286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  <a:ln/>
        </p:spPr>
        <p:txBody>
          <a:bodyPr/>
          <a:lstStyle>
            <a:lvl1pPr>
              <a:defRPr sz="2263">
                <a:solidFill>
                  <a:schemeClr val="tx1"/>
                </a:solidFill>
                <a:latin typeface="Verdana" pitchFamily="34" charset="0"/>
              </a:defRPr>
            </a:lvl1pPr>
            <a:lvl2pPr marL="700287" indent="-269341">
              <a:defRPr sz="2263">
                <a:solidFill>
                  <a:schemeClr val="tx1"/>
                </a:solidFill>
                <a:latin typeface="Verdana" pitchFamily="34" charset="0"/>
              </a:defRPr>
            </a:lvl2pPr>
            <a:lvl3pPr marL="1077365" indent="-215473">
              <a:defRPr sz="2263">
                <a:solidFill>
                  <a:schemeClr val="tx1"/>
                </a:solidFill>
                <a:latin typeface="Verdana" pitchFamily="34" charset="0"/>
              </a:defRPr>
            </a:lvl3pPr>
            <a:lvl4pPr marL="1508311" indent="-215473">
              <a:defRPr sz="2263">
                <a:solidFill>
                  <a:schemeClr val="tx1"/>
                </a:solidFill>
                <a:latin typeface="Verdana" pitchFamily="34" charset="0"/>
              </a:defRPr>
            </a:lvl4pPr>
            <a:lvl5pPr marL="1939258" indent="-215473">
              <a:defRPr sz="2263">
                <a:solidFill>
                  <a:schemeClr val="tx1"/>
                </a:solidFill>
                <a:latin typeface="Verdana" pitchFamily="34" charset="0"/>
              </a:defRPr>
            </a:lvl5pPr>
            <a:lvl6pPr marL="2370203" indent="-215473" eaLnBrk="0" fontAlgn="base" hangingPunct="0">
              <a:spcBef>
                <a:spcPct val="0"/>
              </a:spcBef>
              <a:spcAft>
                <a:spcPct val="0"/>
              </a:spcAft>
              <a:defRPr sz="2263">
                <a:solidFill>
                  <a:schemeClr val="tx1"/>
                </a:solidFill>
                <a:latin typeface="Verdana" pitchFamily="34" charset="0"/>
              </a:defRPr>
            </a:lvl6pPr>
            <a:lvl7pPr marL="2801150" indent="-215473" eaLnBrk="0" fontAlgn="base" hangingPunct="0">
              <a:spcBef>
                <a:spcPct val="0"/>
              </a:spcBef>
              <a:spcAft>
                <a:spcPct val="0"/>
              </a:spcAft>
              <a:defRPr sz="2263">
                <a:solidFill>
                  <a:schemeClr val="tx1"/>
                </a:solidFill>
                <a:latin typeface="Verdana" pitchFamily="34" charset="0"/>
              </a:defRPr>
            </a:lvl7pPr>
            <a:lvl8pPr marL="3232095" indent="-215473" eaLnBrk="0" fontAlgn="base" hangingPunct="0">
              <a:spcBef>
                <a:spcPct val="0"/>
              </a:spcBef>
              <a:spcAft>
                <a:spcPct val="0"/>
              </a:spcAft>
              <a:defRPr sz="2263">
                <a:solidFill>
                  <a:schemeClr val="tx1"/>
                </a:solidFill>
                <a:latin typeface="Verdana" pitchFamily="34" charset="0"/>
              </a:defRPr>
            </a:lvl8pPr>
            <a:lvl9pPr marL="3663041" indent="-215473" eaLnBrk="0" fontAlgn="base" hangingPunct="0">
              <a:spcBef>
                <a:spcPct val="0"/>
              </a:spcBef>
              <a:spcAft>
                <a:spcPct val="0"/>
              </a:spcAft>
              <a:defRPr sz="2263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fld id="{F5AC3554-2985-4F62-AC7B-C26AB4A756F0}" type="slidenum">
              <a:rPr altLang="fr-FR" sz="754">
                <a:solidFill>
                  <a:srgbClr val="000000"/>
                </a:solidFill>
                <a:latin typeface="Franklin Gothic Medium" pitchFamily="34" charset="0"/>
              </a:rPr>
              <a:pPr algn="ctr"/>
              <a:t>1</a:t>
            </a:fld>
            <a:endParaRPr altLang="fr-FR" sz="754">
              <a:solidFill>
                <a:srgbClr val="000000"/>
              </a:solidFill>
              <a:latin typeface="Franklin Gothic Medium" pitchFamily="34" charset="0"/>
            </a:endParaRPr>
          </a:p>
        </p:txBody>
      </p:sp>
      <p:pic>
        <p:nvPicPr>
          <p:cNvPr id="71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5" y="557035"/>
            <a:ext cx="297822" cy="29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Losange 79"/>
          <p:cNvSpPr/>
          <p:nvPr/>
        </p:nvSpPr>
        <p:spPr bwMode="auto">
          <a:xfrm>
            <a:off x="1283667" y="1593269"/>
            <a:ext cx="135754" cy="13575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noFill/>
            <a:prstDash val="solid"/>
            <a:round/>
            <a:headEnd/>
            <a:tailEnd/>
          </a:ln>
        </p:spPr>
        <p:txBody>
          <a:bodyPr lIns="0" tIns="33935" rIns="0" bIns="33935" rtlCol="0" anchor="ctr"/>
          <a:lstStyle/>
          <a:p>
            <a:pPr algn="ctr">
              <a:tabLst>
                <a:tab pos="4830186" algn="l"/>
              </a:tabLst>
            </a:pPr>
            <a:r>
              <a:rPr lang="fr-FR" sz="471" kern="0" dirty="0">
                <a:ln>
                  <a:noFill/>
                  <a:prstDash val="solid"/>
                </a:ln>
                <a:solidFill>
                  <a:schemeClr val="tx2"/>
                </a:solidFill>
                <a:latin typeface="+mj-lt"/>
                <a:cs typeface="Arial" pitchFamily="34" charset="0"/>
              </a:rPr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342434" y="1522651"/>
            <a:ext cx="1036795" cy="260929"/>
          </a:xfrm>
          <a:prstGeom prst="rect">
            <a:avLst/>
          </a:prstGeom>
        </p:spPr>
        <p:txBody>
          <a:bodyPr wrap="square" lIns="86192" tIns="43097" rIns="86192" bIns="43097">
            <a:spAutoFit/>
          </a:bodyPr>
          <a:lstStyle/>
          <a:p>
            <a:r>
              <a:rPr lang="fr-FR" sz="565" dirty="0">
                <a:solidFill>
                  <a:schemeClr val="accent2"/>
                </a:solidFill>
              </a:rPr>
              <a:t>Présentation de l’équipe et de la démarche</a:t>
            </a:r>
          </a:p>
        </p:txBody>
      </p:sp>
      <p:cxnSp>
        <p:nvCxnSpPr>
          <p:cNvPr id="90" name="Connecteur droit avec flèche 29"/>
          <p:cNvCxnSpPr>
            <a:stCxn id="80" idx="2"/>
          </p:cNvCxnSpPr>
          <p:nvPr/>
        </p:nvCxnSpPr>
        <p:spPr>
          <a:xfrm rot="16200000" flipH="1">
            <a:off x="1284011" y="1796559"/>
            <a:ext cx="135071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8564917" y="1607757"/>
            <a:ext cx="558315" cy="282653"/>
            <a:chOff x="7871331" y="3446992"/>
            <a:chExt cx="592227" cy="299822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7871331" y="3446992"/>
              <a:ext cx="592227" cy="299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lIns="169693" tIns="33938" rIns="33938" bIns="33938" rtlCol="0" anchor="ctr"/>
            <a:lstStyle/>
            <a:p>
              <a:pPr>
                <a:spcBef>
                  <a:spcPts val="377"/>
                </a:spcBef>
                <a:tabLst>
                  <a:tab pos="4830186" algn="l"/>
                </a:tabLst>
              </a:pPr>
              <a:r>
                <a:rPr lang="fr-FR" sz="565" kern="0" dirty="0">
                  <a:ln>
                    <a:noFill/>
                    <a:prstDash val="solid"/>
                  </a:ln>
                  <a:solidFill>
                    <a:schemeClr val="tx2"/>
                  </a:solidFill>
                  <a:latin typeface="+mj-lt"/>
                  <a:cs typeface="Arial" pitchFamily="34" charset="0"/>
                </a:rPr>
                <a:t>Atelier</a:t>
              </a:r>
            </a:p>
            <a:p>
              <a:pPr>
                <a:spcBef>
                  <a:spcPts val="377"/>
                </a:spcBef>
                <a:tabLst>
                  <a:tab pos="4830186" algn="l"/>
                </a:tabLst>
              </a:pPr>
              <a:r>
                <a:rPr lang="fr-FR" sz="565" kern="0" dirty="0">
                  <a:ln>
                    <a:noFill/>
                    <a:prstDash val="solid"/>
                  </a:ln>
                  <a:solidFill>
                    <a:schemeClr val="tx2"/>
                  </a:solidFill>
                  <a:cs typeface="Arial" pitchFamily="34" charset="0"/>
                </a:rPr>
                <a:t>Jalon clé</a:t>
              </a:r>
              <a:endParaRPr lang="fr-FR" sz="565" kern="0" dirty="0">
                <a:ln>
                  <a:noFill/>
                  <a:prstDash val="solid"/>
                </a:ln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3" name="Losange 102"/>
            <p:cNvSpPr/>
            <p:nvPr/>
          </p:nvSpPr>
          <p:spPr bwMode="auto">
            <a:xfrm>
              <a:off x="7871332" y="3462216"/>
              <a:ext cx="144000" cy="1440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algn="ctr">
              <a:noFill/>
              <a:prstDash val="solid"/>
              <a:round/>
              <a:headEnd/>
              <a:tailEnd/>
            </a:ln>
          </p:spPr>
          <p:txBody>
            <a:bodyPr lIns="0" tIns="33938" rIns="0" bIns="33938" rtlCol="0" anchor="ctr"/>
            <a:lstStyle/>
            <a:p>
              <a:pPr algn="ctr">
                <a:tabLst>
                  <a:tab pos="4830186" algn="l"/>
                </a:tabLst>
              </a:pPr>
              <a:r>
                <a:rPr lang="fr-FR" sz="471" kern="0" dirty="0">
                  <a:ln>
                    <a:noFill/>
                    <a:prstDash val="solid"/>
                  </a:ln>
                  <a:solidFill>
                    <a:schemeClr val="tx2"/>
                  </a:solidFill>
                  <a:latin typeface="+mj-lt"/>
                  <a:cs typeface="Arial" pitchFamily="34" charset="0"/>
                </a:rPr>
                <a:t>A</a:t>
              </a:r>
            </a:p>
          </p:txBody>
        </p:sp>
        <p:sp>
          <p:nvSpPr>
            <p:cNvPr id="104" name="Étoile à 5 branches 103"/>
            <p:cNvSpPr/>
            <p:nvPr/>
          </p:nvSpPr>
          <p:spPr bwMode="auto">
            <a:xfrm>
              <a:off x="7871332" y="3589550"/>
              <a:ext cx="144000" cy="144000"/>
            </a:xfrm>
            <a:prstGeom prst="star5">
              <a:avLst/>
            </a:prstGeom>
            <a:solidFill>
              <a:srgbClr val="FFFF00"/>
            </a:solidFill>
            <a:ln w="6350" algn="ctr">
              <a:solidFill>
                <a:srgbClr val="D04A00"/>
              </a:solidFill>
              <a:prstDash val="solid"/>
              <a:round/>
              <a:headEnd/>
              <a:tailEnd/>
            </a:ln>
          </p:spPr>
          <p:txBody>
            <a:bodyPr lIns="0" tIns="60889" rIns="0" bIns="60889" rtlCol="0" anchor="ctr"/>
            <a:lstStyle/>
            <a:p>
              <a:pPr algn="ctr">
                <a:tabLst>
                  <a:tab pos="4830186" algn="l"/>
                </a:tabLst>
              </a:pPr>
              <a:endParaRPr lang="fr-FR" sz="754" kern="0" dirty="0">
                <a:ln>
                  <a:noFill/>
                  <a:prstDash val="solid"/>
                </a:ln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11" name="Pentagon 10"/>
          <p:cNvSpPr/>
          <p:nvPr/>
        </p:nvSpPr>
        <p:spPr bwMode="auto">
          <a:xfrm>
            <a:off x="1283667" y="2267409"/>
            <a:ext cx="623554" cy="203301"/>
          </a:xfrm>
          <a:prstGeom prst="homePlate">
            <a:avLst>
              <a:gd name="adj" fmla="val 24790"/>
            </a:avLst>
          </a:prstGeom>
          <a:solidFill>
            <a:srgbClr val="92D050"/>
          </a:solidFill>
          <a:ln w="6350" algn="ctr">
            <a:noFill/>
            <a:prstDash val="solid"/>
            <a:round/>
            <a:headEnd/>
            <a:tailEnd/>
          </a:ln>
        </p:spPr>
        <p:txBody>
          <a:bodyPr lIns="0" tIns="60882" rIns="0" bIns="60882" anchor="ctr"/>
          <a:lstStyle/>
          <a:p>
            <a:pPr algn="ctr">
              <a:tabLst>
                <a:tab pos="4830186" algn="l"/>
              </a:tabLst>
              <a:defRPr/>
            </a:pPr>
            <a:r>
              <a:rPr lang="fr-FR" sz="754" dirty="0"/>
              <a:t>Backlog 1</a:t>
            </a:r>
            <a:endParaRPr lang="fr-FR" sz="565" kern="0" dirty="0">
              <a:ln>
                <a:noFill/>
                <a:prstDash val="solid"/>
              </a:ln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  <p:grpSp>
        <p:nvGrpSpPr>
          <p:cNvPr id="7285" name="Groupe 1"/>
          <p:cNvGrpSpPr>
            <a:grpSpLocks/>
          </p:cNvGrpSpPr>
          <p:nvPr/>
        </p:nvGrpSpPr>
        <p:grpSpPr bwMode="auto">
          <a:xfrm rot="10800000">
            <a:off x="7048234" y="1522651"/>
            <a:ext cx="237569" cy="1247528"/>
            <a:chOff x="3466417" y="1043182"/>
            <a:chExt cx="252000" cy="1457337"/>
          </a:xfrm>
        </p:grpSpPr>
        <p:cxnSp>
          <p:nvCxnSpPr>
            <p:cNvPr id="7289" name="Connecteur droit 2"/>
            <p:cNvCxnSpPr>
              <a:cxnSpLocks noChangeShapeType="1"/>
            </p:cNvCxnSpPr>
            <p:nvPr/>
          </p:nvCxnSpPr>
          <p:spPr bwMode="auto">
            <a:xfrm rot="10800000">
              <a:off x="3591829" y="1170935"/>
              <a:ext cx="0" cy="1329584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290" name="Picture 186" descr="http://www.ptikado.com/produits/normal/190-trans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417" y="1043182"/>
              <a:ext cx="252000" cy="277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64" name="Group 87"/>
          <p:cNvGraphicFramePr>
            <a:graphicFrameLocks noGrp="1"/>
          </p:cNvGraphicFramePr>
          <p:nvPr>
            <p:extLst/>
          </p:nvPr>
        </p:nvGraphicFramePr>
        <p:xfrm>
          <a:off x="719134" y="5920890"/>
          <a:ext cx="8484197" cy="722753"/>
        </p:xfrm>
        <a:graphic>
          <a:graphicData uri="http://schemas.openxmlformats.org/drawingml/2006/table">
            <a:tbl>
              <a:tblPr/>
              <a:tblGrid>
                <a:gridCol w="339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840">
                <a:tc gridSpan="6"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Top points d’</a:t>
                      </a:r>
                      <a:r>
                        <a:rPr kumimoji="0" lang="fr-FR" altLang="ja-JP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attention</a:t>
                      </a:r>
                      <a:endParaRPr kumimoji="0" lang="fr-FR" altLang="fr-F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MS PGothic" pitchFamily="34" charset="-128"/>
                      </a:endParaRPr>
                    </a:p>
                  </a:txBody>
                  <a:tcPr marL="67882" marR="86211" marT="42706" marB="42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0"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Stt</a:t>
                      </a:r>
                    </a:p>
                  </a:txBody>
                  <a:tcPr marL="0" marR="0" marT="42706" marB="42706" horzOverflow="overflow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Identifiant</a:t>
                      </a:r>
                    </a:p>
                  </a:txBody>
                  <a:tcPr marL="67882" marR="33941" marT="42706" marB="42706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Description</a:t>
                      </a:r>
                    </a:p>
                  </a:txBody>
                  <a:tcPr marL="67882" marR="33941" marT="42706" marB="42706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Actions</a:t>
                      </a:r>
                    </a:p>
                  </a:txBody>
                  <a:tcPr marL="67882" marR="33941" marT="42706" marB="42706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Resp.</a:t>
                      </a:r>
                    </a:p>
                  </a:txBody>
                  <a:tcPr marL="67882" marR="33941" marT="42706" marB="42706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6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1pPr>
                      <a:lvl2pPr marL="742950" indent="-28575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Franklin Gothic Medium" pitchFamily="34" charset="0"/>
                        <a:defRPr sz="1400" b="1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2pPr>
                      <a:lvl3pPr marL="1143000" indent="-228600" defTabSz="954088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20000"/>
                        <a:buFont typeface="Franklin Gothic Medium" pitchFamily="34" charset="0"/>
                        <a:defRPr sz="1200">
                          <a:solidFill>
                            <a:schemeClr val="tx2"/>
                          </a:solidFill>
                          <a:latin typeface="Franklin Gothic Medium" pitchFamily="34" charset="0"/>
                          <a:ea typeface="MS PGothic" pitchFamily="34" charset="-128"/>
                        </a:defRPr>
                      </a:lvl3pPr>
                      <a:lvl4pPr marL="1600200" indent="-228600" defTabSz="95408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Verdana" pitchFamily="34" charset="0"/>
                          <a:ea typeface="MS PGothic" pitchFamily="34" charset="-128"/>
                        </a:defRPr>
                      </a:lvl4pPr>
                      <a:lvl5pPr marL="2057400" indent="-228600" defTabSz="954088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5pPr>
                      <a:lvl6pPr marL="25146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6pPr>
                      <a:lvl7pPr marL="29718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7pPr>
                      <a:lvl8pPr marL="34290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8pPr>
                      <a:lvl9pPr marL="3886200" indent="-228600" defTabSz="9540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Arial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Echéance</a:t>
                      </a:r>
                    </a:p>
                  </a:txBody>
                  <a:tcPr marL="33941" marR="33941" marT="42706" marB="42706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73"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V</a:t>
                      </a:r>
                    </a:p>
                  </a:txBody>
                  <a:tcPr marL="33937" marR="33937" marT="33895" marB="3389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fr-FR" alt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MS PGothic" pitchFamily="34" charset="-128"/>
                        <a:cs typeface="+mn-cs"/>
                      </a:endParaRPr>
                    </a:p>
                  </a:txBody>
                  <a:tcPr marL="67892" marR="33945" marT="42673" marB="426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67892" marR="33945" marT="42673" marB="426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67892" marR="33945" marT="42673" marB="426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67892" marR="33945" marT="42673" marB="426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3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33945" marR="33945" marT="42673" marB="426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Pentagon 10"/>
          <p:cNvSpPr/>
          <p:nvPr/>
        </p:nvSpPr>
        <p:spPr bwMode="auto">
          <a:xfrm>
            <a:off x="2332201" y="2269246"/>
            <a:ext cx="933862" cy="203301"/>
          </a:xfrm>
          <a:prstGeom prst="homePlate">
            <a:avLst>
              <a:gd name="adj" fmla="val 24790"/>
            </a:avLst>
          </a:prstGeom>
          <a:solidFill>
            <a:schemeClr val="bg1">
              <a:lumMod val="75000"/>
            </a:schemeClr>
          </a:solidFill>
          <a:ln w="6350" algn="ctr">
            <a:noFill/>
            <a:prstDash val="solid"/>
            <a:round/>
            <a:headEnd/>
            <a:tailEnd/>
          </a:ln>
        </p:spPr>
        <p:txBody>
          <a:bodyPr lIns="0" tIns="60882" rIns="0" bIns="60882" anchor="ctr"/>
          <a:lstStyle/>
          <a:p>
            <a:pPr algn="ctr">
              <a:buSzPct val="100000"/>
              <a:tabLst>
                <a:tab pos="4830186" algn="l"/>
              </a:tabLst>
              <a:defRPr/>
            </a:pPr>
            <a:r>
              <a:rPr lang="fr-FR" sz="754" dirty="0"/>
              <a:t>Backlog 2 à définir</a:t>
            </a:r>
          </a:p>
        </p:txBody>
      </p:sp>
      <p:sp>
        <p:nvSpPr>
          <p:cNvPr id="66" name="Pentagon 10"/>
          <p:cNvSpPr/>
          <p:nvPr/>
        </p:nvSpPr>
        <p:spPr bwMode="auto">
          <a:xfrm>
            <a:off x="1285675" y="2535022"/>
            <a:ext cx="1005357" cy="203301"/>
          </a:xfrm>
          <a:prstGeom prst="homePlate">
            <a:avLst>
              <a:gd name="adj" fmla="val 24790"/>
            </a:avLst>
          </a:prstGeom>
          <a:solidFill>
            <a:srgbClr val="FFC000"/>
          </a:solidFill>
          <a:ln w="6350" algn="ctr">
            <a:noFill/>
            <a:prstDash val="solid"/>
            <a:round/>
            <a:headEnd/>
            <a:tailEnd/>
          </a:ln>
        </p:spPr>
        <p:txBody>
          <a:bodyPr lIns="0" tIns="60882" rIns="0" bIns="60882" anchor="ctr"/>
          <a:lstStyle/>
          <a:p>
            <a:pPr algn="ctr">
              <a:tabLst>
                <a:tab pos="4830186" algn="l"/>
              </a:tabLst>
              <a:defRPr/>
            </a:pPr>
            <a:r>
              <a:rPr lang="fr-FR" sz="754" dirty="0"/>
              <a:t>Sprint 1</a:t>
            </a:r>
            <a:endParaRPr lang="fr-FR" sz="565" kern="0" dirty="0">
              <a:ln>
                <a:noFill/>
                <a:prstDash val="solid"/>
              </a:ln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0A63EA-5FDD-4816-BFFB-353E0E187DA8}"/>
              </a:ext>
            </a:extLst>
          </p:cNvPr>
          <p:cNvGrpSpPr/>
          <p:nvPr/>
        </p:nvGrpSpPr>
        <p:grpSpPr>
          <a:xfrm>
            <a:off x="7239798" y="2556030"/>
            <a:ext cx="1103625" cy="173983"/>
            <a:chOff x="2012584" y="2576758"/>
            <a:chExt cx="1103625" cy="173983"/>
          </a:xfrm>
        </p:grpSpPr>
        <p:sp>
          <p:nvSpPr>
            <p:cNvPr id="3" name="Triangle isocèle 2"/>
            <p:cNvSpPr/>
            <p:nvPr/>
          </p:nvSpPr>
          <p:spPr bwMode="auto">
            <a:xfrm>
              <a:off x="2012584" y="2592224"/>
              <a:ext cx="130758" cy="113874"/>
            </a:xfrm>
            <a:prstGeom prst="triangl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204" tIns="43102" rIns="86204" bIns="43102" numCol="1" rtlCol="0" anchor="t" anchorCtr="0" compatLnSpc="1">
              <a:prstTxWarp prst="textNoShape">
                <a:avLst/>
              </a:prstTxWarp>
            </a:bodyPr>
            <a:lstStyle/>
            <a:p>
              <a:pPr defTabSz="861999"/>
              <a:endParaRPr lang="fr-FR" sz="2263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79414" y="2576758"/>
              <a:ext cx="1036795" cy="173983"/>
            </a:xfrm>
            <a:prstGeom prst="rect">
              <a:avLst/>
            </a:prstGeom>
          </p:spPr>
          <p:txBody>
            <a:bodyPr wrap="square" lIns="86192" tIns="43097" rIns="86192" bIns="43097">
              <a:spAutoFit/>
            </a:bodyPr>
            <a:lstStyle/>
            <a:p>
              <a:r>
                <a:rPr lang="fr-FR" sz="565" dirty="0">
                  <a:solidFill>
                    <a:schemeClr val="accent2"/>
                  </a:solidFill>
                </a:rPr>
                <a:t>Comité projet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45804" y="1811625"/>
            <a:ext cx="1227451" cy="442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04" tIns="43102" rIns="86204" bIns="43102" numCol="1" rtlCol="0" anchor="t" anchorCtr="0" compatLnSpc="1">
            <a:prstTxWarp prst="textNoShape">
              <a:avLst/>
            </a:prstTxWarp>
          </a:bodyPr>
          <a:lstStyle/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Définir 3 user stories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Développement front&amp;back sur 2 user stories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Vérification et test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0603C4A7-C6E6-4A35-8ACE-EE8303E54FAC}"/>
              </a:ext>
            </a:extLst>
          </p:cNvPr>
          <p:cNvSpPr/>
          <p:nvPr/>
        </p:nvSpPr>
        <p:spPr bwMode="auto">
          <a:xfrm>
            <a:off x="1245804" y="1811625"/>
            <a:ext cx="1288568" cy="442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04" tIns="43102" rIns="86204" bIns="43102" numCol="1" rtlCol="0" anchor="t" anchorCtr="0" compatLnSpc="1">
            <a:prstTxWarp prst="textNoShape">
              <a:avLst/>
            </a:prstTxWarp>
          </a:bodyPr>
          <a:lstStyle/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Définir 3 user stories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Développement front&amp;back sur 2 user stories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Vérification et test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F20469E1-D982-4576-89E5-6F01D272CEF0}"/>
              </a:ext>
            </a:extLst>
          </p:cNvPr>
          <p:cNvSpPr/>
          <p:nvPr/>
        </p:nvSpPr>
        <p:spPr bwMode="auto">
          <a:xfrm>
            <a:off x="2344882" y="1551836"/>
            <a:ext cx="1239001" cy="442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04" tIns="43102" rIns="86204" bIns="43102" numCol="1" rtlCol="0" anchor="t" anchorCtr="0" compatLnSpc="1">
            <a:prstTxWarp prst="textNoShape">
              <a:avLst/>
            </a:prstTxWarp>
          </a:bodyPr>
          <a:lstStyle/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Continuer développement front&amp;back sur 2 user stories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Affinement développement sur les taches précédents</a:t>
            </a:r>
          </a:p>
          <a:p>
            <a:pPr marL="82309" indent="-82309" defTabSz="861999">
              <a:buFont typeface="Arial" panose="020B0604020202020204" pitchFamily="34" charset="0"/>
              <a:buChar char="•"/>
            </a:pPr>
            <a:r>
              <a:rPr lang="fr-FR" sz="660" dirty="0"/>
              <a:t>Vérificaion et test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28BF694-2DEB-4EF4-9EFA-D07A9F77985F}"/>
              </a:ext>
            </a:extLst>
          </p:cNvPr>
          <p:cNvGrpSpPr/>
          <p:nvPr/>
        </p:nvGrpSpPr>
        <p:grpSpPr>
          <a:xfrm>
            <a:off x="2026560" y="2280860"/>
            <a:ext cx="116845" cy="299794"/>
            <a:chOff x="7579783" y="1864681"/>
            <a:chExt cx="176964" cy="449838"/>
          </a:xfrm>
        </p:grpSpPr>
        <p:sp>
          <p:nvSpPr>
            <p:cNvPr id="74" name="Étoile à 5 branches 103">
              <a:extLst>
                <a:ext uri="{FF2B5EF4-FFF2-40B4-BE49-F238E27FC236}">
                  <a16:creationId xmlns:a16="http://schemas.microsoft.com/office/drawing/2014/main" id="{0AB8AFA7-82D7-4975-8413-B34C475D3BD2}"/>
                </a:ext>
              </a:extLst>
            </p:cNvPr>
            <p:cNvSpPr/>
            <p:nvPr/>
          </p:nvSpPr>
          <p:spPr bwMode="auto">
            <a:xfrm>
              <a:off x="7620993" y="2008414"/>
              <a:ext cx="135754" cy="135754"/>
            </a:xfrm>
            <a:prstGeom prst="star5">
              <a:avLst/>
            </a:prstGeom>
            <a:solidFill>
              <a:srgbClr val="FFFF00"/>
            </a:solidFill>
            <a:ln w="6350" algn="ctr">
              <a:solidFill>
                <a:srgbClr val="D04A00"/>
              </a:solidFill>
              <a:prstDash val="solid"/>
              <a:round/>
              <a:headEnd/>
              <a:tailEnd/>
            </a:ln>
          </p:spPr>
          <p:txBody>
            <a:bodyPr lIns="0" tIns="60889" rIns="0" bIns="60889" rtlCol="0" anchor="ctr"/>
            <a:lstStyle/>
            <a:p>
              <a:pPr algn="ctr">
                <a:tabLst>
                  <a:tab pos="4830186" algn="l"/>
                </a:tabLst>
              </a:pPr>
              <a:endParaRPr lang="fr-FR" sz="754" kern="0" dirty="0">
                <a:ln>
                  <a:noFill/>
                  <a:prstDash val="solid"/>
                </a:ln>
                <a:solidFill>
                  <a:schemeClr val="tx2"/>
                </a:solidFill>
                <a:latin typeface="+mj-lt"/>
                <a:cs typeface="Arial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DDF7225-3210-499E-899A-64D4055427B7}"/>
                </a:ext>
              </a:extLst>
            </p:cNvPr>
            <p:cNvGrpSpPr/>
            <p:nvPr/>
          </p:nvGrpSpPr>
          <p:grpSpPr>
            <a:xfrm>
              <a:off x="7579783" y="1864681"/>
              <a:ext cx="135754" cy="449838"/>
              <a:chOff x="7393257" y="1845279"/>
              <a:chExt cx="135754" cy="449838"/>
            </a:xfrm>
          </p:grpSpPr>
          <p:cxnSp>
            <p:nvCxnSpPr>
              <p:cNvPr id="77" name="Connecteur droit avec flèche 29">
                <a:extLst>
                  <a:ext uri="{FF2B5EF4-FFF2-40B4-BE49-F238E27FC236}">
                    <a16:creationId xmlns:a16="http://schemas.microsoft.com/office/drawing/2014/main" id="{20E1EFCE-3770-4054-BDC9-A2A05AE41594}"/>
                  </a:ext>
                </a:extLst>
              </p:cNvPr>
              <p:cNvCxnSpPr/>
              <p:nvPr/>
            </p:nvCxnSpPr>
            <p:spPr>
              <a:xfrm rot="16200000" flipH="1">
                <a:off x="7434809" y="2227581"/>
                <a:ext cx="135071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97">
                <a:extLst>
                  <a:ext uri="{FF2B5EF4-FFF2-40B4-BE49-F238E27FC236}">
                    <a16:creationId xmlns:a16="http://schemas.microsoft.com/office/drawing/2014/main" id="{BF2F6FF7-5AFE-42F1-B474-8CC03E7E3E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57" y="1845279"/>
                <a:ext cx="135754" cy="1348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85" name="Pentagon 10">
            <a:extLst>
              <a:ext uri="{FF2B5EF4-FFF2-40B4-BE49-F238E27FC236}">
                <a16:creationId xmlns:a16="http://schemas.microsoft.com/office/drawing/2014/main" id="{C948FFB7-AAAF-4E97-8BD9-905907EF377B}"/>
              </a:ext>
            </a:extLst>
          </p:cNvPr>
          <p:cNvSpPr/>
          <p:nvPr/>
        </p:nvSpPr>
        <p:spPr bwMode="auto">
          <a:xfrm>
            <a:off x="2340483" y="2528496"/>
            <a:ext cx="1005357" cy="203301"/>
          </a:xfrm>
          <a:prstGeom prst="homePlate">
            <a:avLst>
              <a:gd name="adj" fmla="val 24790"/>
            </a:avLst>
          </a:prstGeom>
          <a:solidFill>
            <a:schemeClr val="tx1">
              <a:lumMod val="40000"/>
              <a:lumOff val="60000"/>
            </a:schemeClr>
          </a:solidFill>
          <a:ln w="6350" algn="ctr">
            <a:noFill/>
            <a:prstDash val="solid"/>
            <a:round/>
            <a:headEnd/>
            <a:tailEnd/>
          </a:ln>
        </p:spPr>
        <p:txBody>
          <a:bodyPr lIns="0" tIns="60882" rIns="0" bIns="60882" anchor="ctr"/>
          <a:lstStyle/>
          <a:p>
            <a:pPr algn="ctr">
              <a:tabLst>
                <a:tab pos="4830186" algn="l"/>
              </a:tabLst>
              <a:defRPr/>
            </a:pPr>
            <a:r>
              <a:rPr lang="fr-FR" sz="754" dirty="0"/>
              <a:t>Sprint 2</a:t>
            </a:r>
            <a:endParaRPr lang="fr-FR" sz="565" kern="0" dirty="0">
              <a:ln>
                <a:noFill/>
                <a:prstDash val="solid"/>
              </a:ln>
              <a:solidFill>
                <a:schemeClr val="tx2"/>
              </a:solidFill>
              <a:latin typeface="Verdan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73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6Ut0cAb0KRI2SlScVdG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NItIg_U0.5s_jHtmONK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lF6l8rFECyas3JeUZcd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PnQbFntkinK46gJ2up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PnQbFntkinK46gJ2up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PnQbFntkinK46gJ2up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lF6l8rFECyas3JeUZc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PnQbFntkinK46gJ2up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lYNFA3v0SPcRe4HzHv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QQQknxy02UTBIDkPNb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HPUg3HWI0elPuVttS9gXg"/>
</p:tagLst>
</file>

<file path=ppt/theme/theme1.xml><?xml version="1.0" encoding="utf-8"?>
<a:theme xmlns:a="http://schemas.openxmlformats.org/drawingml/2006/main" name="TemplateBE_FR">
  <a:themeElements>
    <a:clrScheme name="BE Colors MAY EN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71930"/>
      </a:accent1>
      <a:accent2>
        <a:srgbClr val="8D1B3D"/>
      </a:accent2>
      <a:accent3>
        <a:srgbClr val="F6F5EF"/>
      </a:accent3>
      <a:accent4>
        <a:srgbClr val="D7D3C7"/>
      </a:accent4>
      <a:accent5>
        <a:srgbClr val="B7B1A9"/>
      </a:accent5>
      <a:accent6>
        <a:srgbClr val="8D817B"/>
      </a:accent6>
      <a:hlink>
        <a:srgbClr val="4D4F53"/>
      </a:hlink>
      <a:folHlink>
        <a:srgbClr val="A719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20FEF6F0EFA439699DB250EA37664" ma:contentTypeVersion="3" ma:contentTypeDescription="Create a new document." ma:contentTypeScope="" ma:versionID="91b44e90181d506005735a78c60f4b2c">
  <xsd:schema xmlns:xsd="http://www.w3.org/2001/XMLSchema" xmlns:xs="http://www.w3.org/2001/XMLSchema" xmlns:p="http://schemas.microsoft.com/office/2006/metadata/properties" xmlns:ns2="18809e53-c6a6-4ada-8b6c-5d596794013c" targetNamespace="http://schemas.microsoft.com/office/2006/metadata/properties" ma:root="true" ma:fieldsID="3366dd43436eceeb79fbff4937ccac6e" ns2:_="">
    <xsd:import namespace="18809e53-c6a6-4ada-8b6c-5d59679401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09e53-c6a6-4ada-8b6c-5d5967940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36920A-476C-43AB-BB38-9D7F805C32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2B1E7-754B-4F5C-AF0B-174DC34316BA}">
  <ds:schemaRefs>
    <ds:schemaRef ds:uri="http://schemas.microsoft.com/office/2006/metadata/properties"/>
    <ds:schemaRef ds:uri="18809e53-c6a6-4ada-8b6c-5d596794013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DB1111-0C1E-4BC1-8717-0CF4ACEC1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809e53-c6a6-4ada-8b6c-5d59679401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218</Words>
  <Application>Microsoft Office PowerPoint</Application>
  <PresentationFormat>A4 纸张(210x297 毫米)</PresentationFormat>
  <Paragraphs>86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Gulim</vt:lpstr>
      <vt:lpstr>MS PGothic</vt:lpstr>
      <vt:lpstr>MS PGothic</vt:lpstr>
      <vt:lpstr>新細明體</vt:lpstr>
      <vt:lpstr>宋体</vt:lpstr>
      <vt:lpstr>Arial</vt:lpstr>
      <vt:lpstr>Calibri</vt:lpstr>
      <vt:lpstr>Courier New</vt:lpstr>
      <vt:lpstr>Franklin Gothic Medium</vt:lpstr>
      <vt:lpstr>Verdana</vt:lpstr>
      <vt:lpstr>Wingdings</vt:lpstr>
      <vt:lpstr>TemplateBE_FR</vt:lpstr>
      <vt:lpstr>think-cell Slide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Blockchain ESIGELEC</dc:title>
  <dc:subject/>
  <dc:creator>BearingPoint</dc:creator>
  <cp:keywords/>
  <dc:description/>
  <cp:lastModifiedBy>Yuzhou SONG</cp:lastModifiedBy>
  <cp:revision>32</cp:revision>
  <cp:lastPrinted>2018-01-08T09:28:58Z</cp:lastPrinted>
  <dcterms:modified xsi:type="dcterms:W3CDTF">2018-01-12T11:17:02Z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0x010100DDD20FEF6F0EFA439699DB250EA37664</vt:lpwstr>
  </property>
  <property fmtid="{D5CDD505-2E9C-101B-9397-08002B2CF9AE}" pid="3" name="Order">
    <vt:r8>18600</vt:r8>
  </property>
</Properties>
</file>