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1"/>
  </p:notesMasterIdLst>
  <p:sldIdLst>
    <p:sldId id="256" r:id="rId2"/>
    <p:sldId id="257" r:id="rId3"/>
    <p:sldId id="258" r:id="rId4"/>
    <p:sldId id="261" r:id="rId5"/>
    <p:sldId id="259" r:id="rId6"/>
    <p:sldId id="260"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70" autoAdjust="0"/>
    <p:restoredTop sz="74130" autoAdjust="0"/>
  </p:normalViewPr>
  <p:slideViewPr>
    <p:cSldViewPr snapToGrid="0">
      <p:cViewPr varScale="1">
        <p:scale>
          <a:sx n="67" d="100"/>
          <a:sy n="67" d="100"/>
        </p:scale>
        <p:origin x="1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F561D-ECF7-43BF-A4A6-4EA64B3F6DC9}" type="datetimeFigureOut">
              <a:rPr lang="fr-FR" smtClean="0"/>
              <a:t>12/05/2017</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03F98-F185-4607-8D2F-83739028B1C1}" type="slidenum">
              <a:rPr lang="fr-FR" smtClean="0"/>
              <a:t>‹N°›</a:t>
            </a:fld>
            <a:endParaRPr lang="fr-FR" dirty="0"/>
          </a:p>
        </p:txBody>
      </p:sp>
    </p:spTree>
    <p:extLst>
      <p:ext uri="{BB962C8B-B14F-4D97-AF65-F5344CB8AC3E}">
        <p14:creationId xmlns:p14="http://schemas.microsoft.com/office/powerpoint/2010/main" val="138782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see in the general architecture, our client has impose some technologies that we must use. For the database, we use </a:t>
            </a:r>
            <a:r>
              <a:rPr lang="en-US" altLang="zh-CN" dirty="0" err="1"/>
              <a:t>MySql</a:t>
            </a:r>
            <a:r>
              <a:rPr lang="en-US" altLang="zh-CN" dirty="0"/>
              <a:t> which is a lightweight opensource database management system, and of cause we have chosen </a:t>
            </a:r>
            <a:r>
              <a:rPr lang="en-US" altLang="zh-CN" dirty="0" err="1"/>
              <a:t>MySql</a:t>
            </a:r>
            <a:r>
              <a:rPr lang="en-US" altLang="zh-CN" dirty="0"/>
              <a:t> workbench to develop and manage our database. Our client has also impose Apache Tomcat as a web server and container, so we have to use Java as the programming language for Tomcat server, including Java standard edition and the enterprise edition, and then we have chosen Eclipse J2EE version as integrated development environment. For version control, we use </a:t>
            </a:r>
            <a:r>
              <a:rPr lang="en-US" altLang="zh-CN" dirty="0" err="1"/>
              <a:t>git</a:t>
            </a:r>
            <a:r>
              <a:rPr lang="en-US" altLang="zh-CN" dirty="0"/>
              <a:t>, and we chose Bitbucket to store our </a:t>
            </a:r>
            <a:r>
              <a:rPr lang="en-US" altLang="zh-CN" dirty="0" err="1"/>
              <a:t>git</a:t>
            </a:r>
            <a:r>
              <a:rPr lang="en-US" altLang="zh-CN" dirty="0"/>
              <a:t> repository because they offer free private repository. In order to avoid using </a:t>
            </a:r>
            <a:r>
              <a:rPr lang="en-US" altLang="zh-CN" dirty="0" err="1"/>
              <a:t>git</a:t>
            </a:r>
            <a:r>
              <a:rPr lang="en-US" altLang="zh-CN" dirty="0"/>
              <a:t> with the traditional command line, we use </a:t>
            </a:r>
            <a:r>
              <a:rPr lang="en-US" altLang="zh-CN" dirty="0" err="1"/>
              <a:t>SourceTree</a:t>
            </a:r>
            <a:r>
              <a:rPr lang="en-US" altLang="zh-CN" dirty="0"/>
              <a:t> which offer a</a:t>
            </a:r>
            <a:r>
              <a:rPr lang="zh-CN" altLang="en-US" dirty="0"/>
              <a:t> </a:t>
            </a:r>
            <a:r>
              <a:rPr lang="en-US" altLang="zh-CN" dirty="0"/>
              <a:t>graphical user</a:t>
            </a:r>
            <a:r>
              <a:rPr lang="zh-CN" altLang="en-US" dirty="0"/>
              <a:t> </a:t>
            </a:r>
            <a:r>
              <a:rPr lang="en-US" altLang="zh-CN" dirty="0"/>
              <a:t>interface to use </a:t>
            </a:r>
            <a:r>
              <a:rPr lang="en-US" altLang="zh-CN" dirty="0" err="1"/>
              <a:t>git</a:t>
            </a:r>
            <a:r>
              <a:rPr lang="en-US" altLang="zh-CN" dirty="0"/>
              <a:t>. Finally we use Trello for Scrum.</a:t>
            </a:r>
            <a:endParaRPr lang="zh-CN" altLang="en-US" dirty="0"/>
          </a:p>
        </p:txBody>
      </p:sp>
      <p:sp>
        <p:nvSpPr>
          <p:cNvPr id="4" name="灯片编号占位符 3"/>
          <p:cNvSpPr>
            <a:spLocks noGrp="1"/>
          </p:cNvSpPr>
          <p:nvPr>
            <p:ph type="sldNum" sz="quarter" idx="10"/>
          </p:nvPr>
        </p:nvSpPr>
        <p:spPr/>
        <p:txBody>
          <a:bodyPr/>
          <a:lstStyle/>
          <a:p>
            <a:fld id="{73B03F98-F185-4607-8D2F-83739028B1C1}" type="slidenum">
              <a:rPr lang="fr-FR" smtClean="0"/>
              <a:t>6</a:t>
            </a:fld>
            <a:endParaRPr lang="fr-FR"/>
          </a:p>
        </p:txBody>
      </p:sp>
    </p:spTree>
    <p:extLst>
      <p:ext uri="{BB962C8B-B14F-4D97-AF65-F5344CB8AC3E}">
        <p14:creationId xmlns:p14="http://schemas.microsoft.com/office/powerpoint/2010/main" val="33663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Scrum is a agile development method. We first made a product backlog with our client, it contains a list of user story that we have to accomplish during the development, in 5 sprint. For each sprint we have 7 day. We first make a to do list in the sprint backlog, and every day during a sprint we develop, at the end of a sprint we show our deliverable product to our client in order to get feed back. And we start the next sprint.</a:t>
            </a:r>
            <a:endParaRPr lang="zh-CN" altLang="en-US" dirty="0"/>
          </a:p>
        </p:txBody>
      </p:sp>
      <p:sp>
        <p:nvSpPr>
          <p:cNvPr id="4" name="灯片编号占位符 3"/>
          <p:cNvSpPr>
            <a:spLocks noGrp="1"/>
          </p:cNvSpPr>
          <p:nvPr>
            <p:ph type="sldNum" sz="quarter" idx="10"/>
          </p:nvPr>
        </p:nvSpPr>
        <p:spPr/>
        <p:txBody>
          <a:bodyPr/>
          <a:lstStyle/>
          <a:p>
            <a:fld id="{73B03F98-F185-4607-8D2F-83739028B1C1}" type="slidenum">
              <a:rPr lang="fr-FR" smtClean="0"/>
              <a:t>7</a:t>
            </a:fld>
            <a:endParaRPr lang="fr-FR"/>
          </a:p>
        </p:txBody>
      </p:sp>
    </p:spTree>
    <p:extLst>
      <p:ext uri="{BB962C8B-B14F-4D97-AF65-F5344CB8AC3E}">
        <p14:creationId xmlns:p14="http://schemas.microsoft.com/office/powerpoint/2010/main" val="2988946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F27641-F701-42F9-A65A-A14E3A07BFA3}" type="datetime1">
              <a:rPr lang="fr-FR" smtClean="0"/>
              <a:t>12/05/2017</a:t>
            </a:fld>
            <a:endParaRPr lang="fr-FR" dirty="0"/>
          </a:p>
        </p:txBody>
      </p:sp>
      <p:sp>
        <p:nvSpPr>
          <p:cNvPr id="5" name="Footer Placeholder 4"/>
          <p:cNvSpPr>
            <a:spLocks noGrp="1"/>
          </p:cNvSpPr>
          <p:nvPr>
            <p:ph type="ftr" sz="quarter" idx="11"/>
          </p:nvPr>
        </p:nvSpPr>
        <p:spPr>
          <a:xfrm>
            <a:off x="2692397" y="5037663"/>
            <a:ext cx="5214635" cy="279400"/>
          </a:xfrm>
        </p:spPr>
        <p:txBody>
          <a:bodyPr/>
          <a:lstStyle/>
          <a:p>
            <a:endParaRPr lang="fr-FR" dirty="0"/>
          </a:p>
        </p:txBody>
      </p:sp>
      <p:sp>
        <p:nvSpPr>
          <p:cNvPr id="6" name="Slide Number Placeholder 5"/>
          <p:cNvSpPr>
            <a:spLocks noGrp="1"/>
          </p:cNvSpPr>
          <p:nvPr>
            <p:ph type="sldNum" sz="quarter" idx="12"/>
          </p:nvPr>
        </p:nvSpPr>
        <p:spPr>
          <a:xfrm>
            <a:off x="8956900" y="5037663"/>
            <a:ext cx="551167" cy="279400"/>
          </a:xfrm>
        </p:spPr>
        <p:txBody>
          <a:bodyPr/>
          <a:lstStyle/>
          <a:p>
            <a:fld id="{6CDE4B3E-07BE-4C1A-80EE-ED6CBF0AA269}" type="slidenum">
              <a:rPr lang="fr-FR" smtClean="0"/>
              <a:t>‹N°›</a:t>
            </a:fld>
            <a:endParaRPr lang="fr-FR"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63127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AE517F-65EA-424D-BDC1-81ADE81A0D61}" type="datetime1">
              <a:rPr lang="fr-FR" smtClean="0"/>
              <a:t>12/05/2017</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CDE4B3E-07BE-4C1A-80EE-ED6CBF0AA269}" type="slidenum">
              <a:rPr lang="fr-FR" smtClean="0"/>
              <a:t>‹N°›</a:t>
            </a:fld>
            <a:endParaRPr lang="fr-FR" dirty="0"/>
          </a:p>
        </p:txBody>
      </p:sp>
    </p:spTree>
    <p:extLst>
      <p:ext uri="{BB962C8B-B14F-4D97-AF65-F5344CB8AC3E}">
        <p14:creationId xmlns:p14="http://schemas.microsoft.com/office/powerpoint/2010/main" val="74020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86D9A7-9618-4944-9332-1865AA5E896F}"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42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D3EE58-CE47-4F57-814A-8FA20B152E2F}"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8035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06B892-1E1E-4383-BC49-2ADE51720AB2}"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spTree>
    <p:extLst>
      <p:ext uri="{BB962C8B-B14F-4D97-AF65-F5344CB8AC3E}">
        <p14:creationId xmlns:p14="http://schemas.microsoft.com/office/powerpoint/2010/main" val="194705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E58AED-4D92-4F44-A6A0-342020D3A9E3}"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376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C881CF-0792-46E3-8148-AA02AF6BD9B2}"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909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2C4C9-D68A-45A9-AEB2-992A119CBFBB}"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483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DBF0A-A9CE-4E25-95E4-A849173CFAE2}"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40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B0563-697F-4918-A4F8-7F9E5F52A792}"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spTree>
    <p:extLst>
      <p:ext uri="{BB962C8B-B14F-4D97-AF65-F5344CB8AC3E}">
        <p14:creationId xmlns:p14="http://schemas.microsoft.com/office/powerpoint/2010/main" val="279005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F9E878-4770-4671-A172-1A17567A49CB}" type="datetime1">
              <a:rPr lang="fr-FR" smtClean="0"/>
              <a:t>12/05/2017</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CDE4B3E-07BE-4C1A-80EE-ED6CBF0AA269}" type="slidenum">
              <a:rPr lang="fr-FR" smtClean="0"/>
              <a:t>‹N°›</a:t>
            </a:fld>
            <a:endParaRPr lang="fr-FR"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670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26385B-362C-468C-B387-FA842AAE97E7}" type="datetime1">
              <a:rPr lang="fr-FR" smtClean="0"/>
              <a:t>12/05/2017</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CDE4B3E-07BE-4C1A-80EE-ED6CBF0AA269}" type="slidenum">
              <a:rPr lang="fr-FR" smtClean="0"/>
              <a:t>‹N°›</a:t>
            </a:fld>
            <a:endParaRPr lang="fr-FR" dirty="0"/>
          </a:p>
        </p:txBody>
      </p:sp>
    </p:spTree>
    <p:extLst>
      <p:ext uri="{BB962C8B-B14F-4D97-AF65-F5344CB8AC3E}">
        <p14:creationId xmlns:p14="http://schemas.microsoft.com/office/powerpoint/2010/main" val="238792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82F9F-CDA6-4EB1-A311-6BABD9335F2B}" type="datetime1">
              <a:rPr lang="fr-FR" smtClean="0"/>
              <a:t>12/05/2017</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CDE4B3E-07BE-4C1A-80EE-ED6CBF0AA269}" type="slidenum">
              <a:rPr lang="fr-FR" smtClean="0"/>
              <a:t>‹N°›</a:t>
            </a:fld>
            <a:endParaRPr lang="fr-FR"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521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AB4DB-4EBC-42A3-A4A6-DE43965FDA5D}" type="datetime1">
              <a:rPr lang="fr-FR" smtClean="0"/>
              <a:t>12/05/2017</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CDE4B3E-07BE-4C1A-80EE-ED6CBF0AA269}" type="slidenum">
              <a:rPr lang="fr-FR" smtClean="0"/>
              <a:t>‹N°›</a:t>
            </a:fld>
            <a:endParaRPr lang="fr-F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05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138F3-0828-43D6-8157-3CA7051D9732}" type="datetime1">
              <a:rPr lang="fr-FR" smtClean="0"/>
              <a:t>12/05/2017</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CDE4B3E-07BE-4C1A-80EE-ED6CBF0AA269}" type="slidenum">
              <a:rPr lang="fr-FR" smtClean="0"/>
              <a:t>‹N°›</a:t>
            </a:fld>
            <a:endParaRPr lang="fr-FR" dirty="0"/>
          </a:p>
        </p:txBody>
      </p:sp>
    </p:spTree>
    <p:extLst>
      <p:ext uri="{BB962C8B-B14F-4D97-AF65-F5344CB8AC3E}">
        <p14:creationId xmlns:p14="http://schemas.microsoft.com/office/powerpoint/2010/main" val="103667239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BB880A-933C-4512-A3D5-92B1410580F6}" type="datetime1">
              <a:rPr lang="fr-FR" smtClean="0"/>
              <a:t>12/05/2017</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CDE4B3E-07BE-4C1A-80EE-ED6CBF0AA269}" type="slidenum">
              <a:rPr lang="fr-FR" smtClean="0"/>
              <a:t>‹N°›</a:t>
            </a:fld>
            <a:endParaRPr lang="fr-FR"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2442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9B91AA-0CBD-4FD5-B6E0-BAC04C3CB961}" type="datetime1">
              <a:rPr lang="fr-FR" smtClean="0"/>
              <a:t>12/05/2017</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CDE4B3E-07BE-4C1A-80EE-ED6CBF0AA269}" type="slidenum">
              <a:rPr lang="fr-FR" smtClean="0"/>
              <a:t>‹N°›</a:t>
            </a:fld>
            <a:endParaRPr lang="fr-FR" dirty="0"/>
          </a:p>
        </p:txBody>
      </p:sp>
    </p:spTree>
    <p:extLst>
      <p:ext uri="{BB962C8B-B14F-4D97-AF65-F5344CB8AC3E}">
        <p14:creationId xmlns:p14="http://schemas.microsoft.com/office/powerpoint/2010/main" val="254591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942461-8A2F-4F2D-94A8-A0BB0E9B0E6B}" type="datetime1">
              <a:rPr lang="fr-FR" smtClean="0"/>
              <a:t>12/05/2017</a:t>
            </a:fld>
            <a:endParaRPr lang="fr-FR"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DE4B3E-07BE-4C1A-80EE-ED6CBF0AA269}" type="slidenum">
              <a:rPr lang="fr-FR" smtClean="0"/>
              <a:t>‹N°›</a:t>
            </a:fld>
            <a:endParaRPr lang="fr-FR" dirty="0"/>
          </a:p>
        </p:txBody>
      </p:sp>
    </p:spTree>
    <p:extLst>
      <p:ext uri="{BB962C8B-B14F-4D97-AF65-F5344CB8AC3E}">
        <p14:creationId xmlns:p14="http://schemas.microsoft.com/office/powerpoint/2010/main" val="38473431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gif"/><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gif"/><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PROJET S8-TIC</a:t>
            </a:r>
            <a:br>
              <a:rPr lang="fr-FR" dirty="0"/>
            </a:br>
            <a:r>
              <a:rPr lang="fr-FR" b="1" dirty="0">
                <a:effectLst>
                  <a:outerShdw blurRad="38100" dist="38100" dir="2700000" algn="tl">
                    <a:srgbClr val="000000">
                      <a:alpha val="43137"/>
                    </a:srgbClr>
                  </a:outerShdw>
                </a:effectLst>
              </a:rPr>
              <a:t>Banque en ligne</a:t>
            </a:r>
          </a:p>
        </p:txBody>
      </p:sp>
      <p:sp>
        <p:nvSpPr>
          <p:cNvPr id="3" name="Subtitle 2"/>
          <p:cNvSpPr>
            <a:spLocks noGrp="1"/>
          </p:cNvSpPr>
          <p:nvPr>
            <p:ph type="subTitle" idx="1"/>
          </p:nvPr>
        </p:nvSpPr>
        <p:spPr>
          <a:xfrm>
            <a:off x="2529840" y="3575370"/>
            <a:ext cx="2590800" cy="1880550"/>
          </a:xfrm>
        </p:spPr>
        <p:txBody>
          <a:bodyPr>
            <a:normAutofit fontScale="40000" lnSpcReduction="20000"/>
          </a:bodyPr>
          <a:lstStyle/>
          <a:p>
            <a:pPr algn="l"/>
            <a:r>
              <a:rPr lang="en-GB" sz="3500" b="1" u="sng" dirty="0" smtClean="0">
                <a:effectLst>
                  <a:outerShdw blurRad="38100" dist="38100" dir="2700000" algn="tl">
                    <a:srgbClr val="000000">
                      <a:alpha val="43137"/>
                    </a:srgbClr>
                  </a:outerShdw>
                </a:effectLst>
              </a:rPr>
              <a:t>Members</a:t>
            </a:r>
            <a:r>
              <a:rPr lang="fr-FR" sz="3500" b="1" u="sng" dirty="0" smtClean="0">
                <a:effectLst>
                  <a:outerShdw blurRad="38100" dist="38100" dir="2700000" algn="tl">
                    <a:srgbClr val="000000">
                      <a:alpha val="43137"/>
                    </a:srgbClr>
                  </a:outerShdw>
                </a:effectLst>
              </a:rPr>
              <a:t>:</a:t>
            </a:r>
            <a:endParaRPr lang="fr-FR" sz="3500" b="1" u="sng" dirty="0">
              <a:effectLst>
                <a:outerShdw blurRad="38100" dist="38100" dir="2700000" algn="tl">
                  <a:srgbClr val="000000">
                    <a:alpha val="43137"/>
                  </a:srgbClr>
                </a:outerShdw>
              </a:effectLst>
            </a:endParaRPr>
          </a:p>
          <a:p>
            <a:pPr algn="l"/>
            <a:r>
              <a:rPr lang="fr-FR" sz="3700" dirty="0"/>
              <a:t>AMGHAR Zakaria</a:t>
            </a:r>
          </a:p>
          <a:p>
            <a:pPr algn="l"/>
            <a:r>
              <a:rPr lang="fr-FR" sz="3700" dirty="0"/>
              <a:t>BENJILANY </a:t>
            </a:r>
            <a:r>
              <a:rPr lang="fr-FR" sz="3700" dirty="0" err="1"/>
              <a:t>Boubeker</a:t>
            </a:r>
            <a:endParaRPr lang="fr-FR" sz="3700" dirty="0"/>
          </a:p>
          <a:p>
            <a:pPr algn="l"/>
            <a:r>
              <a:rPr lang="fr-FR" sz="3700" dirty="0"/>
              <a:t>DJAMEN Yann</a:t>
            </a:r>
          </a:p>
          <a:p>
            <a:pPr algn="l"/>
            <a:r>
              <a:rPr lang="fr-FR" sz="3700" dirty="0"/>
              <a:t>HE </a:t>
            </a:r>
            <a:r>
              <a:rPr lang="fr-FR" sz="3700" dirty="0" err="1"/>
              <a:t>Junyang</a:t>
            </a:r>
            <a:endParaRPr lang="fr-FR" sz="3700" dirty="0"/>
          </a:p>
          <a:p>
            <a:pPr algn="l"/>
            <a:r>
              <a:rPr lang="fr-FR" sz="3700" dirty="0"/>
              <a:t>TCHAPTCHET Ursula</a:t>
            </a:r>
          </a:p>
          <a:p>
            <a:endParaRPr lang="fr-FR" dirty="0"/>
          </a:p>
          <a:p>
            <a:endParaRPr lang="fr-FR" dirty="0"/>
          </a:p>
        </p:txBody>
      </p:sp>
      <p:sp>
        <p:nvSpPr>
          <p:cNvPr id="5" name="Subtitle 2"/>
          <p:cNvSpPr txBox="1">
            <a:spLocks/>
          </p:cNvSpPr>
          <p:nvPr/>
        </p:nvSpPr>
        <p:spPr>
          <a:xfrm>
            <a:off x="6703907" y="3575370"/>
            <a:ext cx="3048000" cy="1721844"/>
          </a:xfrm>
          <a:prstGeom prst="rect">
            <a:avLst/>
          </a:prstGeom>
        </p:spPr>
        <p:txBody>
          <a:bodyPr vert="horz" lIns="91440" tIns="45720" rIns="91440" bIns="45720" rtlCol="0" anchor="t">
            <a:normAutofit fontScale="77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GB" b="1" u="sng" dirty="0" smtClean="0">
                <a:effectLst>
                  <a:outerShdw blurRad="38100" dist="38100" dir="2700000" algn="tl">
                    <a:srgbClr val="000000">
                      <a:alpha val="43137"/>
                    </a:srgbClr>
                  </a:outerShdw>
                </a:effectLst>
              </a:rPr>
              <a:t>Supervisors</a:t>
            </a:r>
            <a:r>
              <a:rPr lang="fr-FR" b="1" u="sng" dirty="0" smtClean="0">
                <a:effectLst>
                  <a:outerShdw blurRad="38100" dist="38100" dir="2700000" algn="tl">
                    <a:srgbClr val="000000">
                      <a:alpha val="43137"/>
                    </a:srgbClr>
                  </a:outerShdw>
                </a:effectLst>
              </a:rPr>
              <a:t>:</a:t>
            </a:r>
            <a:endParaRPr lang="fr-FR" b="1" u="sng" dirty="0">
              <a:effectLst>
                <a:outerShdw blurRad="38100" dist="38100" dir="2700000" algn="tl">
                  <a:srgbClr val="000000">
                    <a:alpha val="43137"/>
                  </a:srgbClr>
                </a:outerShdw>
              </a:effectLst>
            </a:endParaRPr>
          </a:p>
          <a:p>
            <a:pPr algn="l"/>
            <a:r>
              <a:rPr lang="fr-FR" dirty="0" err="1"/>
              <a:t>Faouda</a:t>
            </a:r>
            <a:r>
              <a:rPr lang="fr-FR" dirty="0"/>
              <a:t> BOUZBOUZ (Customer)</a:t>
            </a:r>
          </a:p>
          <a:p>
            <a:pPr algn="l"/>
            <a:r>
              <a:rPr lang="fr-FR" dirty="0"/>
              <a:t>Christine ROUECHE (Coach)</a:t>
            </a:r>
          </a:p>
          <a:p>
            <a:pPr algn="l"/>
            <a:r>
              <a:rPr lang="fr-FR" dirty="0" err="1"/>
              <a:t>Sebastien</a:t>
            </a:r>
            <a:r>
              <a:rPr lang="fr-FR" dirty="0"/>
              <a:t> SERAIS </a:t>
            </a:r>
            <a:r>
              <a:rPr lang="fr-FR" dirty="0" smtClean="0"/>
              <a:t>(</a:t>
            </a:r>
            <a:r>
              <a:rPr lang="en-GB" dirty="0" smtClean="0"/>
              <a:t>Technical</a:t>
            </a:r>
            <a:r>
              <a:rPr lang="fr-FR" dirty="0" smtClean="0"/>
              <a:t> </a:t>
            </a:r>
            <a:r>
              <a:rPr lang="en-GB" dirty="0" smtClean="0"/>
              <a:t>supervisor</a:t>
            </a:r>
            <a:r>
              <a:rPr lang="fr-FR" dirty="0" smtClean="0"/>
              <a:t>)</a:t>
            </a:r>
            <a:endParaRPr lang="fr-FR" dirty="0"/>
          </a:p>
          <a:p>
            <a:endParaRPr lang="fr-FR" dirty="0"/>
          </a:p>
          <a:p>
            <a:endParaRPr lang="fr-FR" dirty="0"/>
          </a:p>
          <a:p>
            <a:endParaRPr lang="fr-FR" dirty="0"/>
          </a:p>
        </p:txBody>
      </p:sp>
      <p:pic>
        <p:nvPicPr>
          <p:cNvPr id="1028" name="Picture 4" descr="Résultat de recherche d'images pour &quot;online banking&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3741148"/>
            <a:ext cx="1856105" cy="13902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757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effectLst>
                  <a:outerShdw blurRad="38100" dist="38100" dir="2700000" algn="tl">
                    <a:srgbClr val="000000">
                      <a:alpha val="43137"/>
                    </a:srgbClr>
                  </a:outerShdw>
                </a:effectLst>
              </a:rPr>
              <a:t>PLAN</a:t>
            </a:r>
          </a:p>
        </p:txBody>
      </p:sp>
      <p:sp>
        <p:nvSpPr>
          <p:cNvPr id="3" name="TextBox 2"/>
          <p:cNvSpPr txBox="1"/>
          <p:nvPr/>
        </p:nvSpPr>
        <p:spPr>
          <a:xfrm>
            <a:off x="1295402" y="2647667"/>
            <a:ext cx="9766110" cy="2810193"/>
          </a:xfrm>
          <a:prstGeom prst="rect">
            <a:avLst/>
          </a:prstGeom>
          <a:noFill/>
        </p:spPr>
        <p:txBody>
          <a:bodyPr wrap="square" rtlCol="0">
            <a:spAutoFit/>
          </a:bodyPr>
          <a:lstStyle/>
          <a:p>
            <a:pPr algn="ctr">
              <a:lnSpc>
                <a:spcPct val="150000"/>
              </a:lnSpc>
            </a:pPr>
            <a:r>
              <a:rPr lang="fr-FR" sz="2400" dirty="0">
                <a:effectLst>
                  <a:outerShdw blurRad="38100" dist="38100" dir="2700000" algn="tl">
                    <a:srgbClr val="000000">
                      <a:alpha val="43137"/>
                    </a:srgbClr>
                  </a:outerShdw>
                </a:effectLst>
              </a:rPr>
              <a:t>INTRODUCTION</a:t>
            </a:r>
          </a:p>
          <a:p>
            <a:pPr algn="ctr">
              <a:lnSpc>
                <a:spcPct val="150000"/>
              </a:lnSpc>
            </a:pPr>
            <a:r>
              <a:rPr lang="fr-FR" sz="2400" dirty="0">
                <a:effectLst>
                  <a:outerShdw blurRad="38100" dist="38100" dir="2700000" algn="tl">
                    <a:srgbClr val="000000">
                      <a:alpha val="43137"/>
                    </a:srgbClr>
                  </a:outerShdw>
                </a:effectLst>
              </a:rPr>
              <a:t>DESCRIPTION</a:t>
            </a:r>
          </a:p>
          <a:p>
            <a:pPr algn="ctr">
              <a:lnSpc>
                <a:spcPct val="150000"/>
              </a:lnSpc>
            </a:pPr>
            <a:r>
              <a:rPr lang="fr-FR" sz="2400" dirty="0">
                <a:effectLst>
                  <a:outerShdw blurRad="38100" dist="38100" dir="2700000" algn="tl">
                    <a:srgbClr val="000000">
                      <a:alpha val="43137"/>
                    </a:srgbClr>
                  </a:outerShdw>
                </a:effectLst>
              </a:rPr>
              <a:t>GENERAL ARCHITECTURE</a:t>
            </a:r>
          </a:p>
          <a:p>
            <a:pPr algn="ctr">
              <a:lnSpc>
                <a:spcPct val="150000"/>
              </a:lnSpc>
            </a:pPr>
            <a:r>
              <a:rPr lang="fr-FR" sz="2400" dirty="0">
                <a:effectLst>
                  <a:outerShdw blurRad="38100" dist="38100" dir="2700000" algn="tl">
                    <a:srgbClr val="000000">
                      <a:alpha val="43137"/>
                    </a:srgbClr>
                  </a:outerShdw>
                </a:effectLst>
              </a:rPr>
              <a:t>CUSTOMER’S CONSTRAINTS</a:t>
            </a:r>
          </a:p>
          <a:p>
            <a:pPr algn="ctr">
              <a:lnSpc>
                <a:spcPct val="150000"/>
              </a:lnSpc>
            </a:pPr>
            <a:r>
              <a:rPr lang="fr-FR" sz="2400" dirty="0">
                <a:effectLst>
                  <a:outerShdw blurRad="38100" dist="38100" dir="2700000" algn="tl">
                    <a:srgbClr val="000000">
                      <a:alpha val="43137"/>
                    </a:srgbClr>
                  </a:outerShdw>
                </a:effectLst>
              </a:rPr>
              <a:t>CONCLUSION</a:t>
            </a:r>
          </a:p>
        </p:txBody>
      </p:sp>
      <p:sp>
        <p:nvSpPr>
          <p:cNvPr id="4" name="Espace réservé du numéro de diapositive 3"/>
          <p:cNvSpPr>
            <a:spLocks noGrp="1"/>
          </p:cNvSpPr>
          <p:nvPr>
            <p:ph type="sldNum" sz="quarter" idx="12"/>
          </p:nvPr>
        </p:nvSpPr>
        <p:spPr/>
        <p:txBody>
          <a:bodyPr/>
          <a:lstStyle/>
          <a:p>
            <a:fld id="{6CDE4B3E-07BE-4C1A-80EE-ED6CBF0AA269}" type="slidenum">
              <a:rPr lang="fr-FR" smtClean="0"/>
              <a:t>2</a:t>
            </a:fld>
            <a:endParaRPr lang="fr-FR" dirty="0"/>
          </a:p>
        </p:txBody>
      </p:sp>
    </p:spTree>
    <p:extLst>
      <p:ext uri="{BB962C8B-B14F-4D97-AF65-F5344CB8AC3E}">
        <p14:creationId xmlns:p14="http://schemas.microsoft.com/office/powerpoint/2010/main" val="2574563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DESCRIPTION</a:t>
            </a:r>
          </a:p>
        </p:txBody>
      </p:sp>
      <p:sp>
        <p:nvSpPr>
          <p:cNvPr id="3" name="TextBox 2"/>
          <p:cNvSpPr txBox="1"/>
          <p:nvPr/>
        </p:nvSpPr>
        <p:spPr>
          <a:xfrm>
            <a:off x="4335438" y="2511188"/>
            <a:ext cx="3521123" cy="369332"/>
          </a:xfrm>
          <a:prstGeom prst="rect">
            <a:avLst/>
          </a:prstGeom>
          <a:solidFill>
            <a:schemeClr val="accent6">
              <a:lumMod val="40000"/>
              <a:lumOff val="60000"/>
            </a:schemeClr>
          </a:solidFill>
        </p:spPr>
        <p:txBody>
          <a:bodyPr wrap="square" rtlCol="0">
            <a:spAutoFit/>
          </a:bodyPr>
          <a:lstStyle/>
          <a:p>
            <a:pPr algn="ctr"/>
            <a:r>
              <a:rPr lang="fr-FR" b="1" dirty="0"/>
              <a:t>Context</a:t>
            </a:r>
          </a:p>
        </p:txBody>
      </p:sp>
      <p:pic>
        <p:nvPicPr>
          <p:cNvPr id="4" name="Image 3"/>
          <p:cNvPicPr>
            <a:picLocks noChangeAspect="1"/>
          </p:cNvPicPr>
          <p:nvPr/>
        </p:nvPicPr>
        <p:blipFill rotWithShape="1">
          <a:blip r:embed="rId2"/>
          <a:srcRect t="14110" b="29763"/>
          <a:stretch/>
        </p:blipFill>
        <p:spPr>
          <a:xfrm>
            <a:off x="1477938" y="3446584"/>
            <a:ext cx="2857500" cy="773724"/>
          </a:xfrm>
          <a:prstGeom prst="rect">
            <a:avLst/>
          </a:prstGeom>
        </p:spPr>
      </p:pic>
      <p:sp>
        <p:nvSpPr>
          <p:cNvPr id="5" name="ZoneTexte 4"/>
          <p:cNvSpPr txBox="1"/>
          <p:nvPr/>
        </p:nvSpPr>
        <p:spPr>
          <a:xfrm>
            <a:off x="3968260" y="5380893"/>
            <a:ext cx="4255477" cy="707886"/>
          </a:xfrm>
          <a:prstGeom prst="rect">
            <a:avLst/>
          </a:prstGeom>
          <a:solidFill>
            <a:schemeClr val="accent4">
              <a:lumMod val="20000"/>
              <a:lumOff val="80000"/>
            </a:schemeClr>
          </a:solidFill>
          <a:ln w="19050">
            <a:solidFill>
              <a:schemeClr val="accent1"/>
            </a:solidFill>
          </a:ln>
        </p:spPr>
        <p:txBody>
          <a:bodyPr wrap="square" rtlCol="0">
            <a:spAutoFit/>
          </a:bodyPr>
          <a:lstStyle/>
          <a:p>
            <a:pPr algn="ctr"/>
            <a:r>
              <a:rPr lang="fr-FR" sz="2000" dirty="0">
                <a:effectLst>
                  <a:outerShdw blurRad="38100" dist="38100" dir="2700000" algn="tl">
                    <a:srgbClr val="000000">
                      <a:alpha val="43137"/>
                    </a:srgbClr>
                  </a:outerShdw>
                </a:effectLst>
              </a:rPr>
              <a:t>The information system of an online </a:t>
            </a:r>
            <a:r>
              <a:rPr lang="en-GB" sz="2000" dirty="0" smtClean="0">
                <a:effectLst>
                  <a:outerShdw blurRad="38100" dist="38100" dir="2700000" algn="tl">
                    <a:srgbClr val="000000">
                      <a:alpha val="43137"/>
                    </a:srgbClr>
                  </a:outerShdw>
                </a:effectLst>
              </a:rPr>
              <a:t>bank</a:t>
            </a:r>
            <a:endParaRPr lang="en-GB" sz="2000" dirty="0">
              <a:effectLst>
                <a:outerShdw blurRad="38100" dist="38100" dir="2700000" algn="tl">
                  <a:srgbClr val="000000">
                    <a:alpha val="43137"/>
                  </a:srgbClr>
                </a:outerShdw>
              </a:effectLst>
            </a:endParaRPr>
          </a:p>
        </p:txBody>
      </p:sp>
      <p:sp>
        <p:nvSpPr>
          <p:cNvPr id="6" name="Rectangle 5"/>
          <p:cNvSpPr/>
          <p:nvPr/>
        </p:nvSpPr>
        <p:spPr>
          <a:xfrm>
            <a:off x="7364190" y="3540369"/>
            <a:ext cx="2883877" cy="679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FF0000"/>
                </a:solidFill>
              </a:rPr>
              <a:t>PROJET S8</a:t>
            </a:r>
          </a:p>
        </p:txBody>
      </p:sp>
      <p:cxnSp>
        <p:nvCxnSpPr>
          <p:cNvPr id="8" name="Connecteur droit avec flèche 7"/>
          <p:cNvCxnSpPr/>
          <p:nvPr/>
        </p:nvCxnSpPr>
        <p:spPr>
          <a:xfrm>
            <a:off x="4689230" y="3833446"/>
            <a:ext cx="2473570" cy="0"/>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10" name="Connecteur en angle 9"/>
          <p:cNvCxnSpPr/>
          <p:nvPr/>
        </p:nvCxnSpPr>
        <p:spPr>
          <a:xfrm rot="5400000">
            <a:off x="7194851" y="4416481"/>
            <a:ext cx="1133752" cy="795073"/>
          </a:xfrm>
          <a:prstGeom prst="bent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Espace réservé du numéro de diapositive 20"/>
          <p:cNvSpPr>
            <a:spLocks noGrp="1"/>
          </p:cNvSpPr>
          <p:nvPr>
            <p:ph type="sldNum" sz="quarter" idx="12"/>
          </p:nvPr>
        </p:nvSpPr>
        <p:spPr/>
        <p:txBody>
          <a:bodyPr/>
          <a:lstStyle/>
          <a:p>
            <a:fld id="{6CDE4B3E-07BE-4C1A-80EE-ED6CBF0AA269}" type="slidenum">
              <a:rPr lang="fr-FR" smtClean="0"/>
              <a:t>3</a:t>
            </a:fld>
            <a:endParaRPr lang="fr-FR" dirty="0"/>
          </a:p>
        </p:txBody>
      </p:sp>
    </p:spTree>
    <p:extLst>
      <p:ext uri="{BB962C8B-B14F-4D97-AF65-F5344CB8AC3E}">
        <p14:creationId xmlns:p14="http://schemas.microsoft.com/office/powerpoint/2010/main" val="361920470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6" presetClass="emph" presetSubtype="0" fill="hold" grpId="1" nodeType="afterEffect">
                                  <p:stCondLst>
                                    <p:cond delay="0"/>
                                  </p:stCondLst>
                                  <p:childTnLst>
                                    <p:animEffect transition="out" filter="fade">
                                      <p:cBhvr>
                                        <p:cTn id="29" dur="500" tmFilter="0, 0; .2, .5; .8, .5; 1, 0"/>
                                        <p:tgtEl>
                                          <p:spTgt spid="5"/>
                                        </p:tgtEl>
                                      </p:cBhvr>
                                    </p:animEffect>
                                    <p:animScale>
                                      <p:cBhvr>
                                        <p:cTn id="3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DESCRIPTION</a:t>
            </a:r>
          </a:p>
        </p:txBody>
      </p:sp>
      <p:sp>
        <p:nvSpPr>
          <p:cNvPr id="3" name="TextBox 2"/>
          <p:cNvSpPr txBox="1"/>
          <p:nvPr/>
        </p:nvSpPr>
        <p:spPr>
          <a:xfrm>
            <a:off x="4335438" y="2511188"/>
            <a:ext cx="3521123" cy="369332"/>
          </a:xfrm>
          <a:prstGeom prst="rect">
            <a:avLst/>
          </a:prstGeom>
          <a:solidFill>
            <a:schemeClr val="accent6">
              <a:lumMod val="40000"/>
              <a:lumOff val="60000"/>
            </a:schemeClr>
          </a:solidFill>
        </p:spPr>
        <p:txBody>
          <a:bodyPr wrap="square" rtlCol="0">
            <a:spAutoFit/>
          </a:bodyPr>
          <a:lstStyle/>
          <a:p>
            <a:pPr algn="ctr"/>
            <a:r>
              <a:rPr lang="fr-FR" b="1" dirty="0"/>
              <a:t>Goals: </a:t>
            </a:r>
          </a:p>
        </p:txBody>
      </p:sp>
      <p:sp>
        <p:nvSpPr>
          <p:cNvPr id="4" name="TextBox 3"/>
          <p:cNvSpPr txBox="1"/>
          <p:nvPr/>
        </p:nvSpPr>
        <p:spPr>
          <a:xfrm>
            <a:off x="4271378" y="3109188"/>
            <a:ext cx="4063816" cy="64633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a:effectLst>
                  <a:outerShdw blurRad="38100" dist="38100" dir="2700000" algn="tl">
                    <a:srgbClr val="000000">
                      <a:alpha val="43137"/>
                    </a:srgbClr>
                  </a:outerShdw>
                </a:effectLst>
              </a:rPr>
              <a:t>Upgrade our technical skills</a:t>
            </a:r>
          </a:p>
        </p:txBody>
      </p:sp>
      <p:pic>
        <p:nvPicPr>
          <p:cNvPr id="5" name="Image 4"/>
          <p:cNvPicPr>
            <a:picLocks noChangeAspect="1"/>
          </p:cNvPicPr>
          <p:nvPr/>
        </p:nvPicPr>
        <p:blipFill>
          <a:blip r:embed="rId2"/>
          <a:stretch>
            <a:fillRect/>
          </a:stretch>
        </p:blipFill>
        <p:spPr>
          <a:xfrm>
            <a:off x="2278038" y="3317631"/>
            <a:ext cx="2057400" cy="2813537"/>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826" y="2285999"/>
            <a:ext cx="2082772" cy="3313073"/>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7694" y="643926"/>
            <a:ext cx="3037657" cy="1822594"/>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7669" y="2454174"/>
            <a:ext cx="2095500" cy="2095500"/>
          </a:xfrm>
          <a:prstGeom prst="rect">
            <a:avLst/>
          </a:prstGeom>
        </p:spPr>
      </p:pic>
      <p:sp>
        <p:nvSpPr>
          <p:cNvPr id="12" name="Espace réservé du numéro de diapositive 11"/>
          <p:cNvSpPr>
            <a:spLocks noGrp="1"/>
          </p:cNvSpPr>
          <p:nvPr>
            <p:ph type="sldNum" sz="quarter" idx="12"/>
          </p:nvPr>
        </p:nvSpPr>
        <p:spPr/>
        <p:txBody>
          <a:bodyPr/>
          <a:lstStyle/>
          <a:p>
            <a:fld id="{6CDE4B3E-07BE-4C1A-80EE-ED6CBF0AA269}" type="slidenum">
              <a:rPr lang="fr-FR" smtClean="0"/>
              <a:t>4</a:t>
            </a:fld>
            <a:endParaRPr lang="fr-FR" dirty="0"/>
          </a:p>
        </p:txBody>
      </p:sp>
      <p:sp>
        <p:nvSpPr>
          <p:cNvPr id="6" name="Rectangle 5"/>
          <p:cNvSpPr/>
          <p:nvPr/>
        </p:nvSpPr>
        <p:spPr>
          <a:xfrm>
            <a:off x="4220110" y="3815055"/>
            <a:ext cx="6096000" cy="738664"/>
          </a:xfrm>
          <a:prstGeom prst="rect">
            <a:avLst/>
          </a:prstGeom>
        </p:spPr>
        <p:txBody>
          <a:bodyPr>
            <a:spAutoFit/>
          </a:bodyPr>
          <a:lstStyle/>
          <a:p>
            <a:pPr marL="342900" indent="-342900">
              <a:buFont typeface="Wingdings" panose="05000000000000000000" pitchFamily="2" charset="2"/>
              <a:buChar char="v"/>
            </a:pPr>
            <a:r>
              <a:rPr lang="en-US" sz="2400" dirty="0">
                <a:effectLst>
                  <a:outerShdw blurRad="38100" dist="38100" dir="2700000" algn="tl">
                    <a:srgbClr val="000000">
                      <a:alpha val="43137"/>
                    </a:srgbClr>
                  </a:outerShdw>
                </a:effectLst>
              </a:rPr>
              <a:t>Learn team working</a:t>
            </a:r>
          </a:p>
          <a:p>
            <a:endParaRPr lang="en-US" dirty="0"/>
          </a:p>
        </p:txBody>
      </p:sp>
      <p:sp>
        <p:nvSpPr>
          <p:cNvPr id="7" name="Rectangle 6"/>
          <p:cNvSpPr/>
          <p:nvPr/>
        </p:nvSpPr>
        <p:spPr>
          <a:xfrm>
            <a:off x="4220110" y="4251762"/>
            <a:ext cx="6096000" cy="594202"/>
          </a:xfrm>
          <a:prstGeom prst="rect">
            <a:avLst/>
          </a:prstGeom>
        </p:spPr>
        <p:txBody>
          <a:bodyPr>
            <a:spAutoFit/>
          </a:bodyPr>
          <a:lstStyle/>
          <a:p>
            <a:pPr marL="285750" indent="-285750">
              <a:lnSpc>
                <a:spcPct val="150000"/>
              </a:lnSpc>
              <a:buFont typeface="Wingdings" panose="05000000000000000000" pitchFamily="2" charset="2"/>
              <a:buChar char="v"/>
            </a:pPr>
            <a:r>
              <a:rPr lang="en-US" sz="2400" dirty="0">
                <a:effectLst>
                  <a:outerShdw blurRad="38100" dist="38100" dir="2700000" algn="tl">
                    <a:srgbClr val="000000">
                      <a:alpha val="43137"/>
                    </a:srgbClr>
                  </a:outerShdw>
                </a:effectLst>
              </a:rPr>
              <a:t>Discover and work in the Agile scrum method</a:t>
            </a:r>
          </a:p>
        </p:txBody>
      </p:sp>
      <p:sp>
        <p:nvSpPr>
          <p:cNvPr id="9" name="Rectangle 8"/>
          <p:cNvSpPr/>
          <p:nvPr/>
        </p:nvSpPr>
        <p:spPr>
          <a:xfrm>
            <a:off x="4220110" y="4774863"/>
            <a:ext cx="6096000" cy="923330"/>
          </a:xfrm>
          <a:prstGeom prst="rect">
            <a:avLst/>
          </a:prstGeom>
        </p:spPr>
        <p:txBody>
          <a:bodyPr>
            <a:spAutoFit/>
          </a:bodyPr>
          <a:lstStyle/>
          <a:p>
            <a:pPr marL="285750" indent="-285750">
              <a:lnSpc>
                <a:spcPct val="150000"/>
              </a:lnSpc>
              <a:buFont typeface="Wingdings" panose="05000000000000000000" pitchFamily="2" charset="2"/>
              <a:buChar char="v"/>
            </a:pPr>
            <a:r>
              <a:rPr lang="en-US" sz="2400" dirty="0">
                <a:effectLst>
                  <a:outerShdw blurRad="38100" dist="38100" dir="2700000" algn="tl">
                    <a:srgbClr val="000000">
                      <a:alpha val="43137"/>
                    </a:srgbClr>
                  </a:outerShdw>
                </a:effectLst>
              </a:rPr>
              <a:t>Lead a project from start to finish</a:t>
            </a:r>
          </a:p>
          <a:p>
            <a:endParaRPr lang="fr-FR" dirty="0"/>
          </a:p>
        </p:txBody>
      </p:sp>
      <p:sp>
        <p:nvSpPr>
          <p:cNvPr id="13" name="Rectangle 12"/>
          <p:cNvSpPr/>
          <p:nvPr/>
        </p:nvSpPr>
        <p:spPr>
          <a:xfrm>
            <a:off x="4220111" y="5318410"/>
            <a:ext cx="6798410" cy="923330"/>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400" dirty="0">
                <a:effectLst>
                  <a:outerShdw blurRad="38100" dist="38100" dir="2700000" algn="tl">
                    <a:srgbClr val="000000">
                      <a:alpha val="43137"/>
                    </a:srgbClr>
                  </a:outerShdw>
                </a:effectLst>
              </a:rPr>
              <a:t>Work rapidly and efficiently in an autonomous way</a:t>
            </a:r>
          </a:p>
          <a:p>
            <a:endParaRPr lang="fr-FR" dirty="0"/>
          </a:p>
        </p:txBody>
      </p:sp>
    </p:spTree>
    <p:extLst>
      <p:ext uri="{BB962C8B-B14F-4D97-AF65-F5344CB8AC3E}">
        <p14:creationId xmlns:p14="http://schemas.microsoft.com/office/powerpoint/2010/main" val="27792816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1000"/>
                            </p:stCondLst>
                            <p:childTnLst>
                              <p:par>
                                <p:cTn id="14" presetID="10" presetClass="exit" presetSubtype="0" fill="hold" nodeType="after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2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2500"/>
                                        <p:tgtEl>
                                          <p:spTgt spid="10"/>
                                        </p:tgtEl>
                                      </p:cBhvr>
                                    </p:animEffect>
                                  </p:childTnLst>
                                </p:cTn>
                              </p:par>
                            </p:childTnLst>
                          </p:cTn>
                        </p:par>
                        <p:par>
                          <p:cTn id="25" fill="hold">
                            <p:stCondLst>
                              <p:cond delay="3500"/>
                            </p:stCondLst>
                            <p:childTnLst>
                              <p:par>
                                <p:cTn id="26" presetID="42" presetClass="exit" presetSubtype="0" fill="hold" nodeType="afterEffect">
                                  <p:stCondLst>
                                    <p:cond delay="0"/>
                                  </p:stCondLst>
                                  <p:childTnLst>
                                    <p:animEffect transition="out" filter="fade">
                                      <p:cBhvr>
                                        <p:cTn id="27" dur="1000"/>
                                        <p:tgtEl>
                                          <p:spTgt spid="10"/>
                                        </p:tgtEl>
                                      </p:cBhvr>
                                    </p:animEffect>
                                    <p:anim calcmode="lin" valueType="num">
                                      <p:cBhvr>
                                        <p:cTn id="28" dur="1000"/>
                                        <p:tgtEl>
                                          <p:spTgt spid="10"/>
                                        </p:tgtEl>
                                        <p:attrNameLst>
                                          <p:attrName>ppt_x</p:attrName>
                                        </p:attrNameLst>
                                      </p:cBhvr>
                                      <p:tavLst>
                                        <p:tav tm="0">
                                          <p:val>
                                            <p:strVal val="ppt_x"/>
                                          </p:val>
                                        </p:tav>
                                        <p:tav tm="100000">
                                          <p:val>
                                            <p:strVal val="ppt_x"/>
                                          </p:val>
                                        </p:tav>
                                      </p:tavLst>
                                    </p:anim>
                                    <p:anim calcmode="lin" valueType="num">
                                      <p:cBhvr>
                                        <p:cTn id="29" dur="1000"/>
                                        <p:tgtEl>
                                          <p:spTgt spid="10"/>
                                        </p:tgtEl>
                                        <p:attrNameLst>
                                          <p:attrName>ppt_y</p:attrName>
                                        </p:attrNameLst>
                                      </p:cBhvr>
                                      <p:tavLst>
                                        <p:tav tm="0">
                                          <p:val>
                                            <p:strVal val="ppt_y"/>
                                          </p:val>
                                        </p:tav>
                                        <p:tav tm="100000">
                                          <p:val>
                                            <p:strVal val="ppt_y+.1"/>
                                          </p:val>
                                        </p:tav>
                                      </p:tavLst>
                                    </p:anim>
                                    <p:set>
                                      <p:cBhvr>
                                        <p:cTn id="30" dur="1" fill="hold">
                                          <p:stCondLst>
                                            <p:cond delay="999"/>
                                          </p:stCondLst>
                                        </p:cTn>
                                        <p:tgtEl>
                                          <p:spTgt spid="10"/>
                                        </p:tgtEl>
                                        <p:attrNameLst>
                                          <p:attrName>style.visibility</p:attrName>
                                        </p:attrNameLst>
                                      </p:cBhvr>
                                      <p:to>
                                        <p:strVal val="hidden"/>
                                      </p:to>
                                    </p:set>
                                  </p:childTnLst>
                                </p:cTn>
                              </p:par>
                              <p:par>
                                <p:cTn id="31" presetID="42"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par>
                                <p:cTn id="36" presetID="6" presetClass="entr" presetSubtype="16"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circle(in)">
                                      <p:cBhvr>
                                        <p:cTn id="38" dur="2000"/>
                                        <p:tgtEl>
                                          <p:spTgt spid="11"/>
                                        </p:tgtEl>
                                      </p:cBhvr>
                                    </p:animEffect>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6500"/>
                            </p:stCondLst>
                            <p:childTnLst>
                              <p:par>
                                <p:cTn id="46" presetID="42"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GENERAL ARCHITECTURE</a:t>
            </a:r>
          </a:p>
        </p:txBody>
      </p:sp>
      <p:pic>
        <p:nvPicPr>
          <p:cNvPr id="3" name="Image 2"/>
          <p:cNvPicPr>
            <a:picLocks noChangeAspect="1"/>
          </p:cNvPicPr>
          <p:nvPr/>
        </p:nvPicPr>
        <p:blipFill rotWithShape="1">
          <a:blip r:embed="rId2"/>
          <a:srcRect t="2890"/>
          <a:stretch/>
        </p:blipFill>
        <p:spPr>
          <a:xfrm>
            <a:off x="3256450" y="2508738"/>
            <a:ext cx="5981334" cy="3551293"/>
          </a:xfrm>
          <a:prstGeom prst="rect">
            <a:avLst/>
          </a:prstGeom>
        </p:spPr>
      </p:pic>
      <p:sp>
        <p:nvSpPr>
          <p:cNvPr id="4" name="ZoneTexte 3"/>
          <p:cNvSpPr txBox="1"/>
          <p:nvPr/>
        </p:nvSpPr>
        <p:spPr>
          <a:xfrm>
            <a:off x="1295402" y="3540369"/>
            <a:ext cx="1195754" cy="369332"/>
          </a:xfrm>
          <a:prstGeom prst="rect">
            <a:avLst/>
          </a:prstGeom>
          <a:noFill/>
        </p:spPr>
        <p:txBody>
          <a:bodyPr wrap="square" rtlCol="0">
            <a:spAutoFit/>
          </a:bodyPr>
          <a:lstStyle/>
          <a:p>
            <a:r>
              <a:rPr lang="en-GB" dirty="0" smtClean="0"/>
              <a:t>Thin</a:t>
            </a:r>
            <a:r>
              <a:rPr lang="fr-FR" dirty="0" smtClean="0"/>
              <a:t> </a:t>
            </a:r>
            <a:r>
              <a:rPr lang="fr-FR" dirty="0"/>
              <a:t>client</a:t>
            </a:r>
          </a:p>
        </p:txBody>
      </p:sp>
      <p:cxnSp>
        <p:nvCxnSpPr>
          <p:cNvPr id="6" name="Connecteur droit avec flèche 5"/>
          <p:cNvCxnSpPr/>
          <p:nvPr/>
        </p:nvCxnSpPr>
        <p:spPr>
          <a:xfrm flipV="1">
            <a:off x="2754923" y="3059723"/>
            <a:ext cx="1195754" cy="5392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flipV="1">
            <a:off x="2734775" y="3725035"/>
            <a:ext cx="1215902" cy="439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a:cxnSpLocks/>
            <a:stCxn id="13" idx="3"/>
          </p:cNvCxnSpPr>
          <p:nvPr/>
        </p:nvCxnSpPr>
        <p:spPr>
          <a:xfrm flipV="1">
            <a:off x="2650336" y="4454770"/>
            <a:ext cx="1452741" cy="72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295402" y="4342618"/>
            <a:ext cx="1354934" cy="369332"/>
          </a:xfrm>
          <a:prstGeom prst="rect">
            <a:avLst/>
          </a:prstGeom>
          <a:noFill/>
        </p:spPr>
        <p:txBody>
          <a:bodyPr wrap="square" rtlCol="0">
            <a:spAutoFit/>
          </a:bodyPr>
          <a:lstStyle/>
          <a:p>
            <a:r>
              <a:rPr lang="fr-FR" dirty="0"/>
              <a:t>Heavy client</a:t>
            </a:r>
          </a:p>
        </p:txBody>
      </p:sp>
      <p:cxnSp>
        <p:nvCxnSpPr>
          <p:cNvPr id="15" name="Connecteur droit avec flèche 14"/>
          <p:cNvCxnSpPr/>
          <p:nvPr/>
        </p:nvCxnSpPr>
        <p:spPr>
          <a:xfrm flipH="1">
            <a:off x="8651631" y="5580185"/>
            <a:ext cx="11957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484119" y="2473542"/>
            <a:ext cx="1565033" cy="369332"/>
          </a:xfrm>
          <a:prstGeom prst="rect">
            <a:avLst/>
          </a:prstGeom>
          <a:noFill/>
        </p:spPr>
        <p:txBody>
          <a:bodyPr wrap="square" rtlCol="0">
            <a:spAutoFit/>
          </a:bodyPr>
          <a:lstStyle/>
          <a:p>
            <a:r>
              <a:rPr lang="fr-FR" dirty="0"/>
              <a:t>Web server</a:t>
            </a:r>
          </a:p>
        </p:txBody>
      </p:sp>
      <p:sp>
        <p:nvSpPr>
          <p:cNvPr id="22" name="ZoneTexte 21"/>
          <p:cNvSpPr txBox="1"/>
          <p:nvPr/>
        </p:nvSpPr>
        <p:spPr>
          <a:xfrm>
            <a:off x="9759458" y="4019453"/>
            <a:ext cx="1781909" cy="369332"/>
          </a:xfrm>
          <a:prstGeom prst="rect">
            <a:avLst/>
          </a:prstGeom>
          <a:noFill/>
        </p:spPr>
        <p:txBody>
          <a:bodyPr wrap="square" rtlCol="0">
            <a:spAutoFit/>
          </a:bodyPr>
          <a:lstStyle/>
          <a:p>
            <a:r>
              <a:rPr lang="fr-FR" dirty="0"/>
              <a:t>Data base</a:t>
            </a:r>
          </a:p>
        </p:txBody>
      </p:sp>
      <p:cxnSp>
        <p:nvCxnSpPr>
          <p:cNvPr id="27" name="Connecteur droit avec flèche 26"/>
          <p:cNvCxnSpPr/>
          <p:nvPr/>
        </p:nvCxnSpPr>
        <p:spPr>
          <a:xfrm flipH="1">
            <a:off x="7713783" y="2658208"/>
            <a:ext cx="1723292" cy="3663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H="1" flipV="1">
            <a:off x="8677646" y="4199517"/>
            <a:ext cx="1087678" cy="58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Espace réservé du numéro de diapositive 28"/>
          <p:cNvSpPr>
            <a:spLocks noGrp="1"/>
          </p:cNvSpPr>
          <p:nvPr>
            <p:ph type="sldNum" sz="quarter" idx="12"/>
          </p:nvPr>
        </p:nvSpPr>
        <p:spPr/>
        <p:txBody>
          <a:bodyPr/>
          <a:lstStyle/>
          <a:p>
            <a:fld id="{6CDE4B3E-07BE-4C1A-80EE-ED6CBF0AA269}" type="slidenum">
              <a:rPr lang="fr-FR" smtClean="0"/>
              <a:t>5</a:t>
            </a:fld>
            <a:endParaRPr lang="fr-FR" dirty="0"/>
          </a:p>
        </p:txBody>
      </p:sp>
      <p:sp>
        <p:nvSpPr>
          <p:cNvPr id="16" name="ZoneTexte 3"/>
          <p:cNvSpPr txBox="1"/>
          <p:nvPr/>
        </p:nvSpPr>
        <p:spPr>
          <a:xfrm>
            <a:off x="9843898" y="5395519"/>
            <a:ext cx="1195754" cy="369332"/>
          </a:xfrm>
          <a:prstGeom prst="rect">
            <a:avLst/>
          </a:prstGeom>
          <a:noFill/>
        </p:spPr>
        <p:txBody>
          <a:bodyPr wrap="square" rtlCol="0">
            <a:spAutoFit/>
          </a:bodyPr>
          <a:lstStyle/>
          <a:p>
            <a:r>
              <a:rPr lang="en-GB" altLang="zh-CN" dirty="0" smtClean="0"/>
              <a:t>Thin</a:t>
            </a:r>
            <a:r>
              <a:rPr lang="fr-FR" altLang="zh-CN" dirty="0" smtClean="0"/>
              <a:t> </a:t>
            </a:r>
            <a:r>
              <a:rPr lang="fr-FR" altLang="zh-CN" dirty="0"/>
              <a:t>client</a:t>
            </a:r>
          </a:p>
        </p:txBody>
      </p:sp>
      <p:cxnSp>
        <p:nvCxnSpPr>
          <p:cNvPr id="17" name="Connecteur droit avec flèche 27"/>
          <p:cNvCxnSpPr>
            <a:cxnSpLocks/>
          </p:cNvCxnSpPr>
          <p:nvPr/>
        </p:nvCxnSpPr>
        <p:spPr>
          <a:xfrm flipV="1">
            <a:off x="6247117" y="4527284"/>
            <a:ext cx="171101" cy="5925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ZoneTexte 3"/>
          <p:cNvSpPr txBox="1"/>
          <p:nvPr/>
        </p:nvSpPr>
        <p:spPr>
          <a:xfrm>
            <a:off x="5181600" y="5092844"/>
            <a:ext cx="2187415" cy="646331"/>
          </a:xfrm>
          <a:prstGeom prst="rect">
            <a:avLst/>
          </a:prstGeom>
          <a:noFill/>
        </p:spPr>
        <p:txBody>
          <a:bodyPr wrap="square" rtlCol="0">
            <a:spAutoFit/>
          </a:bodyPr>
          <a:lstStyle/>
          <a:p>
            <a:r>
              <a:rPr lang="en-US" dirty="0"/>
              <a:t>Server intermediate for advisor application</a:t>
            </a:r>
          </a:p>
        </p:txBody>
      </p:sp>
    </p:spTree>
    <p:extLst>
      <p:ext uri="{BB962C8B-B14F-4D97-AF65-F5344CB8AC3E}">
        <p14:creationId xmlns:p14="http://schemas.microsoft.com/office/powerpoint/2010/main" val="105932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inVertical)">
                                      <p:cBhvr>
                                        <p:cTn id="35" dur="500"/>
                                        <p:tgtEl>
                                          <p:spTgt spid="28"/>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par>
                          <p:cTn id="40" fill="hold">
                            <p:stCondLst>
                              <p:cond delay="4500"/>
                            </p:stCondLst>
                            <p:childTnLst>
                              <p:par>
                                <p:cTn id="41" presetID="16" presetClass="entr" presetSubtype="21"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childTnLst>
                          </p:cTn>
                        </p:par>
                        <p:par>
                          <p:cTn id="44" fill="hold">
                            <p:stCondLst>
                              <p:cond delay="5000"/>
                            </p:stCondLst>
                            <p:childTnLst>
                              <p:par>
                                <p:cTn id="45" presetID="16" presetClass="entr" presetSubtype="21"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par>
                          <p:cTn id="48" fill="hold">
                            <p:stCondLst>
                              <p:cond delay="5500"/>
                            </p:stCondLst>
                            <p:childTnLst>
                              <p:par>
                                <p:cTn id="49" presetID="16" presetClass="entr" presetSubtype="21"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childTnLst>
                          </p:cTn>
                        </p:par>
                        <p:par>
                          <p:cTn id="52" fill="hold">
                            <p:stCondLst>
                              <p:cond delay="6000"/>
                            </p:stCondLst>
                            <p:childTnLst>
                              <p:par>
                                <p:cTn id="53" presetID="16" presetClass="entr" presetSubtype="2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8" grpId="0"/>
      <p:bldP spid="22" grpId="0"/>
      <p:bldP spid="16"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CUSTOMER’S CONSTRAINTS</a:t>
            </a:r>
          </a:p>
        </p:txBody>
      </p:sp>
      <p:sp>
        <p:nvSpPr>
          <p:cNvPr id="3" name="TextBox 2"/>
          <p:cNvSpPr txBox="1"/>
          <p:nvPr/>
        </p:nvSpPr>
        <p:spPr>
          <a:xfrm>
            <a:off x="4335438" y="2511188"/>
            <a:ext cx="3521123" cy="369332"/>
          </a:xfrm>
          <a:prstGeom prst="rect">
            <a:avLst/>
          </a:prstGeom>
          <a:solidFill>
            <a:schemeClr val="accent6">
              <a:lumMod val="40000"/>
              <a:lumOff val="60000"/>
            </a:schemeClr>
          </a:solidFill>
        </p:spPr>
        <p:txBody>
          <a:bodyPr wrap="square" rtlCol="0">
            <a:spAutoFit/>
          </a:bodyPr>
          <a:lstStyle/>
          <a:p>
            <a:pPr algn="ctr"/>
            <a:r>
              <a:rPr lang="fr-FR" b="1" dirty="0"/>
              <a:t>Technologies </a:t>
            </a:r>
            <a:r>
              <a:rPr lang="fr-FR" b="1" dirty="0" err="1"/>
              <a:t>used</a:t>
            </a:r>
            <a:endParaRPr lang="fr-FR" b="1" dirty="0"/>
          </a:p>
        </p:txBody>
      </p:sp>
      <p:pic>
        <p:nvPicPr>
          <p:cNvPr id="5" name="Image 4"/>
          <p:cNvPicPr>
            <a:picLocks noChangeAspect="1"/>
          </p:cNvPicPr>
          <p:nvPr/>
        </p:nvPicPr>
        <p:blipFill>
          <a:blip r:embed="rId3"/>
          <a:stretch>
            <a:fillRect/>
          </a:stretch>
        </p:blipFill>
        <p:spPr>
          <a:xfrm>
            <a:off x="9283588" y="3725776"/>
            <a:ext cx="2076450" cy="2209800"/>
          </a:xfrm>
          <a:prstGeom prst="rect">
            <a:avLst/>
          </a:prstGeom>
        </p:spPr>
      </p:pic>
      <p:pic>
        <p:nvPicPr>
          <p:cNvPr id="6" name="Image 5"/>
          <p:cNvPicPr>
            <a:picLocks noChangeAspect="1"/>
          </p:cNvPicPr>
          <p:nvPr/>
        </p:nvPicPr>
        <p:blipFill>
          <a:blip r:embed="rId4"/>
          <a:stretch>
            <a:fillRect/>
          </a:stretch>
        </p:blipFill>
        <p:spPr>
          <a:xfrm>
            <a:off x="1038043" y="4103580"/>
            <a:ext cx="1979356" cy="1778915"/>
          </a:xfrm>
          <a:prstGeom prst="rect">
            <a:avLst/>
          </a:prstGeom>
        </p:spPr>
      </p:pic>
      <p:pic>
        <p:nvPicPr>
          <p:cNvPr id="7" name="Image 6"/>
          <p:cNvPicPr>
            <a:picLocks noChangeAspect="1"/>
          </p:cNvPicPr>
          <p:nvPr/>
        </p:nvPicPr>
        <p:blipFill>
          <a:blip r:embed="rId5"/>
          <a:stretch>
            <a:fillRect/>
          </a:stretch>
        </p:blipFill>
        <p:spPr>
          <a:xfrm>
            <a:off x="6353678" y="4412846"/>
            <a:ext cx="1695854" cy="1695854"/>
          </a:xfrm>
          <a:prstGeom prst="rect">
            <a:avLst/>
          </a:prstGeom>
        </p:spPr>
      </p:pic>
      <p:pic>
        <p:nvPicPr>
          <p:cNvPr id="9" name="Image 8"/>
          <p:cNvPicPr>
            <a:picLocks noChangeAspect="1"/>
          </p:cNvPicPr>
          <p:nvPr/>
        </p:nvPicPr>
        <p:blipFill>
          <a:blip r:embed="rId6"/>
          <a:stretch>
            <a:fillRect/>
          </a:stretch>
        </p:blipFill>
        <p:spPr>
          <a:xfrm>
            <a:off x="3498397" y="5113474"/>
            <a:ext cx="2694110" cy="670534"/>
          </a:xfrm>
          <a:prstGeom prst="rect">
            <a:avLst/>
          </a:prstGeom>
        </p:spPr>
      </p:pic>
      <p:pic>
        <p:nvPicPr>
          <p:cNvPr id="10" name="Image 9"/>
          <p:cNvPicPr>
            <a:picLocks noChangeAspect="1"/>
          </p:cNvPicPr>
          <p:nvPr/>
        </p:nvPicPr>
        <p:blipFill>
          <a:blip r:embed="rId7"/>
          <a:stretch>
            <a:fillRect/>
          </a:stretch>
        </p:blipFill>
        <p:spPr>
          <a:xfrm>
            <a:off x="3327975" y="3373787"/>
            <a:ext cx="2828925" cy="1619250"/>
          </a:xfrm>
          <a:prstGeom prst="rect">
            <a:avLst/>
          </a:prstGeom>
        </p:spPr>
      </p:pic>
      <p:pic>
        <p:nvPicPr>
          <p:cNvPr id="11" name="Image 10"/>
          <p:cNvPicPr>
            <a:picLocks noChangeAspect="1"/>
          </p:cNvPicPr>
          <p:nvPr/>
        </p:nvPicPr>
        <p:blipFill>
          <a:blip r:embed="rId8"/>
          <a:stretch>
            <a:fillRect/>
          </a:stretch>
        </p:blipFill>
        <p:spPr>
          <a:xfrm>
            <a:off x="8073622" y="3725776"/>
            <a:ext cx="1262598" cy="1175794"/>
          </a:xfrm>
          <a:prstGeom prst="rect">
            <a:avLst/>
          </a:prstGeom>
        </p:spPr>
      </p:pic>
      <p:pic>
        <p:nvPicPr>
          <p:cNvPr id="12" name="Image 11"/>
          <p:cNvPicPr>
            <a:picLocks noChangeAspect="1"/>
          </p:cNvPicPr>
          <p:nvPr/>
        </p:nvPicPr>
        <p:blipFill>
          <a:blip r:embed="rId9"/>
          <a:stretch>
            <a:fillRect/>
          </a:stretch>
        </p:blipFill>
        <p:spPr>
          <a:xfrm>
            <a:off x="976046" y="2986088"/>
            <a:ext cx="2038350" cy="981075"/>
          </a:xfrm>
          <a:prstGeom prst="rect">
            <a:avLst/>
          </a:prstGeom>
        </p:spPr>
      </p:pic>
      <p:sp>
        <p:nvSpPr>
          <p:cNvPr id="13" name="Espace réservé du numéro de diapositive 12"/>
          <p:cNvSpPr>
            <a:spLocks noGrp="1"/>
          </p:cNvSpPr>
          <p:nvPr>
            <p:ph type="sldNum" sz="quarter" idx="12"/>
          </p:nvPr>
        </p:nvSpPr>
        <p:spPr/>
        <p:txBody>
          <a:bodyPr/>
          <a:lstStyle/>
          <a:p>
            <a:fld id="{6CDE4B3E-07BE-4C1A-80EE-ED6CBF0AA269}" type="slidenum">
              <a:rPr lang="fr-FR" smtClean="0"/>
              <a:t>6</a:t>
            </a:fld>
            <a:endParaRPr lang="fr-F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54772" y="2458774"/>
            <a:ext cx="1905266" cy="1267002"/>
          </a:xfrm>
          <a:prstGeom prst="rect">
            <a:avLst/>
          </a:prstGeom>
        </p:spPr>
      </p:pic>
      <p:pic>
        <p:nvPicPr>
          <p:cNvPr id="1026" name="Picture 2" descr="MySQL.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2520" y="3053361"/>
            <a:ext cx="1714500"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400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CUSTOMER’S CONSTRAINTS</a:t>
            </a:r>
          </a:p>
        </p:txBody>
      </p:sp>
      <p:sp>
        <p:nvSpPr>
          <p:cNvPr id="3" name="TextBox 2"/>
          <p:cNvSpPr txBox="1"/>
          <p:nvPr/>
        </p:nvSpPr>
        <p:spPr>
          <a:xfrm>
            <a:off x="4335438" y="2511188"/>
            <a:ext cx="3521123" cy="369332"/>
          </a:xfrm>
          <a:prstGeom prst="rect">
            <a:avLst/>
          </a:prstGeom>
          <a:solidFill>
            <a:schemeClr val="accent6">
              <a:lumMod val="40000"/>
              <a:lumOff val="60000"/>
            </a:schemeClr>
          </a:solidFill>
        </p:spPr>
        <p:txBody>
          <a:bodyPr wrap="square" rtlCol="0">
            <a:spAutoFit/>
          </a:bodyPr>
          <a:lstStyle/>
          <a:p>
            <a:pPr algn="ctr"/>
            <a:r>
              <a:rPr lang="fr-FR" b="1" dirty="0"/>
              <a:t>Agile </a:t>
            </a:r>
            <a:r>
              <a:rPr lang="fr-FR" b="1" dirty="0" err="1"/>
              <a:t>scrum</a:t>
            </a:r>
            <a:r>
              <a:rPr lang="fr-FR" b="1" dirty="0"/>
              <a:t> </a:t>
            </a:r>
            <a:r>
              <a:rPr lang="fr-FR" b="1" dirty="0" err="1"/>
              <a:t>methodology</a:t>
            </a:r>
            <a:endParaRPr lang="fr-FR" b="1" dirty="0"/>
          </a:p>
        </p:txBody>
      </p:sp>
      <p:sp>
        <p:nvSpPr>
          <p:cNvPr id="4" name="ZoneTexte 3"/>
          <p:cNvSpPr txBox="1"/>
          <p:nvPr/>
        </p:nvSpPr>
        <p:spPr>
          <a:xfrm>
            <a:off x="2311545" y="3681047"/>
            <a:ext cx="5545016" cy="369332"/>
          </a:xfrm>
          <a:prstGeom prst="rect">
            <a:avLst/>
          </a:prstGeom>
          <a:noFill/>
        </p:spPr>
        <p:txBody>
          <a:bodyPr wrap="square" rtlCol="0">
            <a:spAutoFit/>
          </a:bodyPr>
          <a:lstStyle/>
          <a:p>
            <a:pPr marL="285750" indent="-285750">
              <a:buFont typeface="Wingdings" panose="05000000000000000000" pitchFamily="2" charset="2"/>
              <a:buChar char="v"/>
            </a:pPr>
            <a:endParaRPr lang="fr-FR" dirty="0"/>
          </a:p>
        </p:txBody>
      </p:sp>
      <p:grpSp>
        <p:nvGrpSpPr>
          <p:cNvPr id="8" name="Groupe 7"/>
          <p:cNvGrpSpPr/>
          <p:nvPr/>
        </p:nvGrpSpPr>
        <p:grpSpPr>
          <a:xfrm>
            <a:off x="2497016" y="2880520"/>
            <a:ext cx="7549661" cy="3159149"/>
            <a:chOff x="2497016" y="2880520"/>
            <a:chExt cx="7549661" cy="3159149"/>
          </a:xfrm>
        </p:grpSpPr>
        <p:pic>
          <p:nvPicPr>
            <p:cNvPr id="6" name="Image 5"/>
            <p:cNvPicPr>
              <a:picLocks noChangeAspect="1"/>
            </p:cNvPicPr>
            <p:nvPr/>
          </p:nvPicPr>
          <p:blipFill rotWithShape="1">
            <a:blip r:embed="rId3" cstate="print">
              <a:extLst>
                <a:ext uri="{28A0092B-C50C-407E-A947-70E740481C1C}">
                  <a14:useLocalDpi xmlns:a14="http://schemas.microsoft.com/office/drawing/2010/main" val="0"/>
                </a:ext>
              </a:extLst>
            </a:blip>
            <a:srcRect t="12724"/>
            <a:stretch/>
          </p:blipFill>
          <p:spPr>
            <a:xfrm>
              <a:off x="2497016" y="2880520"/>
              <a:ext cx="7549661" cy="3159149"/>
            </a:xfrm>
            <a:prstGeom prst="rect">
              <a:avLst/>
            </a:prstGeom>
            <a:ln>
              <a:noFill/>
            </a:ln>
            <a:effectLst>
              <a:softEdge rad="112500"/>
            </a:effectLst>
          </p:spPr>
        </p:pic>
        <p:sp>
          <p:nvSpPr>
            <p:cNvPr id="7" name="ZoneTexte 6"/>
            <p:cNvSpPr txBox="1"/>
            <p:nvPr/>
          </p:nvSpPr>
          <p:spPr>
            <a:xfrm>
              <a:off x="7080739" y="4390984"/>
              <a:ext cx="562708" cy="253916"/>
            </a:xfrm>
            <a:prstGeom prst="rect">
              <a:avLst/>
            </a:prstGeom>
            <a:solidFill>
              <a:schemeClr val="bg1"/>
            </a:solidFill>
          </p:spPr>
          <p:txBody>
            <a:bodyPr wrap="square" rtlCol="0">
              <a:spAutoFit/>
            </a:bodyPr>
            <a:lstStyle/>
            <a:p>
              <a:r>
                <a:rPr lang="fr-FR" sz="1050" dirty="0"/>
                <a:t>7 </a:t>
              </a:r>
              <a:r>
                <a:rPr lang="fr-FR" sz="1050" dirty="0" err="1"/>
                <a:t>days</a:t>
              </a:r>
              <a:endParaRPr lang="fr-FR" sz="1050" dirty="0"/>
            </a:p>
          </p:txBody>
        </p:sp>
      </p:grpSp>
      <p:sp>
        <p:nvSpPr>
          <p:cNvPr id="9" name="Espace réservé du numéro de diapositive 8"/>
          <p:cNvSpPr>
            <a:spLocks noGrp="1"/>
          </p:cNvSpPr>
          <p:nvPr>
            <p:ph type="sldNum" sz="quarter" idx="12"/>
          </p:nvPr>
        </p:nvSpPr>
        <p:spPr/>
        <p:txBody>
          <a:bodyPr/>
          <a:lstStyle/>
          <a:p>
            <a:fld id="{6CDE4B3E-07BE-4C1A-80EE-ED6CBF0AA269}" type="slidenum">
              <a:rPr lang="fr-FR" smtClean="0"/>
              <a:t>7</a:t>
            </a:fld>
            <a:endParaRPr lang="fr-FR"/>
          </a:p>
        </p:txBody>
      </p:sp>
    </p:spTree>
    <p:extLst>
      <p:ext uri="{BB962C8B-B14F-4D97-AF65-F5344CB8AC3E}">
        <p14:creationId xmlns:p14="http://schemas.microsoft.com/office/powerpoint/2010/main" val="3327327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CONCLUSION</a:t>
            </a:r>
          </a:p>
        </p:txBody>
      </p:sp>
      <p:sp>
        <p:nvSpPr>
          <p:cNvPr id="3" name="Espace réservé du numéro de diapositive 2"/>
          <p:cNvSpPr>
            <a:spLocks noGrp="1"/>
          </p:cNvSpPr>
          <p:nvPr>
            <p:ph type="sldNum" sz="quarter" idx="12"/>
          </p:nvPr>
        </p:nvSpPr>
        <p:spPr/>
        <p:txBody>
          <a:bodyPr/>
          <a:lstStyle/>
          <a:p>
            <a:fld id="{6CDE4B3E-07BE-4C1A-80EE-ED6CBF0AA269}" type="slidenum">
              <a:rPr lang="fr-FR" smtClean="0"/>
              <a:t>8</a:t>
            </a:fld>
            <a:endParaRPr lang="fr-FR"/>
          </a:p>
        </p:txBody>
      </p:sp>
      <p:sp>
        <p:nvSpPr>
          <p:cNvPr id="4" name="ZoneTexte 3"/>
          <p:cNvSpPr txBox="1"/>
          <p:nvPr/>
        </p:nvSpPr>
        <p:spPr>
          <a:xfrm>
            <a:off x="1295402" y="2636313"/>
            <a:ext cx="3077306" cy="584775"/>
          </a:xfrm>
          <a:prstGeom prst="rect">
            <a:avLst/>
          </a:prstGeom>
          <a:noFill/>
        </p:spPr>
        <p:txBody>
          <a:bodyPr wrap="square" rtlCol="0">
            <a:spAutoFit/>
          </a:bodyPr>
          <a:lstStyle/>
          <a:p>
            <a:pPr algn="ctr"/>
            <a:r>
              <a:rPr lang="fr-FR" sz="3200" dirty="0" err="1" smtClean="0">
                <a:effectLst>
                  <a:outerShdw blurRad="38100" dist="38100" dir="2700000" algn="tl">
                    <a:srgbClr val="000000">
                      <a:alpha val="43137"/>
                    </a:srgbClr>
                  </a:outerShdw>
                </a:effectLst>
              </a:rPr>
              <a:t>Summary</a:t>
            </a:r>
            <a:endParaRPr lang="fr-FR" dirty="0">
              <a:effectLst>
                <a:outerShdw blurRad="38100" dist="38100" dir="2700000" algn="tl">
                  <a:srgbClr val="000000">
                    <a:alpha val="43137"/>
                  </a:srgbClr>
                </a:outerShdw>
              </a:effectLst>
            </a:endParaRPr>
          </a:p>
        </p:txBody>
      </p:sp>
      <p:sp>
        <p:nvSpPr>
          <p:cNvPr id="5" name="ZoneTexte 4"/>
          <p:cNvSpPr txBox="1"/>
          <p:nvPr/>
        </p:nvSpPr>
        <p:spPr>
          <a:xfrm>
            <a:off x="6428387" y="2904000"/>
            <a:ext cx="4103078" cy="584775"/>
          </a:xfrm>
          <a:prstGeom prst="rect">
            <a:avLst/>
          </a:prstGeom>
          <a:noFill/>
        </p:spPr>
        <p:txBody>
          <a:bodyPr wrap="square" rtlCol="0">
            <a:spAutoFit/>
          </a:bodyPr>
          <a:lstStyle/>
          <a:p>
            <a:pPr algn="ctr"/>
            <a:r>
              <a:rPr lang="en-GB" sz="3200" dirty="0" smtClean="0">
                <a:effectLst>
                  <a:outerShdw blurRad="38100" dist="38100" dir="2700000" algn="tl">
                    <a:srgbClr val="000000">
                      <a:alpha val="43137"/>
                    </a:srgbClr>
                  </a:outerShdw>
                </a:effectLst>
              </a:rPr>
              <a:t>Difficulties</a:t>
            </a:r>
            <a:r>
              <a:rPr lang="fr-FR" sz="3200" dirty="0" smtClean="0">
                <a:effectLst>
                  <a:outerShdw blurRad="38100" dist="38100" dir="2700000" algn="tl">
                    <a:srgbClr val="000000">
                      <a:alpha val="43137"/>
                    </a:srgbClr>
                  </a:outerShdw>
                </a:effectLst>
              </a:rPr>
              <a:t> </a:t>
            </a:r>
            <a:r>
              <a:rPr lang="en-GB" sz="3200" dirty="0" smtClean="0">
                <a:effectLst>
                  <a:outerShdw blurRad="38100" dist="38100" dir="2700000" algn="tl">
                    <a:srgbClr val="000000">
                      <a:alpha val="43137"/>
                    </a:srgbClr>
                  </a:outerShdw>
                </a:effectLst>
              </a:rPr>
              <a:t>encountered</a:t>
            </a:r>
            <a:endParaRPr lang="en-GB" sz="3200" dirty="0">
              <a:effectLst>
                <a:outerShdw blurRad="38100" dist="38100" dir="2700000" algn="tl">
                  <a:srgbClr val="000000">
                    <a:alpha val="43137"/>
                  </a:srgbClr>
                </a:outerShdw>
              </a:effectLst>
            </a:endParaRPr>
          </a:p>
        </p:txBody>
      </p:sp>
      <p:sp>
        <p:nvSpPr>
          <p:cNvPr id="6" name="ZoneTexte 5"/>
          <p:cNvSpPr txBox="1"/>
          <p:nvPr/>
        </p:nvSpPr>
        <p:spPr>
          <a:xfrm>
            <a:off x="3390902" y="3915572"/>
            <a:ext cx="4788032" cy="584775"/>
          </a:xfrm>
          <a:prstGeom prst="rect">
            <a:avLst/>
          </a:prstGeom>
          <a:noFill/>
        </p:spPr>
        <p:txBody>
          <a:bodyPr wrap="square" rtlCol="0">
            <a:spAutoFit/>
          </a:bodyPr>
          <a:lstStyle/>
          <a:p>
            <a:r>
              <a:rPr lang="fr-FR" sz="3200" dirty="0" smtClean="0">
                <a:effectLst>
                  <a:outerShdw blurRad="38100" dist="38100" dir="2700000" algn="tl">
                    <a:srgbClr val="000000">
                      <a:alpha val="43137"/>
                    </a:srgbClr>
                  </a:outerShdw>
                </a:effectLst>
              </a:rPr>
              <a:t>Contributions of the </a:t>
            </a:r>
            <a:r>
              <a:rPr lang="en-GB" sz="3200" dirty="0" smtClean="0">
                <a:effectLst>
                  <a:outerShdw blurRad="38100" dist="38100" dir="2700000" algn="tl">
                    <a:srgbClr val="000000">
                      <a:alpha val="43137"/>
                    </a:srgbClr>
                  </a:outerShdw>
                </a:effectLst>
              </a:rPr>
              <a:t>project</a:t>
            </a:r>
            <a:endParaRPr lang="en-GB" sz="3200" dirty="0">
              <a:effectLst>
                <a:outerShdw blurRad="38100" dist="38100" dir="2700000" algn="tl">
                  <a:srgbClr val="000000">
                    <a:alpha val="43137"/>
                  </a:srgbClr>
                </a:outerShdw>
              </a:effectLst>
            </a:endParaRPr>
          </a:p>
        </p:txBody>
      </p:sp>
      <p:sp>
        <p:nvSpPr>
          <p:cNvPr id="8" name="ZoneTexte 7"/>
          <p:cNvSpPr txBox="1"/>
          <p:nvPr/>
        </p:nvSpPr>
        <p:spPr>
          <a:xfrm>
            <a:off x="6428387" y="4927145"/>
            <a:ext cx="3925513" cy="584775"/>
          </a:xfrm>
          <a:prstGeom prst="rect">
            <a:avLst/>
          </a:prstGeom>
          <a:noFill/>
        </p:spPr>
        <p:txBody>
          <a:bodyPr wrap="square" rtlCol="0">
            <a:spAutoFit/>
          </a:bodyPr>
          <a:lstStyle/>
          <a:p>
            <a:r>
              <a:rPr lang="en-GB" sz="3200" dirty="0" smtClean="0">
                <a:effectLst>
                  <a:outerShdw blurRad="38100" dist="38100" dir="2700000" algn="tl">
                    <a:srgbClr val="000000">
                      <a:alpha val="43137"/>
                    </a:srgbClr>
                  </a:outerShdw>
                </a:effectLst>
              </a:rPr>
              <a:t>Improvement</a:t>
            </a:r>
            <a:r>
              <a:rPr lang="fr-FR" sz="3200" dirty="0" smtClean="0">
                <a:effectLst>
                  <a:outerShdw blurRad="38100" dist="38100" dir="2700000" algn="tl">
                    <a:srgbClr val="000000">
                      <a:alpha val="43137"/>
                    </a:srgbClr>
                  </a:outerShdw>
                </a:effectLst>
              </a:rPr>
              <a:t> points</a:t>
            </a:r>
            <a:endParaRPr lang="fr-FR" sz="3200" dirty="0">
              <a:effectLst>
                <a:outerShdw blurRad="38100" dist="38100" dir="2700000" algn="tl">
                  <a:srgbClr val="000000">
                    <a:alpha val="43137"/>
                  </a:srgbClr>
                </a:outerShdw>
              </a:effectLst>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3350220"/>
            <a:ext cx="2095500" cy="2095500"/>
          </a:xfrm>
          <a:prstGeom prst="rect">
            <a:avLst/>
          </a:prstGeom>
        </p:spPr>
      </p:pic>
    </p:spTree>
    <p:extLst>
      <p:ext uri="{BB962C8B-B14F-4D97-AF65-F5344CB8AC3E}">
        <p14:creationId xmlns:p14="http://schemas.microsoft.com/office/powerpoint/2010/main" val="1696861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down)">
                                      <p:cBhvr>
                                        <p:cTn id="25" dur="580">
                                          <p:stCondLst>
                                            <p:cond delay="0"/>
                                          </p:stCondLst>
                                        </p:cTn>
                                        <p:tgtEl>
                                          <p:spTgt spid="5">
                                            <p:txEl>
                                              <p:pRg st="0" end="0"/>
                                            </p:txEl>
                                          </p:spTgt>
                                        </p:tgtEl>
                                      </p:cBhvr>
                                    </p:animEffect>
                                    <p:anim calcmode="lin" valueType="num">
                                      <p:cBhvr>
                                        <p:cTn id="2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0" end="0"/>
                                            </p:txEl>
                                          </p:spTgt>
                                        </p:tgtEl>
                                      </p:cBhvr>
                                      <p:to x="100000" y="60000"/>
                                    </p:animScale>
                                    <p:animScale>
                                      <p:cBhvr>
                                        <p:cTn id="32" dur="166" decel="50000">
                                          <p:stCondLst>
                                            <p:cond delay="676"/>
                                          </p:stCondLst>
                                        </p:cTn>
                                        <p:tgtEl>
                                          <p:spTgt spid="5">
                                            <p:txEl>
                                              <p:pRg st="0" end="0"/>
                                            </p:txEl>
                                          </p:spTgt>
                                        </p:tgtEl>
                                      </p:cBhvr>
                                      <p:to x="100000" y="100000"/>
                                    </p:animScale>
                                    <p:animScale>
                                      <p:cBhvr>
                                        <p:cTn id="33" dur="26">
                                          <p:stCondLst>
                                            <p:cond delay="1312"/>
                                          </p:stCondLst>
                                        </p:cTn>
                                        <p:tgtEl>
                                          <p:spTgt spid="5">
                                            <p:txEl>
                                              <p:pRg st="0" end="0"/>
                                            </p:txEl>
                                          </p:spTgt>
                                        </p:tgtEl>
                                      </p:cBhvr>
                                      <p:to x="100000" y="80000"/>
                                    </p:animScale>
                                    <p:animScale>
                                      <p:cBhvr>
                                        <p:cTn id="34" dur="166" decel="50000">
                                          <p:stCondLst>
                                            <p:cond delay="1338"/>
                                          </p:stCondLst>
                                        </p:cTn>
                                        <p:tgtEl>
                                          <p:spTgt spid="5">
                                            <p:txEl>
                                              <p:pRg st="0" end="0"/>
                                            </p:txEl>
                                          </p:spTgt>
                                        </p:tgtEl>
                                      </p:cBhvr>
                                      <p:to x="100000" y="100000"/>
                                    </p:animScale>
                                    <p:animScale>
                                      <p:cBhvr>
                                        <p:cTn id="35" dur="26">
                                          <p:stCondLst>
                                            <p:cond delay="1642"/>
                                          </p:stCondLst>
                                        </p:cTn>
                                        <p:tgtEl>
                                          <p:spTgt spid="5">
                                            <p:txEl>
                                              <p:pRg st="0" end="0"/>
                                            </p:txEl>
                                          </p:spTgt>
                                        </p:tgtEl>
                                      </p:cBhvr>
                                      <p:to x="100000" y="90000"/>
                                    </p:animScale>
                                    <p:animScale>
                                      <p:cBhvr>
                                        <p:cTn id="36" dur="166" decel="50000">
                                          <p:stCondLst>
                                            <p:cond delay="1668"/>
                                          </p:stCondLst>
                                        </p:cTn>
                                        <p:tgtEl>
                                          <p:spTgt spid="5">
                                            <p:txEl>
                                              <p:pRg st="0" end="0"/>
                                            </p:txEl>
                                          </p:spTgt>
                                        </p:tgtEl>
                                      </p:cBhvr>
                                      <p:to x="100000" y="100000"/>
                                    </p:animScale>
                                    <p:animScale>
                                      <p:cBhvr>
                                        <p:cTn id="37" dur="26">
                                          <p:stCondLst>
                                            <p:cond delay="1808"/>
                                          </p:stCondLst>
                                        </p:cTn>
                                        <p:tgtEl>
                                          <p:spTgt spid="5">
                                            <p:txEl>
                                              <p:pRg st="0" end="0"/>
                                            </p:txEl>
                                          </p:spTgt>
                                        </p:tgtEl>
                                      </p:cBhvr>
                                      <p:to x="100000" y="95000"/>
                                    </p:animScale>
                                    <p:animScale>
                                      <p:cBhvr>
                                        <p:cTn id="38" dur="166" decel="50000">
                                          <p:stCondLst>
                                            <p:cond delay="1834"/>
                                          </p:stCondLst>
                                        </p:cTn>
                                        <p:tgtEl>
                                          <p:spTgt spid="5">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wipe(down)">
                                      <p:cBhvr>
                                        <p:cTn id="43" dur="580">
                                          <p:stCondLst>
                                            <p:cond delay="0"/>
                                          </p:stCondLst>
                                        </p:cTn>
                                        <p:tgtEl>
                                          <p:spTgt spid="6">
                                            <p:txEl>
                                              <p:pRg st="0" end="0"/>
                                            </p:txEl>
                                          </p:spTgt>
                                        </p:tgtEl>
                                      </p:cBhvr>
                                    </p:animEffect>
                                    <p:anim calcmode="lin" valueType="num">
                                      <p:cBhvr>
                                        <p:cTn id="44"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txEl>
                                              <p:pRg st="0" end="0"/>
                                            </p:txEl>
                                          </p:spTgt>
                                        </p:tgtEl>
                                      </p:cBhvr>
                                      <p:to x="100000" y="60000"/>
                                    </p:animScale>
                                    <p:animScale>
                                      <p:cBhvr>
                                        <p:cTn id="50" dur="166" decel="50000">
                                          <p:stCondLst>
                                            <p:cond delay="676"/>
                                          </p:stCondLst>
                                        </p:cTn>
                                        <p:tgtEl>
                                          <p:spTgt spid="6">
                                            <p:txEl>
                                              <p:pRg st="0" end="0"/>
                                            </p:txEl>
                                          </p:spTgt>
                                        </p:tgtEl>
                                      </p:cBhvr>
                                      <p:to x="100000" y="100000"/>
                                    </p:animScale>
                                    <p:animScale>
                                      <p:cBhvr>
                                        <p:cTn id="51" dur="26">
                                          <p:stCondLst>
                                            <p:cond delay="1312"/>
                                          </p:stCondLst>
                                        </p:cTn>
                                        <p:tgtEl>
                                          <p:spTgt spid="6">
                                            <p:txEl>
                                              <p:pRg st="0" end="0"/>
                                            </p:txEl>
                                          </p:spTgt>
                                        </p:tgtEl>
                                      </p:cBhvr>
                                      <p:to x="100000" y="80000"/>
                                    </p:animScale>
                                    <p:animScale>
                                      <p:cBhvr>
                                        <p:cTn id="52" dur="166" decel="50000">
                                          <p:stCondLst>
                                            <p:cond delay="1338"/>
                                          </p:stCondLst>
                                        </p:cTn>
                                        <p:tgtEl>
                                          <p:spTgt spid="6">
                                            <p:txEl>
                                              <p:pRg st="0" end="0"/>
                                            </p:txEl>
                                          </p:spTgt>
                                        </p:tgtEl>
                                      </p:cBhvr>
                                      <p:to x="100000" y="100000"/>
                                    </p:animScale>
                                    <p:animScale>
                                      <p:cBhvr>
                                        <p:cTn id="53" dur="26">
                                          <p:stCondLst>
                                            <p:cond delay="1642"/>
                                          </p:stCondLst>
                                        </p:cTn>
                                        <p:tgtEl>
                                          <p:spTgt spid="6">
                                            <p:txEl>
                                              <p:pRg st="0" end="0"/>
                                            </p:txEl>
                                          </p:spTgt>
                                        </p:tgtEl>
                                      </p:cBhvr>
                                      <p:to x="100000" y="90000"/>
                                    </p:animScale>
                                    <p:animScale>
                                      <p:cBhvr>
                                        <p:cTn id="54" dur="166" decel="50000">
                                          <p:stCondLst>
                                            <p:cond delay="1668"/>
                                          </p:stCondLst>
                                        </p:cTn>
                                        <p:tgtEl>
                                          <p:spTgt spid="6">
                                            <p:txEl>
                                              <p:pRg st="0" end="0"/>
                                            </p:txEl>
                                          </p:spTgt>
                                        </p:tgtEl>
                                      </p:cBhvr>
                                      <p:to x="100000" y="100000"/>
                                    </p:animScale>
                                    <p:animScale>
                                      <p:cBhvr>
                                        <p:cTn id="55" dur="26">
                                          <p:stCondLst>
                                            <p:cond delay="1808"/>
                                          </p:stCondLst>
                                        </p:cTn>
                                        <p:tgtEl>
                                          <p:spTgt spid="6">
                                            <p:txEl>
                                              <p:pRg st="0" end="0"/>
                                            </p:txEl>
                                          </p:spTgt>
                                        </p:tgtEl>
                                      </p:cBhvr>
                                      <p:to x="100000" y="95000"/>
                                    </p:animScale>
                                    <p:animScale>
                                      <p:cBhvr>
                                        <p:cTn id="56" dur="166" decel="50000">
                                          <p:stCondLst>
                                            <p:cond delay="1834"/>
                                          </p:stCondLst>
                                        </p:cTn>
                                        <p:tgtEl>
                                          <p:spTgt spid="6">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animEffect transition="in" filter="wipe(down)">
                                      <p:cBhvr>
                                        <p:cTn id="61" dur="580">
                                          <p:stCondLst>
                                            <p:cond delay="0"/>
                                          </p:stCondLst>
                                        </p:cTn>
                                        <p:tgtEl>
                                          <p:spTgt spid="8">
                                            <p:txEl>
                                              <p:pRg st="0" end="0"/>
                                            </p:txEl>
                                          </p:spTgt>
                                        </p:tgtEl>
                                      </p:cBhvr>
                                    </p:animEffect>
                                    <p:anim calcmode="lin" valueType="num">
                                      <p:cBhvr>
                                        <p:cTn id="62"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8">
                                            <p:txEl>
                                              <p:pRg st="0" end="0"/>
                                            </p:txEl>
                                          </p:spTgt>
                                        </p:tgtEl>
                                      </p:cBhvr>
                                      <p:to x="100000" y="60000"/>
                                    </p:animScale>
                                    <p:animScale>
                                      <p:cBhvr>
                                        <p:cTn id="68" dur="166" decel="50000">
                                          <p:stCondLst>
                                            <p:cond delay="676"/>
                                          </p:stCondLst>
                                        </p:cTn>
                                        <p:tgtEl>
                                          <p:spTgt spid="8">
                                            <p:txEl>
                                              <p:pRg st="0" end="0"/>
                                            </p:txEl>
                                          </p:spTgt>
                                        </p:tgtEl>
                                      </p:cBhvr>
                                      <p:to x="100000" y="100000"/>
                                    </p:animScale>
                                    <p:animScale>
                                      <p:cBhvr>
                                        <p:cTn id="69" dur="26">
                                          <p:stCondLst>
                                            <p:cond delay="1312"/>
                                          </p:stCondLst>
                                        </p:cTn>
                                        <p:tgtEl>
                                          <p:spTgt spid="8">
                                            <p:txEl>
                                              <p:pRg st="0" end="0"/>
                                            </p:txEl>
                                          </p:spTgt>
                                        </p:tgtEl>
                                      </p:cBhvr>
                                      <p:to x="100000" y="80000"/>
                                    </p:animScale>
                                    <p:animScale>
                                      <p:cBhvr>
                                        <p:cTn id="70" dur="166" decel="50000">
                                          <p:stCondLst>
                                            <p:cond delay="1338"/>
                                          </p:stCondLst>
                                        </p:cTn>
                                        <p:tgtEl>
                                          <p:spTgt spid="8">
                                            <p:txEl>
                                              <p:pRg st="0" end="0"/>
                                            </p:txEl>
                                          </p:spTgt>
                                        </p:tgtEl>
                                      </p:cBhvr>
                                      <p:to x="100000" y="100000"/>
                                    </p:animScale>
                                    <p:animScale>
                                      <p:cBhvr>
                                        <p:cTn id="71" dur="26">
                                          <p:stCondLst>
                                            <p:cond delay="1642"/>
                                          </p:stCondLst>
                                        </p:cTn>
                                        <p:tgtEl>
                                          <p:spTgt spid="8">
                                            <p:txEl>
                                              <p:pRg st="0" end="0"/>
                                            </p:txEl>
                                          </p:spTgt>
                                        </p:tgtEl>
                                      </p:cBhvr>
                                      <p:to x="100000" y="90000"/>
                                    </p:animScale>
                                    <p:animScale>
                                      <p:cBhvr>
                                        <p:cTn id="72" dur="166" decel="50000">
                                          <p:stCondLst>
                                            <p:cond delay="1668"/>
                                          </p:stCondLst>
                                        </p:cTn>
                                        <p:tgtEl>
                                          <p:spTgt spid="8">
                                            <p:txEl>
                                              <p:pRg st="0" end="0"/>
                                            </p:txEl>
                                          </p:spTgt>
                                        </p:tgtEl>
                                      </p:cBhvr>
                                      <p:to x="100000" y="100000"/>
                                    </p:animScale>
                                    <p:animScale>
                                      <p:cBhvr>
                                        <p:cTn id="73" dur="26">
                                          <p:stCondLst>
                                            <p:cond delay="1808"/>
                                          </p:stCondLst>
                                        </p:cTn>
                                        <p:tgtEl>
                                          <p:spTgt spid="8">
                                            <p:txEl>
                                              <p:pRg st="0" end="0"/>
                                            </p:txEl>
                                          </p:spTgt>
                                        </p:tgtEl>
                                      </p:cBhvr>
                                      <p:to x="100000" y="95000"/>
                                    </p:animScale>
                                    <p:animScale>
                                      <p:cBhvr>
                                        <p:cTn id="74" dur="166" decel="50000">
                                          <p:stCondLst>
                                            <p:cond delay="1834"/>
                                          </p:stCondLst>
                                        </p:cTn>
                                        <p:tgtEl>
                                          <p:spTgt spid="8">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Thank</a:t>
            </a:r>
            <a:r>
              <a:rPr lang="fr-FR" dirty="0" smtClean="0">
                <a:effectLst>
                  <a:outerShdw blurRad="38100" dist="38100" dir="2700000" algn="tl">
                    <a:srgbClr val="000000">
                      <a:alpha val="43137"/>
                    </a:srgbClr>
                  </a:outerShdw>
                </a:effectLst>
              </a:rPr>
              <a:t> </a:t>
            </a:r>
            <a:r>
              <a:rPr lang="fr-FR" dirty="0" err="1">
                <a:effectLst>
                  <a:outerShdw blurRad="38100" dist="38100" dir="2700000" algn="tl">
                    <a:srgbClr val="000000">
                      <a:alpha val="43137"/>
                    </a:srgbClr>
                  </a:outerShdw>
                </a:effectLst>
              </a:rPr>
              <a:t>you</a:t>
            </a:r>
            <a:r>
              <a:rPr lang="fr-FR" dirty="0">
                <a:effectLst>
                  <a:outerShdw blurRad="38100" dist="38100" dir="2700000" algn="tl">
                    <a:srgbClr val="000000">
                      <a:alpha val="43137"/>
                    </a:srgbClr>
                  </a:outerShdw>
                </a:effectLst>
              </a:rPr>
              <a:t> for </a:t>
            </a:r>
            <a:r>
              <a:rPr lang="en-GB" dirty="0" smtClean="0">
                <a:effectLst>
                  <a:outerShdw blurRad="38100" dist="38100" dir="2700000" algn="tl">
                    <a:srgbClr val="000000">
                      <a:alpha val="43137"/>
                    </a:srgbClr>
                  </a:outerShdw>
                </a:effectLst>
              </a:rPr>
              <a:t>your</a:t>
            </a:r>
            <a:r>
              <a:rPr lang="fr-FR" dirty="0" smtClean="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rPr>
              <a:t>attention</a:t>
            </a:r>
            <a:r>
              <a:rPr lang="fr-FR" dirty="0"/>
              <a:t>!</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599" y="2773973"/>
            <a:ext cx="2286000" cy="2857500"/>
          </a:xfrm>
          <a:prstGeom prst="rect">
            <a:avLst/>
          </a:prstGeom>
        </p:spPr>
      </p:pic>
      <p:sp>
        <p:nvSpPr>
          <p:cNvPr id="4" name="Espace réservé du numéro de diapositive 3"/>
          <p:cNvSpPr>
            <a:spLocks noGrp="1"/>
          </p:cNvSpPr>
          <p:nvPr>
            <p:ph type="sldNum" sz="quarter" idx="12"/>
          </p:nvPr>
        </p:nvSpPr>
        <p:spPr/>
        <p:txBody>
          <a:bodyPr/>
          <a:lstStyle/>
          <a:p>
            <a:fld id="{6CDE4B3E-07BE-4C1A-80EE-ED6CBF0AA269}" type="slidenum">
              <a:rPr lang="fr-FR" smtClean="0"/>
              <a:t>9</a:t>
            </a:fld>
            <a:endParaRPr lang="fr-FR" dirty="0"/>
          </a:p>
        </p:txBody>
      </p:sp>
    </p:spTree>
    <p:extLst>
      <p:ext uri="{BB962C8B-B14F-4D97-AF65-F5344CB8AC3E}">
        <p14:creationId xmlns:p14="http://schemas.microsoft.com/office/powerpoint/2010/main" val="3160290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284</TotalTime>
  <Words>388</Words>
  <Application>Microsoft Office PowerPoint</Application>
  <PresentationFormat>Grand écran</PresentationFormat>
  <Paragraphs>59</Paragraphs>
  <Slides>9</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等线</vt:lpstr>
      <vt:lpstr>方正舒体</vt:lpstr>
      <vt:lpstr>Garamond</vt:lpstr>
      <vt:lpstr>Wingdings</vt:lpstr>
      <vt:lpstr>Organic</vt:lpstr>
      <vt:lpstr>PROJET S8-TIC Banque en ligne</vt:lpstr>
      <vt:lpstr>PLAN</vt:lpstr>
      <vt:lpstr>DESCRIPTION</vt:lpstr>
      <vt:lpstr>DESCRIPTION</vt:lpstr>
      <vt:lpstr>GENERAL ARCHITECTURE</vt:lpstr>
      <vt:lpstr>CUSTOMER’S CONSTRAINTS</vt:lpstr>
      <vt:lpstr>CUSTOMER’S CONSTRAINTS</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S8-TIC Banque en ligne</dc:title>
  <dc:creator>Ursula Andrée TCHAPTCHET NDJAMO</dc:creator>
  <cp:lastModifiedBy>NDJAMO TCHAPTCHET Ursula Andrée</cp:lastModifiedBy>
  <cp:revision>32</cp:revision>
  <dcterms:created xsi:type="dcterms:W3CDTF">2017-05-11T14:21:32Z</dcterms:created>
  <dcterms:modified xsi:type="dcterms:W3CDTF">2017-05-12T09:49:55Z</dcterms:modified>
</cp:coreProperties>
</file>