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1" r:id="rId4"/>
    <p:sldId id="282" r:id="rId5"/>
    <p:sldId id="261" r:id="rId6"/>
    <p:sldId id="299" r:id="rId7"/>
    <p:sldId id="300" r:id="rId8"/>
    <p:sldId id="301" r:id="rId9"/>
    <p:sldId id="302" r:id="rId10"/>
    <p:sldId id="262" r:id="rId11"/>
    <p:sldId id="303" r:id="rId12"/>
    <p:sldId id="304" r:id="rId13"/>
    <p:sldId id="305" r:id="rId14"/>
    <p:sldId id="266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68" r:id="rId23"/>
    <p:sldId id="313" r:id="rId24"/>
    <p:sldId id="314" r:id="rId25"/>
    <p:sldId id="315" r:id="rId26"/>
    <p:sldId id="269" r:id="rId27"/>
    <p:sldId id="264" r:id="rId28"/>
    <p:sldId id="29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9780-C9A9-4B74-ACE4-6B0B024DE071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B4AEB-A353-4622-8CD1-695F43C69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33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l’équation et les définitions de G et T. Interpréter les termes. Faire le lien vers Newton à basse vitesse et faible masse.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92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ce qu’est le vent solaire, inclure sa formule. Dire que ce n’est pas bien connu du tout.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155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ce qu’est la force thermique. Mettre un graphe de l’article sur Pioneer et étudier ce graphe.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le graphe pour une ellipse parfaite. Expliquer ce qui est tracé.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0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le graphe pour Newton et </a:t>
            </a:r>
            <a:r>
              <a:rPr lang="fr-FR" dirty="0" err="1"/>
              <a:t>Yukawa</a:t>
            </a:r>
            <a:r>
              <a:rPr lang="fr-FR" dirty="0"/>
              <a:t>. Montrer que l’erreur est bien supérieure à celle obtenue au slide précédent. Dire que l’on a suivi la même stratégie pour les autres forces non </a:t>
            </a:r>
            <a:r>
              <a:rPr lang="fr-FR" dirty="0" err="1"/>
              <a:t>gravitationelles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609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un graphe qui montre l’architecture du code. Dire que l’on a fait du </a:t>
            </a:r>
            <a:r>
              <a:rPr lang="fr-FR" dirty="0" err="1"/>
              <a:t>mpi</a:t>
            </a:r>
            <a:r>
              <a:rPr lang="fr-FR" dirty="0"/>
              <a:t> et expliquer ce que c’est.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6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côte à côte les 2 graphes avec un calcul direct et un calcul moyenné. Montrer que l’on attends une décroissance en racine. Dire que cette loi fonctionne bien.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la courbe saturée et comparer à la courbe avec des langues. Mettre l’équation de l’écart Newton – </a:t>
            </a:r>
            <a:r>
              <a:rPr lang="fr-FR" dirty="0" err="1"/>
              <a:t>Yukawa</a:t>
            </a:r>
            <a:r>
              <a:rPr lang="fr-FR" dirty="0"/>
              <a:t> et montrer qu’il y a saturation ou non selon si l’on s’autorise à corriger la masse du soleil.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8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la courbe avec extrapolation puis la courbe avec toutes les expériences et la notre. Dire qu’il y a bien un apport. Ne pas s’aventurer sur la qualité de cet apport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2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la courbe de vitesse </a:t>
            </a:r>
            <a:r>
              <a:rPr lang="fr-FR" dirty="0" err="1"/>
              <a:t>galacitique</a:t>
            </a:r>
            <a:r>
              <a:rPr lang="fr-FR" dirty="0"/>
              <a:t> de </a:t>
            </a:r>
            <a:r>
              <a:rPr lang="fr-FR" dirty="0" err="1"/>
              <a:t>Zwicki</a:t>
            </a:r>
            <a:r>
              <a:rPr lang="fr-FR" dirty="0"/>
              <a:t>. Expliquer ce qui pose problème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6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une courbe sur le problème en cosmologie. Expliquer ce qui pose problème.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1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que l’on peut modifier soit G soit T. Expliquer que pour cette étude on modifie G, et expliquer le passage vers le modèle de </a:t>
            </a:r>
            <a:r>
              <a:rPr lang="fr-FR" dirty="0" err="1"/>
              <a:t>Yukawa</a:t>
            </a:r>
            <a:r>
              <a:rPr lang="fr-FR" dirty="0"/>
              <a:t> par une limite à basse vitesse de beaucoup de théories.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79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un logo pour le programme Voyage 2050. Mettre un screen du white </a:t>
            </a:r>
            <a:r>
              <a:rPr lang="fr-FR" dirty="0" err="1"/>
              <a:t>paper</a:t>
            </a:r>
            <a:r>
              <a:rPr lang="fr-FR" dirty="0"/>
              <a:t>. Expliquer ce qu’est le programme. Expliquer l’idée d’envoyer une sonde, et expliquer pourquoi on doit attendre 2050.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55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un schéma avec 2 trajectoires et leurs incertitudes. Expliquer que l’on doit quantifier la distance entre ces 2 trajectoires. Donner la formule du chi^2. L’interpréter avec les mains. Expliquer comment on va l’utiliser (modèle et observation).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17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que l’on a un radar et qu’il a une imprécision de pointage et une imprécision due à l’</a:t>
            </a:r>
            <a:r>
              <a:rPr lang="fr-FR" dirty="0" err="1"/>
              <a:t>athmosphère</a:t>
            </a:r>
            <a:r>
              <a:rPr lang="fr-FR" dirty="0"/>
              <a:t>. Expliquer que l’on utilise un accéléromètre de l’ONERA et expliquer le principe de fonctionnement. Mettre un schéma de l’accéléromètre et du </a:t>
            </a:r>
            <a:r>
              <a:rPr lang="fr-FR" dirty="0" err="1"/>
              <a:t>débiaisage</a:t>
            </a:r>
            <a:r>
              <a:rPr lang="fr-FR" dirty="0"/>
              <a:t>. Donner les précision numériques finales.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2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les formules des forces de Newton et de </a:t>
            </a:r>
            <a:r>
              <a:rPr lang="fr-FR" dirty="0" err="1"/>
              <a:t>Yukawa</a:t>
            </a:r>
            <a:r>
              <a:rPr lang="fr-FR" dirty="0"/>
              <a:t>. Expliquer que pour les planètes on utilise la librairie </a:t>
            </a:r>
            <a:r>
              <a:rPr lang="fr-FR" dirty="0" err="1"/>
              <a:t>JPLephem</a:t>
            </a:r>
            <a:r>
              <a:rPr lang="fr-FR" dirty="0"/>
              <a:t>. Expliquer que pour Kuiper on utilise une formule approchée, et des abaques pour </a:t>
            </a:r>
            <a:r>
              <a:rPr lang="fr-FR" dirty="0" err="1"/>
              <a:t>Yukawa</a:t>
            </a:r>
            <a:r>
              <a:rPr lang="fr-FR" dirty="0"/>
              <a:t>. Mettre une image du </a:t>
            </a:r>
            <a:r>
              <a:rPr lang="fr-FR" dirty="0" err="1"/>
              <a:t>paramètrage</a:t>
            </a:r>
            <a:r>
              <a:rPr lang="fr-FR" dirty="0"/>
              <a:t> de l’article pour Kuiper.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53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ce qu’est la force de radiation. Inclure sa formule et les graphes de l’article.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B4AEB-A353-4622-8CD1-695F43C69BD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23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703BF-8E6C-4ACA-9B47-9B7276E90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14430A-B375-493F-8D70-CC374A9E0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8FB9B-FCD2-4479-8B34-EA5763C5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713B9-0A71-4703-807A-96DE7AF4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BAEE3-8F3A-418A-8F46-C16A440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72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B461C-F874-480F-B44E-CD32A3A4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0D3BB5-23C2-47DF-A5E2-F295FA89F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D9BA4-844F-438A-9B20-0D1D8D57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5521B3-6ABA-4190-882D-0C31C60F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603FF-3B4B-4BF7-99D6-9BDCE4A8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3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EC9A7D-8007-4869-9DEE-EE7D30791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EB7E31-403C-42E4-B38D-7B1EF5DAA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FF6FA-336A-465A-85F8-9422419F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7778BD-71D2-4389-B191-CE487A48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AE91B-B482-4670-8313-306D107E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47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9842-37DA-4B6A-9CFD-69741ECC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99F6E-4DBF-4982-A167-21965D65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71288-3B2B-446C-BA3D-BDCE6A02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7BE03-CEDC-4A6E-A714-68A33546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8D4E86-C2B8-4726-99DE-09443761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03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3A46F-48B0-4D8E-872A-B7E901FA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0BD10-E037-455E-AE09-A19C3119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7C724-A5B5-40D2-BD5C-B86CCBB7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FC049-6D8E-432E-84B9-75B44D69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21F83B-06E8-4BAB-9F16-2F654C2A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83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D21B3-CE00-41BE-AFB9-33138A16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BCB78-5A38-42B4-AD1E-296D22EB5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A5441F-6D54-4729-B219-A1E114E56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CE433-610D-4C7D-B86A-D3326C1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7B64A1-1595-4A69-B60B-67B55AD4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81FC1-4C03-4169-8165-CA7747BB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1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EA4AD-76F8-4003-9320-A4E31D6B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4137BC-DC33-40DF-B597-412321AE3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3732F9-3EE2-4471-9416-D03289299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4514F8-4247-4FC9-99BC-779253CF9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A44285-685A-49B9-8A00-7B4E6E68A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86F2B3-1920-463D-A691-3C230445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661CA3-1A95-4D84-B560-8789B6FD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439983-E3DB-42A6-98BE-1A1AAE9F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9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C186B-DA7D-48BF-A380-DC6A761D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74248-CE94-4883-BC26-E4BD5BFC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93561A-AA66-4785-B4E4-DCB30E94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291DCD-B5A6-4F69-8316-FAF85E18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35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065C1A-7D4F-4B8F-814D-012F1CAD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2B572C-7BC6-42AE-89AB-7CD9742C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A4B95C-3F70-40DD-84AC-9E784F8B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25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0EAAF-1425-4963-8F29-2703F016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49100-DF27-4EDB-A722-8F0B27F9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7162A9-DEC1-4B9A-86FC-D280D71F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C2A1A2-9AC0-4F49-B637-67D7198B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8071CF-1E85-437D-BFAB-55F5EFC6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2D85E3-3E61-4AAF-A3D0-2130A201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6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33C3B-69E5-4319-952C-DB349CDA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781FB4-C805-4ACC-A5C8-156407CB9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22A1F-E274-4048-8983-1A516007F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399710-9D76-4694-A4E0-1CAE51E1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81257-BAFB-47B6-AA97-C5E9D852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07D4C9-9CE4-4A77-A947-510AE79F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5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C8DE41-2F1D-4236-B7B3-A8A23198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799864-BFC6-4540-A041-C35DFED6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7D0D3-10D4-45B4-BFEB-0727CE557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1FD8-2746-4153-87E7-6072EA6D9D34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7B520-954A-41A1-A40D-C620E1D26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BC573-6F76-4C94-8CD0-F2A02BB3B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DA0D-6F6E-433E-91E5-D1C319CA8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3074A1AB-BBCD-4087-9FCF-907043992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8" b="34783"/>
          <a:stretch/>
        </p:blipFill>
        <p:spPr>
          <a:xfrm>
            <a:off x="0" y="0"/>
            <a:ext cx="12192000" cy="14389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3D536B-1CB3-485F-90E0-6BD6741A72DE}"/>
              </a:ext>
            </a:extLst>
          </p:cNvPr>
          <p:cNvSpPr/>
          <p:nvPr/>
        </p:nvSpPr>
        <p:spPr>
          <a:xfrm>
            <a:off x="5689600" y="551543"/>
            <a:ext cx="812800" cy="609600"/>
          </a:xfrm>
          <a:prstGeom prst="rect">
            <a:avLst/>
          </a:prstGeom>
          <a:solidFill>
            <a:srgbClr val="87788B"/>
          </a:solidFill>
          <a:ln>
            <a:solidFill>
              <a:srgbClr val="877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0458F4-4675-40BF-A15A-2AAA353335BF}"/>
              </a:ext>
            </a:extLst>
          </p:cNvPr>
          <p:cNvSpPr txBox="1"/>
          <p:nvPr/>
        </p:nvSpPr>
        <p:spPr>
          <a:xfrm>
            <a:off x="0" y="268591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Georgia Pro" panose="02040502050405020303" pitchFamily="18" charset="0"/>
              </a:rPr>
              <a:t>Projet de Recherche en Laboratoire (Sciences et Défis du Spatial)</a:t>
            </a:r>
          </a:p>
          <a:p>
            <a:pPr algn="ctr"/>
            <a:r>
              <a:rPr lang="fr-FR" sz="2400" i="1" dirty="0">
                <a:solidFill>
                  <a:schemeClr val="bg1"/>
                </a:solidFill>
                <a:latin typeface="Georgia Pro" panose="02040502050405020303" pitchFamily="18" charset="0"/>
              </a:rPr>
              <a:t>Tests multi-échelles de la gravité</a:t>
            </a:r>
          </a:p>
        </p:txBody>
      </p:sp>
    </p:spTree>
    <p:extLst>
      <p:ext uri="{BB962C8B-B14F-4D97-AF65-F5344CB8AC3E}">
        <p14:creationId xmlns:p14="http://schemas.microsoft.com/office/powerpoint/2010/main" val="171510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FE124A-7CF8-4ECB-93D5-2A5278DB9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5"/>
          <a:stretch/>
        </p:blipFill>
        <p:spPr>
          <a:xfrm>
            <a:off x="0" y="3559126"/>
            <a:ext cx="12192000" cy="32988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B811AD-972F-4229-9BFA-30B5B0241E5C}"/>
              </a:ext>
            </a:extLst>
          </p:cNvPr>
          <p:cNvSpPr txBox="1"/>
          <p:nvPr/>
        </p:nvSpPr>
        <p:spPr>
          <a:xfrm>
            <a:off x="1897966" y="5171723"/>
            <a:ext cx="8396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Georgia Pro" panose="02040502050405020303" pitchFamily="18" charset="0"/>
              </a:rPr>
              <a:t>Principe de l’étude</a:t>
            </a:r>
          </a:p>
        </p:txBody>
      </p:sp>
    </p:spTree>
    <p:extLst>
      <p:ext uri="{BB962C8B-B14F-4D97-AF65-F5344CB8AC3E}">
        <p14:creationId xmlns:p14="http://schemas.microsoft.com/office/powerpoint/2010/main" val="76167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1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Mission proposée pour Voyage 2050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61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15170C6-0C33-424F-A7A2-92842EECD124}"/>
                  </a:ext>
                </a:extLst>
              </p:cNvPr>
              <p:cNvSpPr txBox="1"/>
              <p:nvPr/>
            </p:nvSpPr>
            <p:spPr>
              <a:xfrm>
                <a:off x="393894" y="337625"/>
                <a:ext cx="10142807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>
                    <a:solidFill>
                      <a:schemeClr val="accent1">
                        <a:lumMod val="75000"/>
                      </a:schemeClr>
                    </a:solidFill>
                    <a:latin typeface="Georgia Pro" panose="02040502050405020303" pitchFamily="18" charset="0"/>
                  </a:rPr>
                  <a:t>L’observable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fr-FR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FR" sz="3200" b="1" dirty="0">
                  <a:solidFill>
                    <a:schemeClr val="accent1">
                      <a:lumMod val="75000"/>
                    </a:schemeClr>
                  </a:solidFill>
                  <a:latin typeface="Georgia Pro" panose="02040502050405020303" pitchFamily="18" charset="0"/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15170C6-0C33-424F-A7A2-92842EECD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4" y="337625"/>
                <a:ext cx="10142807" cy="595932"/>
              </a:xfrm>
              <a:prstGeom prst="rect">
                <a:avLst/>
              </a:prstGeom>
              <a:blipFill>
                <a:blip r:embed="rId3"/>
                <a:stretch>
                  <a:fillRect l="-1563" t="-11224" b="-3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7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142807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Incertitudes des instruments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8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FE124A-7CF8-4ECB-93D5-2A5278DB9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5"/>
          <a:stretch/>
        </p:blipFill>
        <p:spPr>
          <a:xfrm>
            <a:off x="0" y="3559126"/>
            <a:ext cx="12192000" cy="32988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B811AD-972F-4229-9BFA-30B5B0241E5C}"/>
              </a:ext>
            </a:extLst>
          </p:cNvPr>
          <p:cNvSpPr txBox="1"/>
          <p:nvPr/>
        </p:nvSpPr>
        <p:spPr>
          <a:xfrm>
            <a:off x="1897966" y="5171723"/>
            <a:ext cx="8396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200" b="1" dirty="0">
                <a:solidFill>
                  <a:schemeClr val="bg1"/>
                </a:solidFill>
                <a:latin typeface="Georgia Pro" panose="02040502050405020303" pitchFamily="18" charset="0"/>
              </a:rPr>
              <a:t>Modélisation d’orbites</a:t>
            </a:r>
          </a:p>
        </p:txBody>
      </p:sp>
    </p:spTree>
    <p:extLst>
      <p:ext uri="{BB962C8B-B14F-4D97-AF65-F5344CB8AC3E}">
        <p14:creationId xmlns:p14="http://schemas.microsoft.com/office/powerpoint/2010/main" val="572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95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Représentation numérique des forces de gravité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34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95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Physique des forces non gravitationnelles (1)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7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95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Physique des forces non gravitationnelles (2)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9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95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Physique des forces non gravitationnelles (3)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38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95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Maîtrise des erreurs numériques (1)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0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5" y="337625"/>
            <a:ext cx="618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Plan de la présentation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57927EF-E4B6-421A-AE57-56D3EDF2AF6F}"/>
                  </a:ext>
                </a:extLst>
              </p:cNvPr>
              <p:cNvSpPr txBox="1"/>
              <p:nvPr/>
            </p:nvSpPr>
            <p:spPr>
              <a:xfrm>
                <a:off x="14063" y="1348153"/>
                <a:ext cx="6569617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I/ Principes de gravité non-Newtonienne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L’équation d’Einstein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Limites observées à l’équation d’Einstein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Modifications du tenseur d’Einstein</a:t>
                </a:r>
              </a:p>
              <a:p>
                <a:endParaRPr lang="fr-FR" sz="2000" dirty="0">
                  <a:solidFill>
                    <a:schemeClr val="accent1">
                      <a:lumMod val="50000"/>
                    </a:schemeClr>
                  </a:solidFill>
                  <a:latin typeface="Georgia Pro" panose="02040502050405020303" pitchFamily="18" charset="0"/>
                </a:endParaRPr>
              </a:p>
              <a:p>
                <a:r>
                  <a:rPr lang="fr-FR" sz="2000" b="1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II/ Principe de l’étude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Mission proposée pour Voyage 2050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L’observable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000" dirty="0">
                  <a:solidFill>
                    <a:schemeClr val="accent1">
                      <a:lumMod val="50000"/>
                    </a:schemeClr>
                  </a:solidFill>
                  <a:latin typeface="Georgia Pro" panose="02040502050405020303" pitchFamily="18" charset="0"/>
                </a:endParaRP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Incertitude des instruments</a:t>
                </a:r>
              </a:p>
              <a:p>
                <a:pPr lvl="1"/>
                <a:endParaRPr lang="fr-FR" sz="2000" dirty="0">
                  <a:solidFill>
                    <a:schemeClr val="accent1">
                      <a:lumMod val="50000"/>
                    </a:schemeClr>
                  </a:solidFill>
                  <a:latin typeface="Georgia Pro" panose="02040502050405020303" pitchFamily="18" charset="0"/>
                </a:endParaRPr>
              </a:p>
              <a:p>
                <a:r>
                  <a:rPr lang="fr-FR" sz="2000" b="1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III/ Modélisation d’orbites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Représentation numérique des forces de gravité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Physique des forces non gravitationnelles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Maîtrise des erreurs numériques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Aspects d’optimisation algorithmique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57927EF-E4B6-421A-AE57-56D3EDF2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" y="1348153"/>
                <a:ext cx="6569617" cy="4708981"/>
              </a:xfrm>
              <a:prstGeom prst="rect">
                <a:avLst/>
              </a:prstGeom>
              <a:blipFill>
                <a:blip r:embed="rId2"/>
                <a:stretch>
                  <a:fillRect l="-928" t="-776" b="-11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ACD89FE-4263-4C92-A0A8-9D4DA25E63DE}"/>
                  </a:ext>
                </a:extLst>
              </p:cNvPr>
              <p:cNvSpPr txBox="1"/>
              <p:nvPr/>
            </p:nvSpPr>
            <p:spPr>
              <a:xfrm>
                <a:off x="6372667" y="1345808"/>
                <a:ext cx="604910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IV/ Résultats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Gestion des incertitudes sur 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000" dirty="0">
                  <a:solidFill>
                    <a:schemeClr val="accent1">
                      <a:lumMod val="50000"/>
                    </a:schemeClr>
                  </a:solidFill>
                  <a:latin typeface="Georgia Pro" panose="02040502050405020303" pitchFamily="18" charset="0"/>
                </a:endParaRP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Comparaisons à l’état de l’art</a:t>
                </a:r>
              </a:p>
              <a:p>
                <a:endParaRPr lang="fr-FR" sz="2000" dirty="0">
                  <a:solidFill>
                    <a:schemeClr val="accent1">
                      <a:lumMod val="50000"/>
                    </a:schemeClr>
                  </a:solidFill>
                  <a:latin typeface="Georgia Pro" panose="02040502050405020303" pitchFamily="18" charset="0"/>
                </a:endParaRPr>
              </a:p>
              <a:p>
                <a:r>
                  <a:rPr lang="fr-FR" sz="2000" b="1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V/ Pistes d’approfondissement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Influence des paramètres de simulation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Saturations des instruments</a:t>
                </a:r>
              </a:p>
              <a:p>
                <a:pPr lvl="1"/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  <a:latin typeface="Georgia Pro" panose="02040502050405020303" pitchFamily="18" charset="0"/>
                  </a:rPr>
                  <a:t>Autres objectifs scientifiques de la mission</a:t>
                </a:r>
              </a:p>
              <a:p>
                <a:pPr lvl="1"/>
                <a:endParaRPr lang="fr-FR" sz="2000" dirty="0">
                  <a:solidFill>
                    <a:schemeClr val="accent1">
                      <a:lumMod val="50000"/>
                    </a:schemeClr>
                  </a:solidFill>
                  <a:latin typeface="Georgia Pro" panose="02040502050405020303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ACD89FE-4263-4C92-A0A8-9D4DA25E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67" y="1345808"/>
                <a:ext cx="6049107" cy="2862322"/>
              </a:xfrm>
              <a:prstGeom prst="rect">
                <a:avLst/>
              </a:prstGeom>
              <a:blipFill>
                <a:blip r:embed="rId3"/>
                <a:stretch>
                  <a:fillRect l="-1007" t="-1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4E089E5-395B-4CEB-802F-A592036737AD}"/>
              </a:ext>
            </a:extLst>
          </p:cNvPr>
          <p:cNvCxnSpPr/>
          <p:nvPr/>
        </p:nvCxnSpPr>
        <p:spPr>
          <a:xfrm>
            <a:off x="6344529" y="1209822"/>
            <a:ext cx="0" cy="55116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95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Maîtrise des erreurs numériques (2)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3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95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Aspects d’optimisation algorithmique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8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FE124A-7CF8-4ECB-93D5-2A5278DB9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5"/>
          <a:stretch/>
        </p:blipFill>
        <p:spPr>
          <a:xfrm>
            <a:off x="0" y="3559126"/>
            <a:ext cx="12192000" cy="32988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B811AD-972F-4229-9BFA-30B5B0241E5C}"/>
              </a:ext>
            </a:extLst>
          </p:cNvPr>
          <p:cNvSpPr txBox="1"/>
          <p:nvPr/>
        </p:nvSpPr>
        <p:spPr>
          <a:xfrm>
            <a:off x="1897966" y="5171723"/>
            <a:ext cx="8396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200" b="1" dirty="0">
                <a:solidFill>
                  <a:schemeClr val="bg1"/>
                </a:solidFill>
                <a:latin typeface="Georgia Pro" panose="02040502050405020303" pitchFamily="18" charset="0"/>
              </a:rPr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423673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15170C6-0C33-424F-A7A2-92842EECD124}"/>
                  </a:ext>
                </a:extLst>
              </p:cNvPr>
              <p:cNvSpPr txBox="1"/>
              <p:nvPr/>
            </p:nvSpPr>
            <p:spPr>
              <a:xfrm>
                <a:off x="393894" y="337625"/>
                <a:ext cx="10959906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>
                    <a:solidFill>
                      <a:schemeClr val="accent1">
                        <a:lumMod val="75000"/>
                      </a:schemeClr>
                    </a:solidFill>
                    <a:latin typeface="Georgia Pro" panose="02040502050405020303" pitchFamily="18" charset="0"/>
                  </a:rPr>
                  <a:t>Gestion des incertitudes sur 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fr-FR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3200" b="1" dirty="0">
                    <a:solidFill>
                      <a:schemeClr val="accent1">
                        <a:lumMod val="75000"/>
                      </a:schemeClr>
                    </a:solidFill>
                    <a:latin typeface="Georgia Pro" panose="02040502050405020303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15170C6-0C33-424F-A7A2-92842EECD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4" y="337625"/>
                <a:ext cx="10959906" cy="595932"/>
              </a:xfrm>
              <a:prstGeom prst="rect">
                <a:avLst/>
              </a:prstGeom>
              <a:blipFill>
                <a:blip r:embed="rId3"/>
                <a:stretch>
                  <a:fillRect l="-1446" t="-11224" b="-3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29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959906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Comparaison à l’état de l’art (1)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2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959906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Comparaison à l’état de l’art (2)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44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FE124A-7CF8-4ECB-93D5-2A5278DB9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5"/>
          <a:stretch/>
        </p:blipFill>
        <p:spPr>
          <a:xfrm>
            <a:off x="0" y="3559126"/>
            <a:ext cx="12192000" cy="32988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B811AD-972F-4229-9BFA-30B5B0241E5C}"/>
              </a:ext>
            </a:extLst>
          </p:cNvPr>
          <p:cNvSpPr txBox="1"/>
          <p:nvPr/>
        </p:nvSpPr>
        <p:spPr>
          <a:xfrm>
            <a:off x="0" y="517172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200" b="1" dirty="0">
                <a:solidFill>
                  <a:schemeClr val="bg1"/>
                </a:solidFill>
                <a:latin typeface="Georgia Pro" panose="02040502050405020303" pitchFamily="18" charset="0"/>
              </a:rPr>
              <a:t>Pistes d’approfondissement</a:t>
            </a:r>
          </a:p>
        </p:txBody>
      </p:sp>
    </p:spTree>
    <p:extLst>
      <p:ext uri="{BB962C8B-B14F-4D97-AF65-F5344CB8AC3E}">
        <p14:creationId xmlns:p14="http://schemas.microsoft.com/office/powerpoint/2010/main" val="797888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3074A1AB-BBCD-4087-9FCF-907043992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8" b="34783"/>
          <a:stretch/>
        </p:blipFill>
        <p:spPr>
          <a:xfrm>
            <a:off x="0" y="0"/>
            <a:ext cx="12192000" cy="14389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3D536B-1CB3-485F-90E0-6BD6741A72DE}"/>
              </a:ext>
            </a:extLst>
          </p:cNvPr>
          <p:cNvSpPr/>
          <p:nvPr/>
        </p:nvSpPr>
        <p:spPr>
          <a:xfrm>
            <a:off x="5689600" y="551543"/>
            <a:ext cx="812800" cy="609600"/>
          </a:xfrm>
          <a:prstGeom prst="rect">
            <a:avLst/>
          </a:prstGeom>
          <a:solidFill>
            <a:srgbClr val="87788B"/>
          </a:solidFill>
          <a:ln>
            <a:solidFill>
              <a:srgbClr val="877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0458F4-4675-40BF-A15A-2AAA353335BF}"/>
              </a:ext>
            </a:extLst>
          </p:cNvPr>
          <p:cNvSpPr txBox="1"/>
          <p:nvPr/>
        </p:nvSpPr>
        <p:spPr>
          <a:xfrm>
            <a:off x="2097314" y="396297"/>
            <a:ext cx="799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Georgia Pro" panose="02040502050405020303" pitchFamily="18" charset="0"/>
              </a:rPr>
              <a:t>Avez-vous des questions ?</a:t>
            </a:r>
            <a:endParaRPr lang="fr-FR" sz="3200" dirty="0">
              <a:solidFill>
                <a:schemeClr val="bg1"/>
              </a:solidFill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72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5" y="337625"/>
            <a:ext cx="9270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Bibliographie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28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6708D9-8491-4697-97CA-3F89EC08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9" y="1132888"/>
            <a:ext cx="10879482" cy="46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1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Propriétés et applications de la lumière Laser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2886FA-4A9E-4ADD-89FC-DA9004B0D414}"/>
              </a:ext>
            </a:extLst>
          </p:cNvPr>
          <p:cNvSpPr txBox="1"/>
          <p:nvPr/>
        </p:nvSpPr>
        <p:spPr>
          <a:xfrm>
            <a:off x="970671" y="1350498"/>
            <a:ext cx="1033975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Directivité</a:t>
            </a:r>
          </a:p>
          <a:p>
            <a:pPr lvl="1"/>
            <a:r>
              <a:rPr lang="fr-FR" sz="2800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chirurgie, imprimantes, …</a:t>
            </a:r>
          </a:p>
          <a:p>
            <a:pPr lvl="1"/>
            <a:endParaRPr lang="fr-FR" sz="2800" dirty="0">
              <a:solidFill>
                <a:schemeClr val="accent1">
                  <a:lumMod val="50000"/>
                </a:schemeClr>
              </a:solidFill>
              <a:latin typeface="Georgia Pro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Cohérence</a:t>
            </a:r>
          </a:p>
          <a:p>
            <a:pPr lvl="1"/>
            <a:r>
              <a:rPr lang="fr-FR" sz="2800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holographie, mesures par interférométrie, …</a:t>
            </a:r>
          </a:p>
          <a:p>
            <a:pPr lvl="1"/>
            <a:endParaRPr lang="fr-FR" sz="2800" dirty="0">
              <a:solidFill>
                <a:schemeClr val="accent1">
                  <a:lumMod val="50000"/>
                </a:schemeClr>
              </a:solidFill>
              <a:latin typeface="Georgia Pro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Monochromatisme</a:t>
            </a:r>
          </a:p>
          <a:p>
            <a:pPr lvl="1"/>
            <a:r>
              <a:rPr lang="fr-FR" sz="2800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DVD et Blu-ray, fibre optique, …</a:t>
            </a:r>
          </a:p>
          <a:p>
            <a:pPr lvl="1"/>
            <a:endParaRPr lang="fr-FR" sz="2800" dirty="0">
              <a:solidFill>
                <a:schemeClr val="accent1">
                  <a:lumMod val="50000"/>
                </a:schemeClr>
              </a:solidFill>
              <a:latin typeface="Georgia Pro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Intensité</a:t>
            </a:r>
          </a:p>
          <a:p>
            <a:pPr lvl="1"/>
            <a:r>
              <a:rPr lang="fr-FR" sz="2800" dirty="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Découpe industrielle, armes, 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07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5" y="337625"/>
            <a:ext cx="696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Cohérence : l’émission stimulée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4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3DB75DB-4906-43D7-99A9-DBB6B46C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85" y="2022230"/>
            <a:ext cx="10473029" cy="34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9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FE124A-7CF8-4ECB-93D5-2A5278DB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445"/>
            <a:ext cx="12192000" cy="33725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9BCEB1-6C7C-4C25-9213-9DA5315A785A}"/>
              </a:ext>
            </a:extLst>
          </p:cNvPr>
          <p:cNvSpPr txBox="1"/>
          <p:nvPr/>
        </p:nvSpPr>
        <p:spPr>
          <a:xfrm>
            <a:off x="1741463" y="5171723"/>
            <a:ext cx="8709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Georgia Pro" panose="02040502050405020303" pitchFamily="18" charset="0"/>
              </a:rPr>
              <a:t>Principes de gravité non-Newtonienne</a:t>
            </a:r>
          </a:p>
        </p:txBody>
      </p:sp>
    </p:spTree>
    <p:extLst>
      <p:ext uri="{BB962C8B-B14F-4D97-AF65-F5344CB8AC3E}">
        <p14:creationId xmlns:p14="http://schemas.microsoft.com/office/powerpoint/2010/main" val="279128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1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L’équation d’Einstein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1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Limites observées à l’équation d’Einstein (1)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7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1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Limites observées à l’équation d’Einstein (2)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75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5170C6-0C33-424F-A7A2-92842EECD124}"/>
              </a:ext>
            </a:extLst>
          </p:cNvPr>
          <p:cNvSpPr txBox="1"/>
          <p:nvPr/>
        </p:nvSpPr>
        <p:spPr>
          <a:xfrm>
            <a:off x="393894" y="337625"/>
            <a:ext cx="1014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Georgia Pro" panose="02040502050405020303" pitchFamily="18" charset="0"/>
              </a:rPr>
              <a:t>Modifications du tenseur d’Einstein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D4830-F754-4BA1-B3B7-1A01EBF9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2A1F-4648-44DC-9721-B1ED9E24308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431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811</Words>
  <Application>Microsoft Office PowerPoint</Application>
  <PresentationFormat>Grand écran</PresentationFormat>
  <Paragraphs>118</Paragraphs>
  <Slides>28</Slides>
  <Notes>17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Georgia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MAGNAN  X2017</dc:creator>
  <cp:lastModifiedBy>Nathan MAGNAN  X2017</cp:lastModifiedBy>
  <cp:revision>13</cp:revision>
  <dcterms:created xsi:type="dcterms:W3CDTF">2020-03-07T13:40:29Z</dcterms:created>
  <dcterms:modified xsi:type="dcterms:W3CDTF">2020-03-07T18:37:43Z</dcterms:modified>
</cp:coreProperties>
</file>