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7449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ubriqu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6674">
              <a:defRPr sz="2134" b="0" cap="all" spc="85"/>
            </a:lvl1pPr>
          </a:lstStyle>
          <a:p>
            <a:r>
              <a:t>Rubrique</a:t>
            </a:r>
          </a:p>
        </p:txBody>
      </p:sp>
      <p:sp>
        <p:nvSpPr>
          <p:cNvPr id="16" name="Emplacemen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6674">
              <a:defRPr sz="2134" b="0" cap="all" spc="85"/>
            </a:lvl1pPr>
          </a:lstStyle>
          <a:p>
            <a:r>
              <a:t>Emplacement</a:t>
            </a:r>
          </a:p>
        </p:txBody>
      </p:sp>
      <p:sp>
        <p:nvSpPr>
          <p:cNvPr id="17" name="Auteur et date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572516">
              <a:defRPr sz="3528" spc="105"/>
            </a:lvl1pPr>
          </a:lstStyle>
          <a:p>
            <a:r>
              <a:t>Auteur et date</a:t>
            </a:r>
          </a:p>
        </p:txBody>
      </p:sp>
      <p:sp>
        <p:nvSpPr>
          <p:cNvPr id="18" name="Titre de la présentation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Titre de la présentation</a:t>
            </a:r>
          </a:p>
        </p:txBody>
      </p:sp>
      <p:sp>
        <p:nvSpPr>
          <p:cNvPr id="19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éclaration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Déclaration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2" name="Lig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ait important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2" name="Données clés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 defTabSz="572516">
              <a:defRPr sz="3430" spc="102">
                <a:solidFill>
                  <a:schemeClr val="accent1"/>
                </a:solidFill>
              </a:defRPr>
            </a:lvl1pPr>
          </a:lstStyle>
          <a:p>
            <a:r>
              <a:t>Données clés</a:t>
            </a:r>
          </a:p>
        </p:txBody>
      </p:sp>
      <p:sp>
        <p:nvSpPr>
          <p:cNvPr id="133" name="Lig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Lig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ion">
    <p:bg>
      <p:bgPr>
        <a:solidFill>
          <a:srgbClr val="FFC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 defTabSz="572516">
              <a:defRPr sz="3528" spc="105">
                <a:solidFill>
                  <a:schemeClr val="accent1"/>
                </a:solidFill>
              </a:defRPr>
            </a:lvl1pPr>
          </a:lstStyle>
          <a:p>
            <a:r>
              <a:t>Attribution</a:t>
            </a:r>
          </a:p>
        </p:txBody>
      </p:sp>
      <p:sp>
        <p:nvSpPr>
          <p:cNvPr id="143" name="Lig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" name="Lig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« Citation notable 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6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 photo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Machine à écrire rose sur une commode rose à trois tiroirs devant un mur rose"/>
          <p:cNvSpPr>
            <a:spLocks noGrp="1"/>
          </p:cNvSpPr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4" name="Cassette audio turquoise vif avec un arrière-plan rose"/>
          <p:cNvSpPr>
            <a:spLocks noGrp="1"/>
          </p:cNvSpPr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5" name="Petite horloge rétro sur une étagère verte avec un arrière-plan jaune"/>
          <p:cNvSpPr>
            <a:spLocks noGrp="1"/>
          </p:cNvSpPr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6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Une rangée de quatre téléviseurs vintage aux couleurs fluorescentes : rose, bleu, orange et vert"/>
          <p:cNvSpPr>
            <a:spLocks noGrp="1"/>
          </p:cNvSpPr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angée de sept petites horloges rétro sur une étagère verte avec un arrière-plan jaune"/>
          <p:cNvSpPr>
            <a:spLocks noGrp="1"/>
          </p:cNvSpPr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Rubriqu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6674">
              <a:defRPr sz="2134" b="0" cap="all" spc="85">
                <a:solidFill>
                  <a:srgbClr val="FFFFFF"/>
                </a:solidFill>
              </a:defRPr>
            </a:lvl1pPr>
          </a:lstStyle>
          <a:p>
            <a:r>
              <a:t>Rubrique</a:t>
            </a:r>
          </a:p>
        </p:txBody>
      </p:sp>
      <p:sp>
        <p:nvSpPr>
          <p:cNvPr id="29" name="Emplacement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6674">
              <a:defRPr sz="2134" b="0" cap="all" spc="85">
                <a:solidFill>
                  <a:srgbClr val="FFFFFF"/>
                </a:solidFill>
              </a:defRPr>
            </a:lvl1pPr>
          </a:lstStyle>
          <a:p>
            <a:r>
              <a:t>Emplacement</a:t>
            </a:r>
          </a:p>
        </p:txBody>
      </p:sp>
      <p:sp>
        <p:nvSpPr>
          <p:cNvPr id="30" name="Auteur et dat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572516">
              <a:defRPr sz="3528" spc="105">
                <a:solidFill>
                  <a:srgbClr val="FFFFFF"/>
                </a:solidFill>
              </a:defRPr>
            </a:lvl1pPr>
          </a:lstStyle>
          <a:p>
            <a:r>
              <a:t>Auteur et date</a:t>
            </a:r>
          </a:p>
        </p:txBody>
      </p:sp>
      <p:sp>
        <p:nvSpPr>
          <p:cNvPr id="31" name="Lig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" name="Lig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" name="Lig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" name="Lig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Titre de la présentation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Titre de la présentation</a:t>
            </a:r>
          </a:p>
        </p:txBody>
      </p:sp>
      <p:sp>
        <p:nvSpPr>
          <p:cNvPr id="3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utre titre et 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r>
              <a:t>Sous-titre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Titre de diapositive</a:t>
            </a:r>
          </a:p>
        </p:txBody>
      </p:sp>
      <p:sp>
        <p:nvSpPr>
          <p:cNvPr id="46" name="Machine à écrire rose sur une commode rose à trois tiroirs devant un mur rose"/>
          <p:cNvSpPr>
            <a:spLocks noGrp="1"/>
          </p:cNvSpPr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Lig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puce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Lig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Titre de diapositive</a:t>
            </a:r>
          </a:p>
        </p:txBody>
      </p:sp>
      <p:sp>
        <p:nvSpPr>
          <p:cNvPr id="6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ce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8" name="Lig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, puces et 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Titre de diapositive</a:t>
            </a:r>
          </a:p>
        </p:txBody>
      </p:sp>
      <p:sp>
        <p:nvSpPr>
          <p:cNvPr id="78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9" name="Téléviseur vintage devant du papier peint aux motifs jaunes"/>
          <p:cNvSpPr>
            <a:spLocks noGrp="1"/>
          </p:cNvSpPr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Lig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Lig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2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re de section"/>
          <p:cNvSpPr txBox="1">
            <a:spLocks noGrp="1"/>
          </p:cNvSpPr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 sz="8000" spc="239">
                <a:solidFill>
                  <a:schemeClr val="accent5"/>
                </a:solidFill>
              </a:defRPr>
            </a:lvl1pPr>
          </a:lstStyle>
          <a:p>
            <a:r>
              <a:t>Titre de section</a:t>
            </a:r>
          </a:p>
        </p:txBody>
      </p:sp>
      <p:sp>
        <p:nvSpPr>
          <p:cNvPr id="90" name="Lig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Lig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seulement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ig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Titre de diapositive</a:t>
            </a:r>
          </a:p>
        </p:txBody>
      </p:sp>
      <p:sp>
        <p:nvSpPr>
          <p:cNvPr id="102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ous-titre de l’agen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 defTabSz="572516">
              <a:defRPr sz="3528" spc="105">
                <a:solidFill>
                  <a:srgbClr val="8AACB9"/>
                </a:solidFill>
              </a:defRPr>
            </a:lvl1pPr>
          </a:lstStyle>
          <a:p>
            <a:r>
              <a:t>Sous-titre de l’agenda</a:t>
            </a:r>
          </a:p>
        </p:txBody>
      </p:sp>
      <p:sp>
        <p:nvSpPr>
          <p:cNvPr id="110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Rubriques de l’agenda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Titre de l’agenda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r>
              <a:t>Titre de l’agenda</a:t>
            </a:r>
          </a:p>
        </p:txBody>
      </p:sp>
      <p:sp>
        <p:nvSpPr>
          <p:cNvPr id="112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Lig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Titre de la présentation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Lig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Lig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Lig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Lig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7624" y="128750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nnée 2020-2022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Année 2020-2022</a:t>
            </a:r>
          </a:p>
        </p:txBody>
      </p:sp>
      <p:sp>
        <p:nvSpPr>
          <p:cNvPr id="181" name="BTS conception et industrialisation en microtechnique"/>
          <p:cNvSpPr txBox="1">
            <a:spLocks noGrp="1"/>
          </p:cNvSpPr>
          <p:nvPr>
            <p:ph type="body" idx="22"/>
          </p:nvPr>
        </p:nvSpPr>
        <p:spPr>
          <a:xfrm>
            <a:off x="18275301" y="12009966"/>
            <a:ext cx="4965701" cy="15894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584200">
              <a:defRPr sz="2200" spc="88"/>
            </a:lvl1pPr>
          </a:lstStyle>
          <a:p>
            <a:r>
              <a:t>BTS conception et industrialisation en microtechnique</a:t>
            </a:r>
          </a:p>
        </p:txBody>
      </p:sp>
      <p:sp>
        <p:nvSpPr>
          <p:cNvPr id="182" name="Assistance motorisée de fauteuil roulant"/>
          <p:cNvSpPr txBox="1">
            <a:spLocks noGrp="1"/>
          </p:cNvSpPr>
          <p:nvPr>
            <p:ph type="ctrTitle"/>
          </p:nvPr>
        </p:nvSpPr>
        <p:spPr>
          <a:xfrm>
            <a:off x="2089150" y="764276"/>
            <a:ext cx="20205700" cy="3911601"/>
          </a:xfrm>
          <a:prstGeom prst="rect">
            <a:avLst/>
          </a:prstGeom>
        </p:spPr>
        <p:txBody>
          <a:bodyPr/>
          <a:lstStyle/>
          <a:p>
            <a:r>
              <a:t>Assistance motorisée de fauteuil roulant</a:t>
            </a:r>
          </a:p>
        </p:txBody>
      </p:sp>
      <p:sp>
        <p:nvSpPr>
          <p:cNvPr id="183" name="Matignon Pierre…"/>
          <p:cNvSpPr txBox="1">
            <a:spLocks noGrp="1"/>
          </p:cNvSpPr>
          <p:nvPr>
            <p:ph type="subTitle" sz="quarter" idx="1"/>
          </p:nvPr>
        </p:nvSpPr>
        <p:spPr>
          <a:xfrm>
            <a:off x="714569" y="5496295"/>
            <a:ext cx="5898762" cy="2723410"/>
          </a:xfrm>
          <a:prstGeom prst="rect">
            <a:avLst/>
          </a:prstGeom>
        </p:spPr>
        <p:txBody>
          <a:bodyPr/>
          <a:lstStyle/>
          <a:p>
            <a:r>
              <a:t>Matignon Pierre </a:t>
            </a:r>
          </a:p>
          <a:p>
            <a:r>
              <a:t>Randonnet Bertil </a:t>
            </a:r>
          </a:p>
          <a:p>
            <a:r>
              <a:t>Protteau Nathan</a:t>
            </a:r>
          </a:p>
        </p:txBody>
      </p:sp>
      <p:pic>
        <p:nvPicPr>
          <p:cNvPr id="184" name="IMG_0127.png" descr="IMG_01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8199" y="4449667"/>
            <a:ext cx="9167602" cy="6951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G_0114.jpeg" descr="IMG_011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418020" y="8446507"/>
            <a:ext cx="3443045" cy="1862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G_0113.jpeg" descr="IMG_011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443782" y="4658589"/>
            <a:ext cx="3391521" cy="2087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6-RÉPARTITION DES TÂCHES"/>
          <p:cNvSpPr txBox="1">
            <a:spLocks noGrp="1"/>
          </p:cNvSpPr>
          <p:nvPr>
            <p:ph type="title"/>
          </p:nvPr>
        </p:nvSpPr>
        <p:spPr>
          <a:xfrm>
            <a:off x="2089150" y="922045"/>
            <a:ext cx="20205700" cy="1932779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6-RÉPARTITION DES TÂCHES</a:t>
            </a:r>
          </a:p>
        </p:txBody>
      </p:sp>
      <p:graphicFrame>
        <p:nvGraphicFramePr>
          <p:cNvPr id="278" name="Tableau"/>
          <p:cNvGraphicFramePr/>
          <p:nvPr>
            <p:extLst>
              <p:ext uri="{D42A27DB-BD31-4B8C-83A1-F6EECF244321}">
                <p14:modId xmlns:p14="http://schemas.microsoft.com/office/powerpoint/2010/main" val="1976525747"/>
              </p:ext>
            </p:extLst>
          </p:nvPr>
        </p:nvGraphicFramePr>
        <p:xfrm>
          <a:off x="4222038" y="2643428"/>
          <a:ext cx="15505173" cy="9543128"/>
        </p:xfrm>
        <a:graphic>
          <a:graphicData uri="http://schemas.openxmlformats.org/drawingml/2006/table">
            <a:tbl>
              <a:tblPr firstRow="1" firstCol="1" bandRow="1">
                <a:tableStyleId>{33BA23B1-9221-436E-865A-0063620EA4FD}</a:tableStyleId>
              </a:tblPr>
              <a:tblGrid>
                <a:gridCol w="7016679"/>
                <a:gridCol w="2987139"/>
                <a:gridCol w="2812542"/>
                <a:gridCol w="2688813"/>
              </a:tblGrid>
              <a:tr h="6816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>
                          <a:solidFill>
                            <a:srgbClr val="FFFFFF"/>
                          </a:solidFill>
                          <a:sym typeface="Avenir Next Medium"/>
                        </a:rPr>
                        <a:t>Tâches</a:t>
                      </a:r>
                      <a:endParaRPr sz="2400" dirty="0">
                        <a:solidFill>
                          <a:srgbClr val="FFFFFF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sym typeface="Avenir Next Medium"/>
                        </a:rPr>
                        <a:t>Protteau Nathan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sym typeface="Avenir Next Medium"/>
                        </a:rPr>
                        <a:t>Randonnet Bertil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sym typeface="Avenir Next Medium"/>
                        </a:rPr>
                        <a:t>Matignon Pierre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Recherches de solutions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Conception commande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Conception Fixation au fauteuil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Conception chape &amp; fixation de la  roue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Modélisation de composants electronique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Prototypage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Mise en plan des ensembles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Recherches de composants électroniques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  <a:r>
                        <a:rPr lang="fr-FR" dirty="0" smtClean="0"/>
                        <a:t>X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Choix des matériaux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>
                          <a:sym typeface="Avenir Next Medium"/>
                        </a:rPr>
                        <a:t>Expérimentation</a:t>
                      </a:r>
                      <a:r>
                        <a:rPr sz="2400" dirty="0">
                          <a:sym typeface="Avenir Next Medium"/>
                        </a:rPr>
                        <a:t> </a:t>
                      </a:r>
                      <a:r>
                        <a:rPr sz="2400" dirty="0" err="1">
                          <a:sym typeface="Avenir Next Medium"/>
                        </a:rPr>
                        <a:t>électronique</a:t>
                      </a:r>
                      <a:endParaRPr sz="2400" dirty="0">
                        <a:sym typeface="Avenir Next Medium"/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ym typeface="Avenir Next Medium"/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Simulation des efforts sur logiciel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Rédaction du dossier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Rédaction des tâches à effectuer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279" name="IMG_0114.jpeg" descr="IMG_011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732" y="1347783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G_0113.jpeg" descr="IMG_011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68232" y="1277933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Nous sommes À l’écoute de vos questions."/>
          <p:cNvSpPr txBox="1">
            <a:spLocks noGrp="1"/>
          </p:cNvSpPr>
          <p:nvPr>
            <p:ph type="title"/>
          </p:nvPr>
        </p:nvSpPr>
        <p:spPr>
          <a:xfrm>
            <a:off x="2089150" y="7078260"/>
            <a:ext cx="20205700" cy="5651501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Nous sommes À l’écoute de vos questions.</a:t>
            </a:r>
          </a:p>
        </p:txBody>
      </p:sp>
      <p:pic>
        <p:nvPicPr>
          <p:cNvPr id="283" name="IMG_0127.png" descr="IMG_01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1999" y="1572489"/>
            <a:ext cx="7720002" cy="5854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IMG_0114.jpeg" descr="IMG_011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732" y="1347783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MG_0113.jpeg" descr="IMG_011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268232" y="1277933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2" animBg="1" advAuto="0"/>
      <p:bldP spid="283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ssistance motorisée pour fauteuil roulant"/>
          <p:cNvSpPr txBox="1">
            <a:spLocks noGrp="1"/>
          </p:cNvSpPr>
          <p:nvPr>
            <p:ph type="title"/>
          </p:nvPr>
        </p:nvSpPr>
        <p:spPr>
          <a:xfrm>
            <a:off x="2089150" y="966033"/>
            <a:ext cx="20205700" cy="2933454"/>
          </a:xfrm>
          <a:prstGeom prst="rect">
            <a:avLst/>
          </a:prstGeom>
        </p:spPr>
        <p:txBody>
          <a:bodyPr/>
          <a:lstStyle>
            <a:lvl1pPr defTabSz="554990">
              <a:defRPr sz="8550" spc="256">
                <a:solidFill>
                  <a:schemeClr val="accent6"/>
                </a:solidFill>
              </a:defRPr>
            </a:lvl1pPr>
          </a:lstStyle>
          <a:p>
            <a:r>
              <a:t>Assistance motorisée pour fauteuil roulant</a:t>
            </a:r>
          </a:p>
        </p:txBody>
      </p:sp>
      <p:sp>
        <p:nvSpPr>
          <p:cNvPr id="189" name="objectif:…"/>
          <p:cNvSpPr txBox="1"/>
          <p:nvPr/>
        </p:nvSpPr>
        <p:spPr>
          <a:xfrm>
            <a:off x="872113" y="4445822"/>
            <a:ext cx="20205701" cy="5272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 defTabSz="584200">
              <a:lnSpc>
                <a:spcPct val="120000"/>
              </a:lnSpc>
              <a:defRPr sz="4000" b="1" u="sng" spc="119">
                <a:solidFill>
                  <a:schemeClr val="accent4">
                    <a:hueOff val="265598"/>
                    <a:satOff val="58489"/>
                    <a:lumOff val="29694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objectif:</a:t>
            </a:r>
          </a:p>
          <a:p>
            <a:pPr algn="l" defTabSz="584200">
              <a:lnSpc>
                <a:spcPct val="120000"/>
              </a:lnSpc>
              <a:defRPr sz="4000" b="1" spc="119">
                <a:solidFill>
                  <a:schemeClr val="accent5"/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Aide dans la vie de tous les jours.</a:t>
            </a:r>
          </a:p>
          <a:p>
            <a:pPr algn="l" defTabSz="584200">
              <a:lnSpc>
                <a:spcPct val="120000"/>
              </a:lnSpc>
              <a:defRPr sz="4000" b="1" spc="119">
                <a:solidFill>
                  <a:schemeClr val="accent5"/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Adaptable à une majorité de fauteuil roulant.</a:t>
            </a:r>
          </a:p>
          <a:p>
            <a:pPr algn="l" defTabSz="584200">
              <a:lnSpc>
                <a:spcPct val="120000"/>
              </a:lnSpc>
              <a:defRPr sz="4000" b="1" spc="119">
                <a:solidFill>
                  <a:schemeClr val="accent5"/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Une autonomie de 10 km.</a:t>
            </a:r>
          </a:p>
          <a:p>
            <a:pPr algn="l" defTabSz="584200">
              <a:lnSpc>
                <a:spcPct val="120000"/>
              </a:lnSpc>
              <a:defRPr sz="4000" b="1" spc="119">
                <a:solidFill>
                  <a:schemeClr val="accent5"/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Un tarif abordable.</a:t>
            </a:r>
          </a:p>
        </p:txBody>
      </p:sp>
      <p:pic>
        <p:nvPicPr>
          <p:cNvPr id="190" name="IMG_0127.png" descr="IMG_01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18138" y="3114069"/>
            <a:ext cx="5687178" cy="43126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G_0128.jpeg" descr="IMG_0128.jpeg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13198420" y="7602318"/>
            <a:ext cx="4782278" cy="4782278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Numéro de diapositive"/>
          <p:cNvSpPr txBox="1">
            <a:spLocks noGrp="1"/>
          </p:cNvSpPr>
          <p:nvPr>
            <p:ph type="sldNum" sz="quarter" idx="4294967295"/>
          </p:nvPr>
        </p:nvSpPr>
        <p:spPr>
          <a:xfrm>
            <a:off x="12060174" y="128750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93" name="IMG_0114.jpeg" descr="IMG_0114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3732" y="1347783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G_0113.jpeg" descr="IMG_0113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268232" y="1277933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animBg="1" advAuto="0"/>
      <p:bldP spid="190" grpId="3" animBg="1" advAuto="0"/>
      <p:bldP spid="191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OMMAIRE"/>
          <p:cNvSpPr txBox="1">
            <a:spLocks noGrp="1"/>
          </p:cNvSpPr>
          <p:nvPr>
            <p:ph type="title"/>
          </p:nvPr>
        </p:nvSpPr>
        <p:spPr>
          <a:xfrm>
            <a:off x="8154048" y="1047169"/>
            <a:ext cx="8075904" cy="2068005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SOMMAIRE</a:t>
            </a:r>
          </a:p>
        </p:txBody>
      </p:sp>
      <p:sp>
        <p:nvSpPr>
          <p:cNvPr id="197" name="1-QQOQCP…"/>
          <p:cNvSpPr txBox="1"/>
          <p:nvPr/>
        </p:nvSpPr>
        <p:spPr>
          <a:xfrm>
            <a:off x="1168146" y="2771625"/>
            <a:ext cx="16216526" cy="982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793749" indent="-793749" algn="l">
              <a:spcBef>
                <a:spcPts val="4300"/>
              </a:spcBef>
              <a:buClr>
                <a:srgbClr val="5E5E5E"/>
              </a:buClr>
              <a:buSzPct val="170000"/>
              <a:buChar char="•"/>
              <a:defRPr sz="4500" b="1" spc="45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1-QQOQCP</a:t>
            </a:r>
          </a:p>
          <a:p>
            <a:pPr marL="793749" indent="-793749" algn="l">
              <a:spcBef>
                <a:spcPts val="4300"/>
              </a:spcBef>
              <a:buClr>
                <a:srgbClr val="5E5E5E"/>
              </a:buClr>
              <a:buSzPct val="170000"/>
              <a:buChar char="•"/>
              <a:defRPr sz="4500" b="1" spc="45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2-Diagramme des fonctions</a:t>
            </a:r>
          </a:p>
          <a:p>
            <a:pPr marL="793749" indent="-793749" algn="l">
              <a:spcBef>
                <a:spcPts val="4300"/>
              </a:spcBef>
              <a:buClr>
                <a:srgbClr val="5E5E5E"/>
              </a:buClr>
              <a:buSzPct val="170000"/>
              <a:buChar char="•"/>
              <a:defRPr sz="4500" b="1" spc="45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3-Études de l’existant</a:t>
            </a:r>
          </a:p>
          <a:p>
            <a:pPr marL="793749" indent="-793749" algn="l">
              <a:spcBef>
                <a:spcPts val="4300"/>
              </a:spcBef>
              <a:buClr>
                <a:srgbClr val="5E5E5E"/>
              </a:buClr>
              <a:buSzPct val="170000"/>
              <a:buChar char="•"/>
              <a:defRPr sz="4500" b="1" spc="45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4-Étude Préliminaire</a:t>
            </a:r>
          </a:p>
          <a:p>
            <a:pPr marL="793749" indent="-793749" algn="l">
              <a:spcBef>
                <a:spcPts val="4300"/>
              </a:spcBef>
              <a:buClr>
                <a:srgbClr val="5E5E5E"/>
              </a:buClr>
              <a:buSzPct val="170000"/>
              <a:buChar char="•"/>
              <a:defRPr sz="4500" b="1" spc="45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5-Conception Préliminaire</a:t>
            </a:r>
          </a:p>
          <a:p>
            <a:pPr marL="793749" indent="-793749" algn="l">
              <a:spcBef>
                <a:spcPts val="4300"/>
              </a:spcBef>
              <a:buClr>
                <a:srgbClr val="5E5E5E"/>
              </a:buClr>
              <a:buSzPct val="170000"/>
              <a:buChar char="•"/>
              <a:defRPr sz="4500" b="1" spc="45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6-Répartition des tâches</a:t>
            </a:r>
          </a:p>
        </p:txBody>
      </p:sp>
      <p:sp>
        <p:nvSpPr>
          <p:cNvPr id="198" name="Numéro de diapositive"/>
          <p:cNvSpPr txBox="1">
            <a:spLocks noGrp="1"/>
          </p:cNvSpPr>
          <p:nvPr>
            <p:ph type="sldNum" sz="quarter" idx="4294967295"/>
          </p:nvPr>
        </p:nvSpPr>
        <p:spPr>
          <a:xfrm>
            <a:off x="12060174" y="128750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99" name="IMG_0114.jpeg" descr="IMG_011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732" y="1347783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G_0113.jpeg" descr="IMG_011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68232" y="1277933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1-QQOQCP"/>
          <p:cNvSpPr txBox="1">
            <a:spLocks noGrp="1"/>
          </p:cNvSpPr>
          <p:nvPr>
            <p:ph type="title"/>
          </p:nvPr>
        </p:nvSpPr>
        <p:spPr>
          <a:xfrm>
            <a:off x="2089150" y="1114782"/>
            <a:ext cx="20205700" cy="1689372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1-QQOQCP</a:t>
            </a:r>
          </a:p>
        </p:txBody>
      </p:sp>
      <p:sp>
        <p:nvSpPr>
          <p:cNvPr id="203" name="Qui ?              Ce produit s’adresse aux personnes en fauteuil roulant."/>
          <p:cNvSpPr txBox="1"/>
          <p:nvPr/>
        </p:nvSpPr>
        <p:spPr>
          <a:xfrm>
            <a:off x="2089150" y="2928335"/>
            <a:ext cx="20205700" cy="905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2" algn="l">
              <a:spcBef>
                <a:spcPts val="4300"/>
              </a:spcBef>
              <a:defRPr sz="3600" b="1" spc="36">
                <a:solidFill>
                  <a:schemeClr val="accent3">
                    <a:satOff val="-57631"/>
                    <a:lumOff val="33148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rPr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</a:rPr>
              <a:t>Qui ?</a:t>
            </a:r>
            <a:r>
              <a:t>              Ce produit s’adresse aux personnes en fauteuil roulant.</a:t>
            </a:r>
          </a:p>
        </p:txBody>
      </p:sp>
      <p:sp>
        <p:nvSpPr>
          <p:cNvPr id="204" name="Quoi?             Créer une assistance motorisée de fauteuil roulant."/>
          <p:cNvSpPr txBox="1"/>
          <p:nvPr/>
        </p:nvSpPr>
        <p:spPr>
          <a:xfrm>
            <a:off x="2089150" y="4180728"/>
            <a:ext cx="20205700" cy="99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2" algn="l">
              <a:spcBef>
                <a:spcPts val="4300"/>
              </a:spcBef>
              <a:defRPr sz="3600" b="1" spc="36">
                <a:solidFill>
                  <a:schemeClr val="accent3">
                    <a:satOff val="-57631"/>
                    <a:lumOff val="33148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rPr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</a:rPr>
              <a:t>Quoi?</a:t>
            </a:r>
            <a:r>
              <a:t>             Créer une assistance motorisée de fauteuil roulant.</a:t>
            </a:r>
          </a:p>
        </p:txBody>
      </p:sp>
      <p:sp>
        <p:nvSpPr>
          <p:cNvPr id="205" name="Où?                 En milieu urbain, en campagne, en intérieur."/>
          <p:cNvSpPr txBox="1"/>
          <p:nvPr/>
        </p:nvSpPr>
        <p:spPr>
          <a:xfrm>
            <a:off x="2089150" y="5526201"/>
            <a:ext cx="20205700" cy="1053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2" algn="l">
              <a:spcBef>
                <a:spcPts val="4300"/>
              </a:spcBef>
              <a:defRPr sz="3600" b="1" spc="36">
                <a:solidFill>
                  <a:schemeClr val="accent3">
                    <a:satOff val="-57631"/>
                    <a:lumOff val="33148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rPr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</a:rPr>
              <a:t>Où?   </a:t>
            </a:r>
            <a:r>
              <a:t>              En milieu urbain, en campagne, en intérieur.</a:t>
            </a:r>
          </a:p>
        </p:txBody>
      </p:sp>
      <p:sp>
        <p:nvSpPr>
          <p:cNvPr id="206" name="Quand?          Au quotidien."/>
          <p:cNvSpPr txBox="1"/>
          <p:nvPr/>
        </p:nvSpPr>
        <p:spPr>
          <a:xfrm>
            <a:off x="2089150" y="6927163"/>
            <a:ext cx="20205700" cy="1053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2" algn="l">
              <a:spcBef>
                <a:spcPts val="4300"/>
              </a:spcBef>
              <a:defRPr sz="3600" b="1" spc="36">
                <a:solidFill>
                  <a:schemeClr val="accent3">
                    <a:satOff val="-57631"/>
                    <a:lumOff val="33148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rPr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</a:rPr>
              <a:t>Quand?   </a:t>
            </a:r>
            <a:r>
              <a:t>       Au quotidien.</a:t>
            </a:r>
          </a:p>
        </p:txBody>
      </p:sp>
      <p:sp>
        <p:nvSpPr>
          <p:cNvPr id="207" name="Comment?     Grâce à une roue motorisée, située à l’arrière du fauteuil roulant."/>
          <p:cNvSpPr txBox="1"/>
          <p:nvPr/>
        </p:nvSpPr>
        <p:spPr>
          <a:xfrm>
            <a:off x="2089150" y="8328124"/>
            <a:ext cx="20205700" cy="1053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2" algn="l">
              <a:spcBef>
                <a:spcPts val="4300"/>
              </a:spcBef>
              <a:defRPr sz="3600" b="1" spc="36">
                <a:solidFill>
                  <a:schemeClr val="accent3">
                    <a:satOff val="-57631"/>
                    <a:lumOff val="33148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rPr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</a:rPr>
              <a:t>Comment?     </a:t>
            </a:r>
            <a:r>
              <a:t>Grâce à une roue motorisée, située à l’arrière du fauteuil roulant.</a:t>
            </a:r>
          </a:p>
        </p:txBody>
      </p:sp>
      <p:sp>
        <p:nvSpPr>
          <p:cNvPr id="208" name="Pourquoi?     Pour facilité les déplacements de la personne à mobilité réduite."/>
          <p:cNvSpPr txBox="1"/>
          <p:nvPr/>
        </p:nvSpPr>
        <p:spPr>
          <a:xfrm>
            <a:off x="2089150" y="9729085"/>
            <a:ext cx="20205700" cy="105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2" algn="l">
              <a:spcBef>
                <a:spcPts val="4300"/>
              </a:spcBef>
              <a:defRPr sz="3600" b="1" spc="36">
                <a:solidFill>
                  <a:schemeClr val="accent3">
                    <a:satOff val="-57631"/>
                    <a:lumOff val="33148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rPr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</a:rPr>
              <a:t>Pourquoi?     </a:t>
            </a:r>
            <a:r>
              <a:t>Pour facilité les déplacements de la personne à mobilité réduite.</a:t>
            </a:r>
          </a:p>
        </p:txBody>
      </p:sp>
      <p:sp>
        <p:nvSpPr>
          <p:cNvPr id="209" name="Numéro de diapositive"/>
          <p:cNvSpPr txBox="1">
            <a:spLocks noGrp="1"/>
          </p:cNvSpPr>
          <p:nvPr>
            <p:ph type="sldNum" sz="quarter" idx="4294967295"/>
          </p:nvPr>
        </p:nvSpPr>
        <p:spPr>
          <a:xfrm>
            <a:off x="12060174" y="128750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10" name="IMG_0114.jpeg" descr="IMG_011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732" y="1347783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G_0113.jpeg" descr="IMG_011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68232" y="1277933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1" animBg="1" advAuto="0"/>
      <p:bldP spid="204" grpId="2" animBg="1" advAuto="0"/>
      <p:bldP spid="205" grpId="3" animBg="1" advAuto="0"/>
      <p:bldP spid="206" grpId="4" animBg="1" advAuto="0"/>
      <p:bldP spid="207" grpId="5" animBg="1" advAuto="0"/>
      <p:bldP spid="208" grpId="6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2-Diagramme des fonctions"/>
          <p:cNvSpPr txBox="1">
            <a:spLocks noGrp="1"/>
          </p:cNvSpPr>
          <p:nvPr>
            <p:ph type="title"/>
          </p:nvPr>
        </p:nvSpPr>
        <p:spPr>
          <a:xfrm>
            <a:off x="2089150" y="1236486"/>
            <a:ext cx="20205700" cy="1959824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2-Diagramme des fonctions</a:t>
            </a:r>
          </a:p>
        </p:txBody>
      </p:sp>
      <p:pic>
        <p:nvPicPr>
          <p:cNvPr id="214" name="IMG_0126.jpeg" descr="IMG_012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5092" y="3442195"/>
            <a:ext cx="13358288" cy="795268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15" name="Tableau"/>
          <p:cNvGraphicFramePr/>
          <p:nvPr/>
        </p:nvGraphicFramePr>
        <p:xfrm>
          <a:off x="135541" y="3442195"/>
          <a:ext cx="9905416" cy="3760722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2476354"/>
                <a:gridCol w="2476354"/>
                <a:gridCol w="2476354"/>
                <a:gridCol w="2476354"/>
              </a:tblGrid>
              <a:tr h="1253574">
                <a:tc gridSpan="4"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Avenir Next Medium"/>
                        </a:rPr>
                        <a:t>Fonctions Primaires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26A"/>
                      </a:solidFill>
                      <a:miter lim="400000"/>
                    </a:lnL>
                    <a:lnR w="12700">
                      <a:solidFill>
                        <a:srgbClr val="5C526A"/>
                      </a:solidFill>
                      <a:miter lim="400000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253574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Fp1</a:t>
                      </a:r>
                    </a:p>
                  </a:txBody>
                  <a:tcPr marL="50800" marR="50800" marT="50800" marB="50800" anchor="ctr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ym typeface="Avenir Next Medium"/>
                        </a:rPr>
                        <a:t>Installer l’assistance motorisée de fauteuil roulant sur un fauteuil roulant.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26A"/>
                      </a:solidFill>
                      <a:miter lim="400000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253574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Fp2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5C526A"/>
                      </a:solidFill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ym typeface="Avenir Next Medium"/>
                        </a:rPr>
                        <a:t>Assister une personne à mobilité réduite.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26A"/>
                      </a:solidFill>
                      <a:miter lim="400000"/>
                    </a:lnR>
                    <a:lnB w="12700">
                      <a:solidFill>
                        <a:srgbClr val="5C526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6" name="Tableau"/>
          <p:cNvGraphicFramePr/>
          <p:nvPr/>
        </p:nvGraphicFramePr>
        <p:xfrm>
          <a:off x="135541" y="7733771"/>
          <a:ext cx="9905416" cy="4303478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2476354"/>
                <a:gridCol w="2476354"/>
                <a:gridCol w="2476354"/>
                <a:gridCol w="2476354"/>
              </a:tblGrid>
              <a:tr h="1075506">
                <a:tc gridSpan="4"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Avenir Next Medium"/>
                        </a:rPr>
                        <a:t>Fonctions Complémentaires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26A"/>
                      </a:solidFill>
                      <a:miter lim="400000"/>
                    </a:lnL>
                    <a:lnR w="12700">
                      <a:solidFill>
                        <a:srgbClr val="5C526A"/>
                      </a:solidFill>
                      <a:miter lim="400000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07550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Fc1</a:t>
                      </a:r>
                    </a:p>
                  </a:txBody>
                  <a:tcPr marL="50800" marR="50800" marT="50800" marB="50800" anchor="ctr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ym typeface="Avenir Next Medium"/>
                        </a:rPr>
                        <a:t>Coût le plus faible possible.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26A"/>
                      </a:solidFill>
                      <a:miter lim="400000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07550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Fc2</a:t>
                      </a:r>
                    </a:p>
                  </a:txBody>
                  <a:tcPr marL="50800" marR="50800" marT="50800" marB="50800" anchor="ctr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ym typeface="Avenir Next Medium"/>
                        </a:rPr>
                        <a:t>Utilisable dans différentes conditions climatiques. (extérieur &amp; intérieur)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26A"/>
                      </a:solidFill>
                      <a:miter lim="400000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07550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Fc3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5C526A"/>
                      </a:solidFill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ym typeface="Avenir Next Medium"/>
                        </a:rPr>
                        <a:t>Facilité d’installation.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26A"/>
                      </a:solidFill>
                      <a:miter lim="400000"/>
                    </a:lnR>
                    <a:lnB w="12700">
                      <a:solidFill>
                        <a:srgbClr val="5C526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7" name="Numéro de diapositive"/>
          <p:cNvSpPr txBox="1">
            <a:spLocks noGrp="1"/>
          </p:cNvSpPr>
          <p:nvPr>
            <p:ph type="sldNum" sz="quarter" idx="4294967295"/>
          </p:nvPr>
        </p:nvSpPr>
        <p:spPr>
          <a:xfrm>
            <a:off x="12060174" y="128750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18" name="IMG_0114.jpeg" descr="IMG_011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57173" y="1439708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G_0113.jpeg" descr="IMG_011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09137" y="1229106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3" animBg="1" advAuto="0"/>
      <p:bldP spid="215" grpId="1" animBg="1" advAuto="0"/>
      <p:bldP spid="216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3-Étude de l’existant"/>
          <p:cNvSpPr txBox="1">
            <a:spLocks noGrp="1"/>
          </p:cNvSpPr>
          <p:nvPr>
            <p:ph type="title"/>
          </p:nvPr>
        </p:nvSpPr>
        <p:spPr>
          <a:xfrm>
            <a:off x="2089150" y="1236486"/>
            <a:ext cx="20205700" cy="1986869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3-Étude de l’existant</a:t>
            </a:r>
          </a:p>
        </p:txBody>
      </p:sp>
      <p:grpSp>
        <p:nvGrpSpPr>
          <p:cNvPr id="224" name="Grouper"/>
          <p:cNvGrpSpPr/>
          <p:nvPr/>
        </p:nvGrpSpPr>
        <p:grpSpPr>
          <a:xfrm>
            <a:off x="2089150" y="3846242"/>
            <a:ext cx="20205700" cy="9198205"/>
            <a:chOff x="0" y="0"/>
            <a:chExt cx="20205700" cy="9198204"/>
          </a:xfrm>
        </p:grpSpPr>
        <p:pic>
          <p:nvPicPr>
            <p:cNvPr id="222" name="IMG_0132.jpeg" descr="IMG_0132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65111" y="0"/>
              <a:ext cx="7475478" cy="74754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3" name="E-clips duo">
              <a:hlinkClick r:id="" action="ppaction://hlinkshowjump?jump=nextslide"/>
            </p:cNvPr>
            <p:cNvSpPr txBox="1"/>
            <p:nvPr/>
          </p:nvSpPr>
          <p:spPr>
            <a:xfrm>
              <a:off x="0" y="7630537"/>
              <a:ext cx="20205700" cy="15676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defTabSz="584200">
                <a:lnSpc>
                  <a:spcPct val="120000"/>
                </a:lnSpc>
                <a:defRPr sz="3600" b="1" spc="107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Avenir Next Regular"/>
                </a:defRPr>
              </a:lvl1pPr>
            </a:lstStyle>
            <a:p>
              <a:r>
                <a:t>E-clips duo</a:t>
              </a:r>
            </a:p>
          </p:txBody>
        </p:sp>
      </p:grpSp>
      <p:grpSp>
        <p:nvGrpSpPr>
          <p:cNvPr id="227" name="Grouper"/>
          <p:cNvGrpSpPr/>
          <p:nvPr/>
        </p:nvGrpSpPr>
        <p:grpSpPr>
          <a:xfrm>
            <a:off x="2089150" y="3870639"/>
            <a:ext cx="20205700" cy="9149410"/>
            <a:chOff x="0" y="0"/>
            <a:chExt cx="20205700" cy="9149409"/>
          </a:xfrm>
        </p:grpSpPr>
        <p:sp>
          <p:nvSpPr>
            <p:cNvPr id="225" name="Yomper +"/>
            <p:cNvSpPr txBox="1"/>
            <p:nvPr/>
          </p:nvSpPr>
          <p:spPr>
            <a:xfrm>
              <a:off x="0" y="7162541"/>
              <a:ext cx="20205700" cy="19868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defTabSz="584200">
                <a:lnSpc>
                  <a:spcPct val="120000"/>
                </a:lnSpc>
                <a:defRPr sz="3600" b="1" spc="107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Avenir Next Regular"/>
                </a:defRPr>
              </a:lvl1pPr>
            </a:lstStyle>
            <a:p>
              <a:r>
                <a:t>Yomper +</a:t>
              </a:r>
            </a:p>
          </p:txBody>
        </p:sp>
        <p:pic>
          <p:nvPicPr>
            <p:cNvPr id="226" name="IMG_0131.jpeg" descr="IMG_0131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02684" y="0"/>
              <a:ext cx="7400332" cy="74003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0" name="Grouper"/>
          <p:cNvGrpSpPr/>
          <p:nvPr/>
        </p:nvGrpSpPr>
        <p:grpSpPr>
          <a:xfrm>
            <a:off x="2089149" y="4399759"/>
            <a:ext cx="20205701" cy="8091171"/>
            <a:chOff x="0" y="0"/>
            <a:chExt cx="20205700" cy="8091170"/>
          </a:xfrm>
        </p:grpSpPr>
        <p:pic>
          <p:nvPicPr>
            <p:cNvPr id="228" name="IMG_0130.jpeg" descr="IMG_0130.jpe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434343" y="0"/>
              <a:ext cx="7337014" cy="65354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9" name="My skate">
              <a:hlinkClick r:id="" action="ppaction://hlinkshowjump?jump=nextslide"/>
            </p:cNvPr>
            <p:cNvSpPr txBox="1"/>
            <p:nvPr/>
          </p:nvSpPr>
          <p:spPr>
            <a:xfrm>
              <a:off x="-1" y="6523503"/>
              <a:ext cx="20205701" cy="15676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defTabSz="584200">
                <a:lnSpc>
                  <a:spcPct val="120000"/>
                </a:lnSpc>
                <a:defRPr sz="3600" b="1" spc="107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Avenir Next Regular"/>
                </a:defRPr>
              </a:lvl1pPr>
            </a:lstStyle>
            <a:p>
              <a:r>
                <a:t>My skate</a:t>
              </a:r>
            </a:p>
          </p:txBody>
        </p:sp>
      </p:grpSp>
      <p:grpSp>
        <p:nvGrpSpPr>
          <p:cNvPr id="233" name="Grouper"/>
          <p:cNvGrpSpPr/>
          <p:nvPr/>
        </p:nvGrpSpPr>
        <p:grpSpPr>
          <a:xfrm>
            <a:off x="2089150" y="4232358"/>
            <a:ext cx="20205700" cy="8425972"/>
            <a:chOff x="0" y="0"/>
            <a:chExt cx="20205700" cy="8425971"/>
          </a:xfrm>
        </p:grpSpPr>
        <p:pic>
          <p:nvPicPr>
            <p:cNvPr id="231" name="IMG_0129.jpeg" descr="IMG_0129.jpe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796640" y="0"/>
              <a:ext cx="6612420" cy="6612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Smoov one">
              <a:hlinkClick r:id="" action="ppaction://hlinkshowjump?jump=nextslide"/>
            </p:cNvPr>
            <p:cNvSpPr txBox="1"/>
            <p:nvPr/>
          </p:nvSpPr>
          <p:spPr>
            <a:xfrm>
              <a:off x="0" y="6858304"/>
              <a:ext cx="20205700" cy="15676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defTabSz="584200">
                <a:lnSpc>
                  <a:spcPct val="120000"/>
                </a:lnSpc>
                <a:defRPr sz="3600" b="1" spc="107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Avenir Next Regular"/>
                </a:defRPr>
              </a:lvl1pPr>
            </a:lstStyle>
            <a:p>
              <a:r>
                <a:t>Smoov one</a:t>
              </a:r>
            </a:p>
          </p:txBody>
        </p:sp>
      </p:grpSp>
      <p:sp>
        <p:nvSpPr>
          <p:cNvPr id="234" name="Numéro de diapositive"/>
          <p:cNvSpPr txBox="1">
            <a:spLocks noGrp="1"/>
          </p:cNvSpPr>
          <p:nvPr>
            <p:ph type="sldNum" sz="quarter" idx="4294967295"/>
          </p:nvPr>
        </p:nvSpPr>
        <p:spPr>
          <a:xfrm>
            <a:off x="12060174" y="128750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35" name="IMG_0114.jpeg" descr="IMG_0114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3732" y="1347783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G_0113.jpeg" descr="IMG_0113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268232" y="1277933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2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7" animBg="1" advAuto="0"/>
      <p:bldP spid="224" grpId="8" animBg="1" advAuto="0"/>
      <p:bldP spid="227" grpId="1" animBg="1" advAuto="0"/>
      <p:bldP spid="227" grpId="2" animBg="1" advAuto="0"/>
      <p:bldP spid="230" grpId="3" animBg="1" advAuto="0"/>
      <p:bldP spid="230" grpId="4" animBg="1" advAuto="0"/>
      <p:bldP spid="233" grpId="5" animBg="1" advAuto="0"/>
      <p:bldP spid="233" grpId="6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4-étude préliminaire"/>
          <p:cNvSpPr txBox="1">
            <a:spLocks noGrp="1"/>
          </p:cNvSpPr>
          <p:nvPr>
            <p:ph type="title"/>
          </p:nvPr>
        </p:nvSpPr>
        <p:spPr>
          <a:xfrm>
            <a:off x="2089150" y="1236486"/>
            <a:ext cx="20205700" cy="183812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4-étude préliminaire</a:t>
            </a:r>
          </a:p>
        </p:txBody>
      </p:sp>
      <p:sp>
        <p:nvSpPr>
          <p:cNvPr id="239" name="Numéro de diapositive"/>
          <p:cNvSpPr txBox="1">
            <a:spLocks noGrp="1"/>
          </p:cNvSpPr>
          <p:nvPr>
            <p:ph type="sldNum" sz="quarter" idx="4294967295"/>
          </p:nvPr>
        </p:nvSpPr>
        <p:spPr>
          <a:xfrm>
            <a:off x="12060174" y="128750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40" name="IMG_0133.jpeg" descr="IMG_013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0613" y="3161008"/>
            <a:ext cx="12635474" cy="7842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IMG_0114.jpeg" descr="IMG_011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732" y="1347783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IMG_0113.jpeg" descr="IMG_011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268232" y="1277933"/>
            <a:ext cx="2628740" cy="16176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6" name="Grouper"/>
          <p:cNvGrpSpPr/>
          <p:nvPr/>
        </p:nvGrpSpPr>
        <p:grpSpPr>
          <a:xfrm>
            <a:off x="7953402" y="10372231"/>
            <a:ext cx="7384996" cy="1942183"/>
            <a:chOff x="0" y="0"/>
            <a:chExt cx="7384994" cy="1942181"/>
          </a:xfrm>
        </p:grpSpPr>
        <p:sp>
          <p:nvSpPr>
            <p:cNvPr id="243" name="Randonnet Bertil"/>
            <p:cNvSpPr txBox="1"/>
            <p:nvPr/>
          </p:nvSpPr>
          <p:spPr>
            <a:xfrm>
              <a:off x="0" y="834233"/>
              <a:ext cx="7384995" cy="1107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b">
              <a:normAutofit/>
            </a:bodyPr>
            <a:lstStyle>
              <a:lvl1pPr defTabSz="584200">
                <a:lnSpc>
                  <a:spcPct val="120000"/>
                </a:lnSpc>
                <a:defRPr sz="3600" b="1" spc="107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venir Next Regular"/>
                </a:defRPr>
              </a:lvl1pPr>
            </a:lstStyle>
            <a:p>
              <a:r>
                <a:t>Randonnet Bertil</a:t>
              </a:r>
            </a:p>
          </p:txBody>
        </p:sp>
        <p:sp>
          <p:nvSpPr>
            <p:cNvPr id="244" name="Ligne"/>
            <p:cNvSpPr/>
            <p:nvPr/>
          </p:nvSpPr>
          <p:spPr>
            <a:xfrm flipH="1" flipV="1">
              <a:off x="2125248" y="286774"/>
              <a:ext cx="1954019" cy="966380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61929"/>
                  <a:satOff val="10820"/>
                  <a:lumOff val="-884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45" name="Ligne"/>
            <p:cNvSpPr/>
            <p:nvPr/>
          </p:nvSpPr>
          <p:spPr>
            <a:xfrm flipV="1">
              <a:off x="4092126" y="-1"/>
              <a:ext cx="276226" cy="1274175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61929"/>
                  <a:satOff val="10820"/>
                  <a:lumOff val="-884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2" name="Grouper"/>
          <p:cNvGrpSpPr/>
          <p:nvPr/>
        </p:nvGrpSpPr>
        <p:grpSpPr>
          <a:xfrm>
            <a:off x="6776800" y="10588109"/>
            <a:ext cx="15383998" cy="1746931"/>
            <a:chOff x="0" y="0"/>
            <a:chExt cx="15383997" cy="1746930"/>
          </a:xfrm>
        </p:grpSpPr>
        <p:grpSp>
          <p:nvGrpSpPr>
            <p:cNvPr id="250" name="Grouper"/>
            <p:cNvGrpSpPr/>
            <p:nvPr/>
          </p:nvGrpSpPr>
          <p:grpSpPr>
            <a:xfrm>
              <a:off x="-1" y="35635"/>
              <a:ext cx="15383998" cy="1711296"/>
              <a:chOff x="0" y="0"/>
              <a:chExt cx="15383996" cy="1711294"/>
            </a:xfrm>
          </p:grpSpPr>
          <p:sp>
            <p:nvSpPr>
              <p:cNvPr id="247" name="Matignon Pierre"/>
              <p:cNvSpPr txBox="1"/>
              <p:nvPr/>
            </p:nvSpPr>
            <p:spPr>
              <a:xfrm>
                <a:off x="7999002" y="603346"/>
                <a:ext cx="7384995" cy="11079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b">
                <a:normAutofit/>
              </a:bodyPr>
              <a:lstStyle>
                <a:lvl1pPr defTabSz="584200">
                  <a:lnSpc>
                    <a:spcPct val="120000"/>
                  </a:lnSpc>
                  <a:defRPr sz="3600" b="1" spc="107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Avenir Next Regular"/>
                  </a:defRPr>
                </a:lvl1pPr>
              </a:lstStyle>
              <a:p>
                <a:r>
                  <a:t>Matignon Pierre</a:t>
                </a:r>
              </a:p>
            </p:txBody>
          </p:sp>
          <p:sp>
            <p:nvSpPr>
              <p:cNvPr id="248" name="Ligne"/>
              <p:cNvSpPr/>
              <p:nvPr/>
            </p:nvSpPr>
            <p:spPr>
              <a:xfrm flipH="1" flipV="1">
                <a:off x="-1" y="126999"/>
                <a:ext cx="11393313" cy="866422"/>
              </a:xfrm>
              <a:prstGeom prst="line">
                <a:avLst/>
              </a:prstGeom>
              <a:noFill/>
              <a:ln w="76200" cap="flat"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9" name="Ligne"/>
              <p:cNvSpPr/>
              <p:nvPr/>
            </p:nvSpPr>
            <p:spPr>
              <a:xfrm flipH="1" flipV="1">
                <a:off x="8187266" y="0"/>
                <a:ext cx="3189112" cy="968021"/>
              </a:xfrm>
              <a:prstGeom prst="line">
                <a:avLst/>
              </a:prstGeom>
              <a:noFill/>
              <a:ln w="76200" cap="flat"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51" name="Ligne"/>
            <p:cNvSpPr/>
            <p:nvPr/>
          </p:nvSpPr>
          <p:spPr>
            <a:xfrm flipH="1" flipV="1">
              <a:off x="5502462" y="-1"/>
              <a:ext cx="5873822" cy="989782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61929"/>
                  <a:satOff val="10820"/>
                  <a:lumOff val="-884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7" name="Grouper"/>
          <p:cNvGrpSpPr/>
          <p:nvPr/>
        </p:nvGrpSpPr>
        <p:grpSpPr>
          <a:xfrm>
            <a:off x="2682284" y="10608735"/>
            <a:ext cx="14538622" cy="1705679"/>
            <a:chOff x="0" y="0"/>
            <a:chExt cx="14538621" cy="1705678"/>
          </a:xfrm>
        </p:grpSpPr>
        <p:sp>
          <p:nvSpPr>
            <p:cNvPr id="253" name="Ligne"/>
            <p:cNvSpPr/>
            <p:nvPr/>
          </p:nvSpPr>
          <p:spPr>
            <a:xfrm flipV="1">
              <a:off x="4076233" y="203260"/>
              <a:ext cx="1739518" cy="1106758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61929"/>
                  <a:satOff val="10820"/>
                  <a:lumOff val="-884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54" name="Ligne"/>
            <p:cNvSpPr/>
            <p:nvPr/>
          </p:nvSpPr>
          <p:spPr>
            <a:xfrm flipV="1">
              <a:off x="4077034" y="145278"/>
              <a:ext cx="10461588" cy="1118485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61929"/>
                  <a:satOff val="10820"/>
                  <a:lumOff val="-884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55" name="Ligne"/>
            <p:cNvSpPr/>
            <p:nvPr/>
          </p:nvSpPr>
          <p:spPr>
            <a:xfrm flipV="1">
              <a:off x="4067353" y="0"/>
              <a:ext cx="5551637" cy="1293965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61929"/>
                  <a:satOff val="10820"/>
                  <a:lumOff val="-884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56" name="Protteau Nathan"/>
            <p:cNvSpPr txBox="1"/>
            <p:nvPr/>
          </p:nvSpPr>
          <p:spPr>
            <a:xfrm>
              <a:off x="0" y="981778"/>
              <a:ext cx="4613844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lnSpc>
                  <a:spcPct val="120000"/>
                </a:lnSpc>
                <a:defRPr sz="3600" b="1" spc="107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venir Next Regular"/>
                </a:defRPr>
              </a:lvl1pPr>
            </a:lstStyle>
            <a:p>
              <a:r>
                <a:t>Protteau Nathan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1" animBg="1" advAuto="0"/>
      <p:bldP spid="246" grpId="2" animBg="1" advAuto="0"/>
      <p:bldP spid="246" grpId="3" animBg="1" advAuto="0"/>
      <p:bldP spid="252" grpId="6" animBg="1" advAuto="0"/>
      <p:bldP spid="252" grpId="7" animBg="1" advAuto="0"/>
      <p:bldP spid="257" grpId="4" animBg="1" advAuto="0"/>
      <p:bldP spid="257" grpId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5-CONCEPTION PRÉLIMINAIRE"/>
          <p:cNvSpPr txBox="1">
            <a:spLocks noGrp="1"/>
          </p:cNvSpPr>
          <p:nvPr>
            <p:ph type="title"/>
          </p:nvPr>
        </p:nvSpPr>
        <p:spPr>
          <a:xfrm>
            <a:off x="2089150" y="725311"/>
            <a:ext cx="20205700" cy="2242256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5-CONCEPTION PRÉLIMINAIRE</a:t>
            </a:r>
          </a:p>
        </p:txBody>
      </p:sp>
      <p:sp>
        <p:nvSpPr>
          <p:cNvPr id="260" name="Numéro de diapositive"/>
          <p:cNvSpPr txBox="1">
            <a:spLocks noGrp="1"/>
          </p:cNvSpPr>
          <p:nvPr>
            <p:ph type="sldNum" sz="quarter" idx="4294967295"/>
          </p:nvPr>
        </p:nvSpPr>
        <p:spPr>
          <a:xfrm>
            <a:off x="12060174" y="128750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61" name="IMG_0127.png" descr="IMG_01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770" y="4348129"/>
            <a:ext cx="6619690" cy="50197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G_0134.png" descr="IMG_01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11241" y="4061585"/>
            <a:ext cx="6615547" cy="51869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IMG_0135.png" descr="IMG_0135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46623" y="2420927"/>
            <a:ext cx="10103453" cy="8468289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Boîtier de fixation et la roue motorisée">
            <a:hlinkClick r:id="" action="ppaction://hlinkshowjump?jump=nextslide"/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902877" y="11026257"/>
            <a:ext cx="20199613" cy="139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Boîtier de fixation et la roue motorisée</a:t>
            </a:r>
          </a:p>
        </p:txBody>
      </p:sp>
      <p:pic>
        <p:nvPicPr>
          <p:cNvPr id="265" name="IMG_0114.jpeg" descr="IMG_0114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3732" y="1347783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IMG_0113.jpeg" descr="IMG_0113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268232" y="1277933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3" animBg="1" advAuto="0"/>
      <p:bldP spid="262" grpId="2" animBg="1" advAuto="0"/>
      <p:bldP spid="263" grpId="1" animBg="1" advAuto="0"/>
      <p:bldP spid="264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onception préliminaire"/>
          <p:cNvSpPr txBox="1">
            <a:spLocks noGrp="1"/>
          </p:cNvSpPr>
          <p:nvPr>
            <p:ph type="title"/>
          </p:nvPr>
        </p:nvSpPr>
        <p:spPr>
          <a:xfrm>
            <a:off x="2095500" y="1182395"/>
            <a:ext cx="20205700" cy="1689372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Conception préliminaire</a:t>
            </a:r>
          </a:p>
        </p:txBody>
      </p:sp>
      <p:sp>
        <p:nvSpPr>
          <p:cNvPr id="269" name="Numéro de diapositive"/>
          <p:cNvSpPr txBox="1">
            <a:spLocks noGrp="1"/>
          </p:cNvSpPr>
          <p:nvPr>
            <p:ph type="sldNum" sz="quarter" idx="4294967295"/>
          </p:nvPr>
        </p:nvSpPr>
        <p:spPr>
          <a:xfrm>
            <a:off x="12060174" y="128750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70" name="IMG_0138.png" descr="IMG_01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252" y="2906760"/>
            <a:ext cx="6785181" cy="8350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G_0137.png" descr="IMG_01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50781" y="3063562"/>
            <a:ext cx="6648707" cy="8430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MG_0136.png" descr="IMG_013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91461" y="2847109"/>
            <a:ext cx="6557291" cy="8470294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Commande de la motorisation"/>
          <p:cNvSpPr txBox="1">
            <a:spLocks noGrp="1"/>
          </p:cNvSpPr>
          <p:nvPr>
            <p:ph type="body" sz="quarter" idx="4294967295"/>
          </p:nvPr>
        </p:nvSpPr>
        <p:spPr>
          <a:xfrm>
            <a:off x="2170300" y="10924793"/>
            <a:ext cx="20199613" cy="139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Commande de la motorisation</a:t>
            </a:r>
          </a:p>
        </p:txBody>
      </p:sp>
      <p:pic>
        <p:nvPicPr>
          <p:cNvPr id="274" name="IMG_0114.jpeg" descr="IMG_0114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3732" y="1347783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IMG_0113.jpeg" descr="IMG_0113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268232" y="1277933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2" animBg="1" advAuto="0"/>
      <p:bldP spid="271" grpId="3" animBg="1" advAuto="0"/>
      <p:bldP spid="272" grpId="1" animBg="1" advAuto="0"/>
      <p:bldP spid="273" grpId="4" animBg="1" advAuto="0"/>
    </p:bldLst>
  </p:timing>
</p:sld>
</file>

<file path=ppt/theme/theme1.xml><?xml version="1.0" encoding="utf-8"?>
<a:theme xmlns:a="http://schemas.openxmlformats.org/drawingml/2006/main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Personnalisé</PresentationFormat>
  <Paragraphs>103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Avenir Next Medium</vt:lpstr>
      <vt:lpstr>Avenir Next Regular</vt:lpstr>
      <vt:lpstr>Helvetica Neue</vt:lpstr>
      <vt:lpstr>24_Briefing</vt:lpstr>
      <vt:lpstr>Assistance motorisée de fauteuil roulant</vt:lpstr>
      <vt:lpstr>Assistance motorisée pour fauteuil roulant</vt:lpstr>
      <vt:lpstr>SOMMAIRE</vt:lpstr>
      <vt:lpstr>1-QQOQCP</vt:lpstr>
      <vt:lpstr>2-Diagramme des fonctions</vt:lpstr>
      <vt:lpstr>3-Étude de l’existant</vt:lpstr>
      <vt:lpstr>4-étude préliminaire</vt:lpstr>
      <vt:lpstr>5-CONCEPTION PRÉLIMINAIRE</vt:lpstr>
      <vt:lpstr>Conception préliminaire</vt:lpstr>
      <vt:lpstr>6-RÉPARTITION DES TÂCHES</vt:lpstr>
      <vt:lpstr>Nous sommes À l’écoute de vos questions.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Assistance motorisée de fauteuil roulant</dc:title>
  <cp:lastModifiedBy>Matignon Pierro</cp:lastModifiedBy>
  <cp:revision>1</cp:revision>
  <dcterms:modified xsi:type="dcterms:W3CDTF">2022-01-03T18:57:10Z</dcterms:modified>
</cp:coreProperties>
</file>