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que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Rubrique</a:t>
            </a:r>
          </a:p>
        </p:txBody>
      </p:sp>
      <p:sp>
        <p:nvSpPr>
          <p:cNvPr id="16" name="Emplacement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Emplacement</a:t>
            </a:r>
          </a:p>
        </p:txBody>
      </p:sp>
      <p:sp>
        <p:nvSpPr>
          <p:cNvPr id="17" name="Auteur et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Auteur et date</a:t>
            </a:r>
          </a:p>
        </p:txBody>
      </p:sp>
      <p:sp>
        <p:nvSpPr>
          <p:cNvPr id="18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19" name="Texte niveau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éclaration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e niveau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it importa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e niveau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Données clés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3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g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Texte niveau 1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chine à écrire rose sur une commode rose à trois tiroirs devant un mur rose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Cassette audio turquoise vif avec un arrière-plan rose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Petite horloge rétro sur une étagère verte avec un arrière-plan jaune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Une rangée de quatre téléviseurs vintage aux couleurs fluorescentes : rose, bleu, orange et vert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angée de sept petites horloges rétro sur une étagère verte avec un arrière-plan jaune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Rubrique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Rubrique</a:t>
            </a:r>
          </a:p>
        </p:txBody>
      </p:sp>
      <p:sp>
        <p:nvSpPr>
          <p:cNvPr id="29" name="Emplacement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Emplacement</a:t>
            </a:r>
          </a:p>
        </p:txBody>
      </p:sp>
      <p:sp>
        <p:nvSpPr>
          <p:cNvPr id="30" name="Auteur et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31" name="Lig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Texte niveau 1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titre et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 niveau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itre de diapositiv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46" name="Machine à écrire rose sur une commode rose à trois tiroirs devant un mur rose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uce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niveau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Titre de diapositiv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 niveau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re de diapositiv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78" name="Texte niveau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Téléviseur vintage devant du papier peint aux motifs jaunes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re de section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 spc="239" sz="8000">
                <a:solidFill>
                  <a:schemeClr val="accent5"/>
                </a:soli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0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seulemen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Titre de diapositiv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10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us-titre de l’agenda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Sous-titre de l’agenda</a:t>
            </a:r>
          </a:p>
        </p:txBody>
      </p:sp>
      <p:sp>
        <p:nvSpPr>
          <p:cNvPr id="110" name="Texte niveau 1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Rubriques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Titre de l’agenda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Titre de l’agenda</a:t>
            </a:r>
          </a:p>
        </p:txBody>
      </p:sp>
      <p:sp>
        <p:nvSpPr>
          <p:cNvPr id="112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la présentation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la présentation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g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Numéro de diapositive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nnée 2020-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Année 2020-2022</a:t>
            </a:r>
          </a:p>
        </p:txBody>
      </p:sp>
      <p:sp>
        <p:nvSpPr>
          <p:cNvPr id="181" name="BTS conception et industrialisation en micro-technique"/>
          <p:cNvSpPr txBox="1"/>
          <p:nvPr>
            <p:ph type="body" idx="22"/>
          </p:nvPr>
        </p:nvSpPr>
        <p:spPr>
          <a:xfrm>
            <a:off x="18275301" y="12009966"/>
            <a:ext cx="4965701" cy="15894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4200">
              <a:defRPr spc="88" sz="2200"/>
            </a:lvl1pPr>
          </a:lstStyle>
          <a:p>
            <a:pPr/>
            <a:r>
              <a:t>BTS conception et industrialisation en micro-technique</a:t>
            </a:r>
          </a:p>
        </p:txBody>
      </p:sp>
      <p:sp>
        <p:nvSpPr>
          <p:cNvPr id="182" name="Assistance motorisée de fauteuil roulant"/>
          <p:cNvSpPr txBox="1"/>
          <p:nvPr>
            <p:ph type="ctrTitle"/>
          </p:nvPr>
        </p:nvSpPr>
        <p:spPr>
          <a:xfrm>
            <a:off x="2089150" y="764276"/>
            <a:ext cx="20205700" cy="3911601"/>
          </a:xfrm>
          <a:prstGeom prst="rect">
            <a:avLst/>
          </a:prstGeom>
        </p:spPr>
        <p:txBody>
          <a:bodyPr/>
          <a:lstStyle/>
          <a:p>
            <a:pPr/>
            <a:r>
              <a:t>Assistance motorisée de fauteuil roulant</a:t>
            </a:r>
          </a:p>
        </p:txBody>
      </p:sp>
      <p:sp>
        <p:nvSpPr>
          <p:cNvPr id="183" name="Matignon Pierre…"/>
          <p:cNvSpPr txBox="1"/>
          <p:nvPr>
            <p:ph type="subTitle" sz="quarter" idx="1"/>
          </p:nvPr>
        </p:nvSpPr>
        <p:spPr>
          <a:xfrm>
            <a:off x="714569" y="5496295"/>
            <a:ext cx="5898762" cy="2723410"/>
          </a:xfrm>
          <a:prstGeom prst="rect">
            <a:avLst/>
          </a:prstGeom>
        </p:spPr>
        <p:txBody>
          <a:bodyPr/>
          <a:lstStyle/>
          <a:p>
            <a:pPr/>
            <a:r>
              <a:t>Matignon Pierre </a:t>
            </a:r>
          </a:p>
          <a:p>
            <a:pPr/>
            <a:r>
              <a:t>Protteau Nathan</a:t>
            </a:r>
          </a:p>
          <a:p>
            <a:pPr/>
            <a:r>
              <a:t>Randonnet Bertil</a:t>
            </a:r>
          </a:p>
        </p:txBody>
      </p:sp>
      <p:pic>
        <p:nvPicPr>
          <p:cNvPr id="184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8199" y="4449667"/>
            <a:ext cx="9167602" cy="6951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18020" y="8446507"/>
            <a:ext cx="3443045" cy="186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43782" y="4658589"/>
            <a:ext cx="3391521" cy="2087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onceptions préliminaires"/>
          <p:cNvSpPr txBox="1"/>
          <p:nvPr>
            <p:ph type="title"/>
          </p:nvPr>
        </p:nvSpPr>
        <p:spPr>
          <a:xfrm>
            <a:off x="2095500" y="1182395"/>
            <a:ext cx="20205700" cy="1689372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Conceptions préliminaires</a:t>
            </a:r>
          </a:p>
        </p:txBody>
      </p:sp>
      <p:sp>
        <p:nvSpPr>
          <p:cNvPr id="276" name="Numéro de diapositive"/>
          <p:cNvSpPr txBox="1"/>
          <p:nvPr>
            <p:ph type="sldNum" sz="quarter" idx="4294967295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" name="Grouper"/>
          <p:cNvGrpSpPr/>
          <p:nvPr/>
        </p:nvGrpSpPr>
        <p:grpSpPr>
          <a:xfrm>
            <a:off x="604252" y="2847109"/>
            <a:ext cx="23195236" cy="8647288"/>
            <a:chOff x="0" y="0"/>
            <a:chExt cx="23195234" cy="8647287"/>
          </a:xfrm>
        </p:grpSpPr>
        <p:pic>
          <p:nvPicPr>
            <p:cNvPr id="277" name="IMG_0138.png" descr="IMG_013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9651"/>
              <a:ext cx="6785180" cy="8350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IMG_0137.png" descr="IMG_013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546528" y="216453"/>
              <a:ext cx="6648707" cy="8430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IMG_0136.png" descr="IMG_013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387208" y="0"/>
              <a:ext cx="6557291" cy="8470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1" name="Commande de la motorisation"/>
          <p:cNvSpPr txBox="1"/>
          <p:nvPr>
            <p:ph type="body" sz="quarter" idx="4294967295"/>
          </p:nvPr>
        </p:nvSpPr>
        <p:spPr>
          <a:xfrm>
            <a:off x="2170300" y="10924793"/>
            <a:ext cx="20199613" cy="139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Commande de la motorisation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2"/>
      <p:bldP build="whole" bldLvl="1" animBg="1" rev="0" advAuto="0" spid="28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6-RÉPARTITION DES TÂCHES"/>
          <p:cNvSpPr txBox="1"/>
          <p:nvPr>
            <p:ph type="title"/>
          </p:nvPr>
        </p:nvSpPr>
        <p:spPr>
          <a:xfrm>
            <a:off x="2089150" y="922045"/>
            <a:ext cx="20205700" cy="1932779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6-RÉPARTITION DES TÂCHES</a:t>
            </a:r>
          </a:p>
        </p:txBody>
      </p:sp>
      <p:graphicFrame>
        <p:nvGraphicFramePr>
          <p:cNvPr id="284" name="Tableau"/>
          <p:cNvGraphicFramePr/>
          <p:nvPr/>
        </p:nvGraphicFramePr>
        <p:xfrm>
          <a:off x="4222038" y="2643428"/>
          <a:ext cx="15505175" cy="954313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{33BA23B1-9221-436E-865A-0063620EA4FD}</a:tableStyleId>
              </a:tblPr>
              <a:tblGrid>
                <a:gridCol w="7016679"/>
                <a:gridCol w="2987139"/>
                <a:gridCol w="2812542"/>
                <a:gridCol w="2688813"/>
              </a:tblGrid>
              <a:tr h="6816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Tâches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Protteau Nathan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Randonnet Bertil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Matignon Pierre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Recherches de solutions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commande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Fixation au fauteuil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chape &amp; fixation de la  roue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Modélisation de composants electronique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Prototypage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Mise en plan des ensembles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Recherches de composants électroniques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Choix des matériaux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Expérimentation électronique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Simulation des efforts sur logiciel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Rédaction du dossier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Rédaction des tâches à effectuer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85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Nous sommes À l’écoute de vos questions."/>
          <p:cNvSpPr txBox="1"/>
          <p:nvPr>
            <p:ph type="title"/>
          </p:nvPr>
        </p:nvSpPr>
        <p:spPr>
          <a:xfrm>
            <a:off x="2089150" y="7145994"/>
            <a:ext cx="20205700" cy="565150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Nous sommes À l’écoute de vos questions.</a:t>
            </a:r>
          </a:p>
        </p:txBody>
      </p:sp>
      <p:pic>
        <p:nvPicPr>
          <p:cNvPr id="289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999" y="1572489"/>
            <a:ext cx="7720002" cy="5854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1"/>
      <p:bldP build="whole" bldLvl="1" animBg="1" rev="0" advAuto="0" spid="28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ssistance motorisée pour fauteuil roulant"/>
          <p:cNvSpPr txBox="1"/>
          <p:nvPr>
            <p:ph type="title"/>
          </p:nvPr>
        </p:nvSpPr>
        <p:spPr>
          <a:xfrm>
            <a:off x="2089150" y="966033"/>
            <a:ext cx="20205700" cy="2933454"/>
          </a:xfrm>
          <a:prstGeom prst="rect">
            <a:avLst/>
          </a:prstGeom>
        </p:spPr>
        <p:txBody>
          <a:bodyPr/>
          <a:lstStyle>
            <a:lvl1pPr defTabSz="554990">
              <a:defRPr spc="256" sz="8550">
                <a:solidFill>
                  <a:schemeClr val="accent6"/>
                </a:solidFill>
              </a:defRPr>
            </a:lvl1pPr>
          </a:lstStyle>
          <a:p>
            <a:pPr/>
            <a:r>
              <a:t>Assistance motorisée pour fauteuil roulant</a:t>
            </a:r>
          </a:p>
        </p:txBody>
      </p:sp>
      <p:grpSp>
        <p:nvGrpSpPr>
          <p:cNvPr id="192" name="Grouper"/>
          <p:cNvGrpSpPr/>
          <p:nvPr/>
        </p:nvGrpSpPr>
        <p:grpSpPr>
          <a:xfrm>
            <a:off x="997391" y="3114069"/>
            <a:ext cx="22507924" cy="9207657"/>
            <a:chOff x="0" y="0"/>
            <a:chExt cx="22507923" cy="9207656"/>
          </a:xfrm>
        </p:grpSpPr>
        <p:sp>
          <p:nvSpPr>
            <p:cNvPr id="189" name="objectif:…"/>
            <p:cNvSpPr txBox="1"/>
            <p:nvPr/>
          </p:nvSpPr>
          <p:spPr>
            <a:xfrm>
              <a:off x="0" y="1331753"/>
              <a:ext cx="20205700" cy="5272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 defTabSz="584200">
                <a:lnSpc>
                  <a:spcPct val="120000"/>
                </a:lnSpc>
                <a:defRPr b="1" spc="119" sz="4000" u="sng">
                  <a:solidFill>
                    <a:schemeClr val="accent4">
                      <a:hueOff val="265598"/>
                      <a:satOff val="58489"/>
                      <a:lumOff val="29694"/>
                    </a:schemeClr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objectif: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Aide dans la vie de tous les jours.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Adaptable à une majorité de fauteuil roulant.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Une autonomie de 10 km.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Un tarif abordable.</a:t>
              </a:r>
            </a:p>
          </p:txBody>
        </p:sp>
        <p:pic>
          <p:nvPicPr>
            <p:cNvPr id="190" name="IMG_0127.png" descr="IMG_012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820746" y="0"/>
              <a:ext cx="5687178" cy="4312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IMG_0128.jpeg" descr="IMG_0128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015256" y="4425380"/>
              <a:ext cx="4782277" cy="47822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IMG_0114.jpeg" descr="IMG_011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G_0113.jpeg" descr="IMG_011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OMMAIRE"/>
          <p:cNvSpPr txBox="1"/>
          <p:nvPr>
            <p:ph type="title"/>
          </p:nvPr>
        </p:nvSpPr>
        <p:spPr>
          <a:xfrm>
            <a:off x="8154048" y="1047169"/>
            <a:ext cx="8075904" cy="2068005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98" name="1-QQOQCP.…"/>
          <p:cNvSpPr txBox="1"/>
          <p:nvPr/>
        </p:nvSpPr>
        <p:spPr>
          <a:xfrm>
            <a:off x="1168146" y="2771625"/>
            <a:ext cx="16216526" cy="982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1-QQOQCP.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2-Diagramme des exigences.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3-Études de l’existant.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4-Études Préliminaires.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5-Architecture Générale.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6-Conceptions Préliminaires.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7-Répartition des tâches.</a:t>
            </a:r>
          </a:p>
        </p:txBody>
      </p:sp>
      <p:sp>
        <p:nvSpPr>
          <p:cNvPr id="199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-QQOQCP"/>
          <p:cNvSpPr txBox="1"/>
          <p:nvPr>
            <p:ph type="title"/>
          </p:nvPr>
        </p:nvSpPr>
        <p:spPr>
          <a:xfrm>
            <a:off x="2089150" y="1114782"/>
            <a:ext cx="20205700" cy="1689372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1-QQOQCP</a:t>
            </a:r>
          </a:p>
        </p:txBody>
      </p:sp>
      <p:sp>
        <p:nvSpPr>
          <p:cNvPr id="204" name="Qui ?              Ce produit s’adresse aux personnes en fauteuil roulant."/>
          <p:cNvSpPr txBox="1"/>
          <p:nvPr/>
        </p:nvSpPr>
        <p:spPr>
          <a:xfrm>
            <a:off x="2089150" y="2928335"/>
            <a:ext cx="20205700" cy="90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Qui ?</a:t>
            </a:r>
            <a:r>
              <a:t>              Ce produit s’adresse aux personnes en fauteuil roulant.</a:t>
            </a:r>
          </a:p>
        </p:txBody>
      </p:sp>
      <p:sp>
        <p:nvSpPr>
          <p:cNvPr id="205" name="Quoi?             Créer une assistance motorisée de fauteuil roulant."/>
          <p:cNvSpPr txBox="1"/>
          <p:nvPr/>
        </p:nvSpPr>
        <p:spPr>
          <a:xfrm>
            <a:off x="2089150" y="4180728"/>
            <a:ext cx="20205700" cy="99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Quoi?</a:t>
            </a:r>
            <a:r>
              <a:t>             Créer une assistance motorisée de fauteuil roulant.</a:t>
            </a:r>
          </a:p>
        </p:txBody>
      </p:sp>
      <p:sp>
        <p:nvSpPr>
          <p:cNvPr id="206" name="Où?                 En milieu urbain, en campagne, en intérieur."/>
          <p:cNvSpPr txBox="1"/>
          <p:nvPr/>
        </p:nvSpPr>
        <p:spPr>
          <a:xfrm>
            <a:off x="2089150" y="5526201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Où?   </a:t>
            </a:r>
            <a:r>
              <a:t>              En milieu urbain, en campagne, en intérieur.</a:t>
            </a:r>
          </a:p>
        </p:txBody>
      </p:sp>
      <p:sp>
        <p:nvSpPr>
          <p:cNvPr id="207" name="Quand?          Au quotidien."/>
          <p:cNvSpPr txBox="1"/>
          <p:nvPr/>
        </p:nvSpPr>
        <p:spPr>
          <a:xfrm>
            <a:off x="2089150" y="6927163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Quand?   </a:t>
            </a:r>
            <a:r>
              <a:t>       Au quotidien.</a:t>
            </a:r>
          </a:p>
        </p:txBody>
      </p:sp>
      <p:sp>
        <p:nvSpPr>
          <p:cNvPr id="208" name="Comment?     Grâce à une roue motorisée, située à l’arrière du fauteuil roulant."/>
          <p:cNvSpPr txBox="1"/>
          <p:nvPr/>
        </p:nvSpPr>
        <p:spPr>
          <a:xfrm>
            <a:off x="2089150" y="8328124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Comment?     </a:t>
            </a:r>
            <a:r>
              <a:t>Grâce à une roue motorisée, située à l’arrière du fauteuil roulant.</a:t>
            </a:r>
          </a:p>
        </p:txBody>
      </p:sp>
      <p:sp>
        <p:nvSpPr>
          <p:cNvPr id="209" name="Pourquoi?     Pour faciliter les déplacements de la personne à mobilité réduite."/>
          <p:cNvSpPr txBox="1"/>
          <p:nvPr/>
        </p:nvSpPr>
        <p:spPr>
          <a:xfrm>
            <a:off x="2089150" y="9729085"/>
            <a:ext cx="20205700" cy="105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Pourquoi?     </a:t>
            </a:r>
            <a:r>
              <a:t>Pour faciliter les déplacements de la personne à mobilité réduite.</a:t>
            </a:r>
          </a:p>
        </p:txBody>
      </p:sp>
      <p:sp>
        <p:nvSpPr>
          <p:cNvPr id="210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4"/>
      <p:bldP build="whole" bldLvl="1" animBg="1" rev="0" advAuto="0" spid="204" grpId="1"/>
      <p:bldP build="whole" bldLvl="1" animBg="1" rev="0" advAuto="0" spid="205" grpId="2"/>
      <p:bldP build="whole" bldLvl="1" animBg="1" rev="0" advAuto="0" spid="208" grpId="5"/>
      <p:bldP build="whole" bldLvl="1" animBg="1" rev="0" advAuto="0" spid="209" grpId="6"/>
      <p:bldP build="whole" bldLvl="1" animBg="1" rev="0" advAuto="0" spid="20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2-Diagramme des Exigences"/>
          <p:cNvSpPr txBox="1"/>
          <p:nvPr>
            <p:ph type="title"/>
          </p:nvPr>
        </p:nvSpPr>
        <p:spPr>
          <a:xfrm>
            <a:off x="2089150" y="1236486"/>
            <a:ext cx="20205700" cy="1959824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2-Diagramme des Exigences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135541" y="3448545"/>
          <a:ext cx="9918121" cy="377342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476354"/>
                <a:gridCol w="2476354"/>
                <a:gridCol w="2476354"/>
                <a:gridCol w="2476354"/>
              </a:tblGrid>
              <a:tr h="1253574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Exigences Principales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26A"/>
                      </a:solidFill>
                      <a:miter lim="400000"/>
                    </a:lnL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5357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EP1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Installer l’assistance motorisée de fauteuil roulant sur un fauteuil roulant.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125357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EP2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Assister une personne à mobilité réduite.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6" name="Tableau"/>
          <p:cNvGraphicFramePr/>
          <p:nvPr/>
        </p:nvGraphicFramePr>
        <p:xfrm>
          <a:off x="135541" y="7733771"/>
          <a:ext cx="9918121" cy="431472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476354"/>
                <a:gridCol w="2476354"/>
                <a:gridCol w="2476354"/>
                <a:gridCol w="2476354"/>
              </a:tblGrid>
              <a:tr h="1075506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Exigences Complémentaires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26A"/>
                      </a:solidFill>
                      <a:miter lim="400000"/>
                    </a:lnL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EC3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Avertir en cas de dysfonctionnement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EC4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Utilisable dans différentes conditions climatiques. (extérieur &amp; intérieur)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EC5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Facilité d’installation.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17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7173" y="1439708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09137" y="1229106"/>
            <a:ext cx="2628740" cy="1617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G_0170.jpeg" descr="IMG_0170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33259" y="3361215"/>
            <a:ext cx="13314877" cy="7442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15" grpId="2"/>
      <p:bldP build="whole" bldLvl="1" animBg="1" rev="0" advAuto="0" spid="216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3-Études de l’existant"/>
          <p:cNvSpPr txBox="1"/>
          <p:nvPr>
            <p:ph type="title"/>
          </p:nvPr>
        </p:nvSpPr>
        <p:spPr>
          <a:xfrm>
            <a:off x="2089150" y="1236486"/>
            <a:ext cx="20205700" cy="1986869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3-Études de l’existant</a:t>
            </a:r>
          </a:p>
        </p:txBody>
      </p:sp>
      <p:grpSp>
        <p:nvGrpSpPr>
          <p:cNvPr id="225" name="Grouper"/>
          <p:cNvGrpSpPr/>
          <p:nvPr/>
        </p:nvGrpSpPr>
        <p:grpSpPr>
          <a:xfrm>
            <a:off x="2089150" y="3846242"/>
            <a:ext cx="20205700" cy="9198205"/>
            <a:chOff x="0" y="0"/>
            <a:chExt cx="20205700" cy="9198204"/>
          </a:xfrm>
        </p:grpSpPr>
        <p:pic>
          <p:nvPicPr>
            <p:cNvPr id="223" name="IMG_0132.jpeg" descr="IMG_0132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65111" y="0"/>
              <a:ext cx="7475478" cy="7475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E-clips duo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0" y="7630537"/>
              <a:ext cx="20205700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E-clips duo</a:t>
              </a:r>
            </a:p>
          </p:txBody>
        </p:sp>
      </p:grpSp>
      <p:grpSp>
        <p:nvGrpSpPr>
          <p:cNvPr id="228" name="Grouper"/>
          <p:cNvGrpSpPr/>
          <p:nvPr/>
        </p:nvGrpSpPr>
        <p:grpSpPr>
          <a:xfrm>
            <a:off x="2089150" y="3870639"/>
            <a:ext cx="20205701" cy="9149410"/>
            <a:chOff x="0" y="0"/>
            <a:chExt cx="20205700" cy="9149409"/>
          </a:xfrm>
        </p:grpSpPr>
        <p:sp>
          <p:nvSpPr>
            <p:cNvPr id="226" name="Yomper +"/>
            <p:cNvSpPr txBox="1"/>
            <p:nvPr/>
          </p:nvSpPr>
          <p:spPr>
            <a:xfrm>
              <a:off x="0" y="7162541"/>
              <a:ext cx="20205700" cy="1986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Yomper +</a:t>
              </a:r>
            </a:p>
          </p:txBody>
        </p:sp>
        <p:pic>
          <p:nvPicPr>
            <p:cNvPr id="227" name="IMG_0131.jpeg" descr="IMG_0131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02684" y="0"/>
              <a:ext cx="7400332" cy="7400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1" name="Grouper"/>
          <p:cNvGrpSpPr/>
          <p:nvPr/>
        </p:nvGrpSpPr>
        <p:grpSpPr>
          <a:xfrm>
            <a:off x="2089149" y="4399759"/>
            <a:ext cx="20205701" cy="8091171"/>
            <a:chOff x="0" y="0"/>
            <a:chExt cx="20205700" cy="8091170"/>
          </a:xfrm>
        </p:grpSpPr>
        <p:pic>
          <p:nvPicPr>
            <p:cNvPr id="229" name="IMG_0130.jpeg" descr="IMG_0130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34343" y="0"/>
              <a:ext cx="7337014" cy="65354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My skate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-1" y="6523503"/>
              <a:ext cx="20205701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My skate</a:t>
              </a:r>
            </a:p>
          </p:txBody>
        </p:sp>
      </p:grpSp>
      <p:grpSp>
        <p:nvGrpSpPr>
          <p:cNvPr id="234" name="Grouper"/>
          <p:cNvGrpSpPr/>
          <p:nvPr/>
        </p:nvGrpSpPr>
        <p:grpSpPr>
          <a:xfrm>
            <a:off x="2089149" y="4232358"/>
            <a:ext cx="20205701" cy="8425973"/>
            <a:chOff x="0" y="0"/>
            <a:chExt cx="20205700" cy="8425971"/>
          </a:xfrm>
        </p:grpSpPr>
        <p:pic>
          <p:nvPicPr>
            <p:cNvPr id="232" name="IMG_0129.jpeg" descr="IMG_0129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796640" y="0"/>
              <a:ext cx="6612420" cy="6612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Smoov one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0" y="6858304"/>
              <a:ext cx="20205700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Smoov one</a:t>
              </a:r>
            </a:p>
          </p:txBody>
        </p:sp>
      </p:grpSp>
      <p:sp>
        <p:nvSpPr>
          <p:cNvPr id="235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IMG_0114.jpeg" descr="IMG_0114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G_0113.jpeg" descr="IMG_0113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3"/>
      <p:bldP build="whole" bldLvl="1" animBg="1" rev="0" advAuto="0" spid="231" grpId="4"/>
      <p:bldP build="whole" bldLvl="1" animBg="1" rev="0" advAuto="0" spid="228" grpId="1"/>
      <p:bldP build="whole" bldLvl="1" animBg="1" rev="0" advAuto="0" spid="225" grpId="6"/>
      <p:bldP build="whole" bldLvl="1" animBg="1" rev="0" advAuto="0" spid="228" grpId="2"/>
      <p:bldP build="whole" bldLvl="1" animBg="1" rev="0" advAuto="0" spid="234" grpId="7"/>
      <p:bldP build="whole" bldLvl="1" animBg="1" rev="0" advAuto="0" spid="225" grpId="5"/>
      <p:bldP build="whole" bldLvl="1" animBg="1" rev="0" advAuto="0" spid="234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4-études préliminaires"/>
          <p:cNvSpPr txBox="1"/>
          <p:nvPr>
            <p:ph type="title"/>
          </p:nvPr>
        </p:nvSpPr>
        <p:spPr>
          <a:xfrm>
            <a:off x="2089150" y="1236486"/>
            <a:ext cx="20205700" cy="183812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4-études préliminaires</a:t>
            </a:r>
          </a:p>
        </p:txBody>
      </p:sp>
      <p:sp>
        <p:nvSpPr>
          <p:cNvPr id="240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1" name="IMG_0133.jpeg" descr="IMG_01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0613" y="3161008"/>
            <a:ext cx="12635474" cy="7842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rouper"/>
          <p:cNvGrpSpPr/>
          <p:nvPr/>
        </p:nvGrpSpPr>
        <p:grpSpPr>
          <a:xfrm>
            <a:off x="7953402" y="10372231"/>
            <a:ext cx="7384996" cy="1942183"/>
            <a:chOff x="0" y="0"/>
            <a:chExt cx="7384994" cy="1942181"/>
          </a:xfrm>
        </p:grpSpPr>
        <p:sp>
          <p:nvSpPr>
            <p:cNvPr id="244" name="Randonnet Bertil"/>
            <p:cNvSpPr txBox="1"/>
            <p:nvPr/>
          </p:nvSpPr>
          <p:spPr>
            <a:xfrm>
              <a:off x="0" y="834233"/>
              <a:ext cx="7384995" cy="1107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Randonnet Bertil</a:t>
              </a:r>
            </a:p>
          </p:txBody>
        </p:sp>
        <p:sp>
          <p:nvSpPr>
            <p:cNvPr id="245" name="Ligne"/>
            <p:cNvSpPr/>
            <p:nvPr/>
          </p:nvSpPr>
          <p:spPr>
            <a:xfrm flipH="1" flipV="1">
              <a:off x="2125248" y="286774"/>
              <a:ext cx="1954019" cy="966380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Ligne"/>
            <p:cNvSpPr/>
            <p:nvPr/>
          </p:nvSpPr>
          <p:spPr>
            <a:xfrm flipV="1">
              <a:off x="4092126" y="-1"/>
              <a:ext cx="276226" cy="127417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3" name="Grouper"/>
          <p:cNvGrpSpPr/>
          <p:nvPr/>
        </p:nvGrpSpPr>
        <p:grpSpPr>
          <a:xfrm>
            <a:off x="6776800" y="10588108"/>
            <a:ext cx="15383998" cy="1746932"/>
            <a:chOff x="0" y="0"/>
            <a:chExt cx="15383997" cy="1746930"/>
          </a:xfrm>
        </p:grpSpPr>
        <p:grpSp>
          <p:nvGrpSpPr>
            <p:cNvPr id="251" name="Grouper"/>
            <p:cNvGrpSpPr/>
            <p:nvPr/>
          </p:nvGrpSpPr>
          <p:grpSpPr>
            <a:xfrm>
              <a:off x="-1" y="35635"/>
              <a:ext cx="15383998" cy="1711296"/>
              <a:chOff x="0" y="0"/>
              <a:chExt cx="15383996" cy="1711294"/>
            </a:xfrm>
          </p:grpSpPr>
          <p:sp>
            <p:nvSpPr>
              <p:cNvPr id="248" name="Matignon Pierre"/>
              <p:cNvSpPr txBox="1"/>
              <p:nvPr/>
            </p:nvSpPr>
            <p:spPr>
              <a:xfrm>
                <a:off x="7999002" y="603346"/>
                <a:ext cx="7384995" cy="1107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rmAutofit fontScale="100000" lnSpcReduction="0"/>
              </a:bodyPr>
              <a:lstStyle>
                <a:lvl1pPr defTabSz="584200">
                  <a:lnSpc>
                    <a:spcPct val="120000"/>
                  </a:lnSpc>
                  <a:defRPr b="1" spc="107" sz="3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venir Next Regular"/>
                  </a:defRPr>
                </a:lvl1pPr>
              </a:lstStyle>
              <a:p>
                <a:pPr/>
                <a:r>
                  <a:t>Matignon Pierre</a:t>
                </a:r>
              </a:p>
            </p:txBody>
          </p:sp>
          <p:sp>
            <p:nvSpPr>
              <p:cNvPr id="249" name="Ligne"/>
              <p:cNvSpPr/>
              <p:nvPr/>
            </p:nvSpPr>
            <p:spPr>
              <a:xfrm flipH="1" flipV="1">
                <a:off x="-1" y="126999"/>
                <a:ext cx="11393313" cy="866422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0" name="Ligne"/>
              <p:cNvSpPr/>
              <p:nvPr/>
            </p:nvSpPr>
            <p:spPr>
              <a:xfrm flipH="1" flipV="1">
                <a:off x="8187266" y="0"/>
                <a:ext cx="3189112" cy="968021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52" name="Ligne"/>
            <p:cNvSpPr/>
            <p:nvPr/>
          </p:nvSpPr>
          <p:spPr>
            <a:xfrm flipH="1" flipV="1">
              <a:off x="5502462" y="-1"/>
              <a:ext cx="5873822" cy="98978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8" name="Grouper"/>
          <p:cNvGrpSpPr/>
          <p:nvPr/>
        </p:nvGrpSpPr>
        <p:grpSpPr>
          <a:xfrm>
            <a:off x="2682284" y="10608735"/>
            <a:ext cx="14538622" cy="1705679"/>
            <a:chOff x="0" y="0"/>
            <a:chExt cx="14538621" cy="1705678"/>
          </a:xfrm>
        </p:grpSpPr>
        <p:sp>
          <p:nvSpPr>
            <p:cNvPr id="254" name="Ligne"/>
            <p:cNvSpPr/>
            <p:nvPr/>
          </p:nvSpPr>
          <p:spPr>
            <a:xfrm flipV="1">
              <a:off x="4076233" y="203260"/>
              <a:ext cx="1739518" cy="1106758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5" name="Ligne"/>
            <p:cNvSpPr/>
            <p:nvPr/>
          </p:nvSpPr>
          <p:spPr>
            <a:xfrm flipV="1">
              <a:off x="4077034" y="145278"/>
              <a:ext cx="10461588" cy="111848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6" name="Ligne"/>
            <p:cNvSpPr/>
            <p:nvPr/>
          </p:nvSpPr>
          <p:spPr>
            <a:xfrm flipV="1">
              <a:off x="4067353" y="0"/>
              <a:ext cx="5551637" cy="129396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Protteau Nathan"/>
            <p:cNvSpPr txBox="1"/>
            <p:nvPr/>
          </p:nvSpPr>
          <p:spPr>
            <a:xfrm>
              <a:off x="0" y="981778"/>
              <a:ext cx="461384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Protteau Nathan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6"/>
      <p:bldP build="whole" bldLvl="1" animBg="1" rev="0" advAuto="0" spid="253" grpId="7"/>
      <p:bldP build="whole" bldLvl="1" animBg="1" rev="0" advAuto="0" spid="241" grpId="1"/>
      <p:bldP build="whole" bldLvl="1" animBg="1" rev="0" advAuto="0" spid="247" grpId="2"/>
      <p:bldP build="whole" bldLvl="1" animBg="1" rev="0" advAuto="0" spid="258" grpId="4"/>
      <p:bldP build="whole" bldLvl="1" animBg="1" rev="0" advAuto="0" spid="247" grpId="3"/>
      <p:bldP build="whole" bldLvl="1" animBg="1" rev="0" advAuto="0" spid="258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rchitecture générale"/>
          <p:cNvSpPr txBox="1"/>
          <p:nvPr>
            <p:ph type="title"/>
          </p:nvPr>
        </p:nvSpPr>
        <p:spPr>
          <a:xfrm>
            <a:off x="2089150" y="1154288"/>
            <a:ext cx="20205700" cy="1666523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Architecture générale</a:t>
            </a:r>
          </a:p>
        </p:txBody>
      </p:sp>
      <p:pic>
        <p:nvPicPr>
          <p:cNvPr id="261" name="IMG_0141.jpeg" descr="IMG_014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562" y="4394248"/>
            <a:ext cx="7553081" cy="53760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Flèche"/>
          <p:cNvSpPr/>
          <p:nvPr/>
        </p:nvSpPr>
        <p:spPr>
          <a:xfrm>
            <a:off x="8971443" y="5905500"/>
            <a:ext cx="5565724" cy="220342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satOff val="36461"/>
              <a:lumOff val="-400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pic>
        <p:nvPicPr>
          <p:cNvPr id="263" name="IMG_0144.jpeg" descr="IMG_014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0567" y="4367795"/>
            <a:ext cx="6952244" cy="5278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"/>
      <p:bldP build="whole" bldLvl="1" animBg="1" rev="0" advAuto="0" spid="262" grpId="2"/>
      <p:bldP build="whole" bldLvl="1" animBg="1" rev="0" advAuto="0" spid="26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5-CONCEPTIONs PRÉLIMINAIREs"/>
          <p:cNvSpPr txBox="1"/>
          <p:nvPr>
            <p:ph type="title"/>
          </p:nvPr>
        </p:nvSpPr>
        <p:spPr>
          <a:xfrm>
            <a:off x="2095500" y="635000"/>
            <a:ext cx="20205700" cy="2242256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5-CONCEPTIONs PRÉLIMINAIREs</a:t>
            </a:r>
          </a:p>
        </p:txBody>
      </p:sp>
      <p:sp>
        <p:nvSpPr>
          <p:cNvPr id="266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0" name="Grouper"/>
          <p:cNvGrpSpPr/>
          <p:nvPr/>
        </p:nvGrpSpPr>
        <p:grpSpPr>
          <a:xfrm>
            <a:off x="265770" y="2420927"/>
            <a:ext cx="23861019" cy="8468289"/>
            <a:chOff x="0" y="0"/>
            <a:chExt cx="23861017" cy="8468288"/>
          </a:xfrm>
        </p:grpSpPr>
        <p:pic>
          <p:nvPicPr>
            <p:cNvPr id="267" name="IMG_0127.png" descr="IMG_012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927202"/>
              <a:ext cx="6619689" cy="50197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IMG_0134.png" descr="IMG_013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245470" y="1640658"/>
              <a:ext cx="6615548" cy="5186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IMG_0135.png" descr="IMG_0135.png">
              <a:hlinkClick r:id="" invalidUrl="" action="ppaction://hlinkshowjump?jump=nextslide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880853" y="0"/>
              <a:ext cx="10103453" cy="84682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Boîtier de fixation et la roue motorisée">
            <a:hlinkClick r:id="" invalidUrl="" action="ppaction://hlinkshowjump?jump=nextslide" tgtFrame="" tooltip="" history="1" highlightClick="0" endSnd="0"/>
          </p:cNvPr>
          <p:cNvSpPr txBox="1"/>
          <p:nvPr>
            <p:ph type="body" sz="quarter" idx="4294967295"/>
          </p:nvPr>
        </p:nvSpPr>
        <p:spPr>
          <a:xfrm>
            <a:off x="1902877" y="11026257"/>
            <a:ext cx="20199613" cy="139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Boîtier de fixation et la roue motorisée</a:t>
            </a:r>
          </a:p>
        </p:txBody>
      </p:sp>
      <p:pic>
        <p:nvPicPr>
          <p:cNvPr id="272" name="IMG_0114.jpeg" descr="IMG_011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732" y="2408938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G_0113.jpeg" descr="IMG_0113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280932" y="2339088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whole" bldLvl="1" animBg="1" rev="0" advAuto="0" spid="27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