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3" r:id="rId3"/>
    <p:sldId id="303" r:id="rId4"/>
    <p:sldId id="304" r:id="rId5"/>
    <p:sldId id="333" r:id="rId6"/>
    <p:sldId id="334" r:id="rId7"/>
    <p:sldId id="306" r:id="rId8"/>
    <p:sldId id="307" r:id="rId9"/>
    <p:sldId id="308" r:id="rId10"/>
    <p:sldId id="310" r:id="rId11"/>
    <p:sldId id="309" r:id="rId12"/>
    <p:sldId id="311" r:id="rId13"/>
    <p:sldId id="312" r:id="rId14"/>
    <p:sldId id="314" r:id="rId15"/>
    <p:sldId id="313" r:id="rId16"/>
    <p:sldId id="315" r:id="rId17"/>
    <p:sldId id="316" r:id="rId18"/>
    <p:sldId id="317" r:id="rId19"/>
    <p:sldId id="335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01" r:id="rId35"/>
    <p:sldId id="302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0" autoAdjust="0"/>
  </p:normalViewPr>
  <p:slideViewPr>
    <p:cSldViewPr>
      <p:cViewPr>
        <p:scale>
          <a:sx n="69" d="100"/>
          <a:sy n="69" d="100"/>
        </p:scale>
        <p:origin x="-54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4541-8BCE-4CBF-BE2C-ACFF4A63E221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4D95-E2C8-482B-9C72-D9760CFB6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3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DDC99-55E8-4C51-AC70-073B1F464C3A}" type="datetimeFigureOut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D479-D07C-4FB3-8F67-285641627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주식 시장 예측에 대한 </a:t>
            </a:r>
            <a:r>
              <a:rPr lang="en-US" altLang="ko-KR" dirty="0" smtClean="0"/>
              <a:t>text mining </a:t>
            </a:r>
            <a:r>
              <a:rPr lang="ko-KR" altLang="en-US" dirty="0" smtClean="0"/>
              <a:t>접근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20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번을 보게 된다면 </a:t>
            </a:r>
            <a:r>
              <a:rPr lang="en-US" altLang="ko-KR" baseline="0" dirty="0" smtClean="0"/>
              <a:t>news term </a:t>
            </a:r>
            <a:r>
              <a:rPr lang="ko-KR" altLang="en-US" baseline="0" dirty="0" smtClean="0"/>
              <a:t>외에 </a:t>
            </a:r>
            <a:r>
              <a:rPr lang="en-US" altLang="ko-KR" baseline="0" dirty="0" smtClean="0"/>
              <a:t>technical indicators</a:t>
            </a:r>
            <a:r>
              <a:rPr lang="ko-KR" altLang="en-US" baseline="0" dirty="0" smtClean="0"/>
              <a:t>를 추가하여 한 결과 다른 함수보다 더 좋은 성능을 나타났다는 것을 볼 수 있었다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번과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번을 본다면 다른 함수보다 </a:t>
            </a:r>
            <a:r>
              <a:rPr lang="en-US" altLang="ko-KR" baseline="0" dirty="0" smtClean="0"/>
              <a:t>pre-defined term</a:t>
            </a:r>
            <a:r>
              <a:rPr lang="ko-KR" altLang="en-US" baseline="0" dirty="0" smtClean="0"/>
              <a:t>을 분류기에 추가함으로 성능이디 다른 함수보다 훨씬 향상 되었다는 것을 알 수 있었다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번을 보게 된다면 </a:t>
            </a:r>
            <a:r>
              <a:rPr lang="en-US" altLang="ko-KR" baseline="0" dirty="0" smtClean="0"/>
              <a:t>news term </a:t>
            </a:r>
            <a:r>
              <a:rPr lang="ko-KR" altLang="en-US" baseline="0" dirty="0" smtClean="0"/>
              <a:t>외에 </a:t>
            </a:r>
            <a:r>
              <a:rPr lang="en-US" altLang="ko-KR" baseline="0" dirty="0" smtClean="0"/>
              <a:t>technical indicators</a:t>
            </a:r>
            <a:r>
              <a:rPr lang="ko-KR" altLang="en-US" baseline="0" dirty="0" smtClean="0"/>
              <a:t>를 추가하여 한 결과 다른 함수보다 더 좋은 성능을 나타났다는 것을 볼 수 있었다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번과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번을 본다면 다른 함수보다 </a:t>
            </a:r>
            <a:r>
              <a:rPr lang="en-US" altLang="ko-KR" baseline="0" dirty="0" smtClean="0"/>
              <a:t>pre-defined term</a:t>
            </a:r>
            <a:r>
              <a:rPr lang="ko-KR" altLang="en-US" baseline="0" dirty="0" smtClean="0"/>
              <a:t>을 분류기에 추가함으로 성능이디 다른 함수보다 훨씬 향상 되었다는 것을 알 수 있었다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4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D479-D07C-4FB3-8F67-285641627C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0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07A9884-4EFB-4ACD-86AB-A1D7A963BC36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2EDA-4DCD-4E06-B4D1-30E2922DD835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3F48-0EB1-4BA7-BE57-C29D42E5539D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8054-5D2C-4553-8DD1-D2E9AE261ABB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61B46AC-0659-48F1-8DF8-1619B00E1758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A9DD-581E-44BD-8753-7F4179A3518C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90FF-D4E1-41DA-9CD3-4A29E66577D5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3172-7ECA-417B-BF8A-CFF14F800B2E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EE91-FCE3-433D-B3E9-B82ECFBABA79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2B73-9E8F-4455-A758-9E2CEDBF6700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C6B9D3-7094-44E6-A196-0D00BDFE1206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zPMr0lEMqpo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0.png"/><Relationship Id="rId4" Type="http://schemas.microsoft.com/office/2007/relationships/hdphoto" Target="../media/hdphoto7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5" Type="http://schemas.openxmlformats.org/officeDocument/2006/relationships/image" Target="../media/image29.png"/><Relationship Id="rId4" Type="http://schemas.microsoft.com/office/2007/relationships/hdphoto" Target="../media/hdphoto8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numpy/files/NumPy/1.9.2/numpy-1.9.2-win32-superpack-python2.7.exe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zPMr0lEMqpo" TargetMode="External"/><Relationship Id="rId4" Type="http://schemas.openxmlformats.org/officeDocument/2006/relationships/hyperlink" Target="https://downloads.sourceforge.net/project/matplotlib/matplotlib/matplotlib-1.4.3/windows/matplotlib-1.4.3.win32-py2.7.ex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4030216"/>
            <a:ext cx="6858000" cy="550912"/>
          </a:xfrm>
        </p:spPr>
        <p:txBody>
          <a:bodyPr>
            <a:noAutofit/>
          </a:bodyPr>
          <a:lstStyle/>
          <a:p>
            <a:r>
              <a:rPr lang="ko-KR" altLang="en-US" sz="2400" b="1" dirty="0" smtClean="0">
                <a:latin typeface="Microsoft JhengHei" pitchFamily="34" charset="-120"/>
                <a:ea typeface="Microsoft JhengHei" pitchFamily="34" charset="-120"/>
              </a:rPr>
              <a:t>제</a:t>
            </a:r>
            <a:r>
              <a:rPr lang="en-US" altLang="ko-KR" sz="2400" b="1" dirty="0" smtClean="0">
                <a:latin typeface="Microsoft JhengHei" pitchFamily="34" charset="-120"/>
                <a:ea typeface="Microsoft JhengHei" pitchFamily="34" charset="-120"/>
              </a:rPr>
              <a:t>2</a:t>
            </a:r>
            <a:r>
              <a:rPr lang="ko-KR" altLang="en-US" sz="2400" b="1" dirty="0" smtClean="0">
                <a:latin typeface="Microsoft JhengHei" pitchFamily="34" charset="-120"/>
                <a:ea typeface="Microsoft JhengHei" pitchFamily="34" charset="-120"/>
              </a:rPr>
              <a:t>장  </a:t>
            </a:r>
            <a:r>
              <a:rPr lang="en-US" altLang="ko-KR" sz="2400" b="1" dirty="0" smtClean="0">
                <a:latin typeface="Microsoft JhengHei" pitchFamily="34" charset="-120"/>
                <a:ea typeface="Microsoft JhengHei" pitchFamily="34" charset="-120"/>
              </a:rPr>
              <a:t>K-nearest neighborhood Algorithm</a:t>
            </a:r>
            <a:endParaRPr lang="ko-KR" altLang="en-US" sz="2000" b="1" dirty="0">
              <a:latin typeface="Microsoft JhengHei" pitchFamily="34" charset="-12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0923" y="5206511"/>
            <a:ext cx="6858000" cy="533400"/>
          </a:xfrm>
        </p:spPr>
        <p:txBody>
          <a:bodyPr/>
          <a:lstStyle/>
          <a:p>
            <a:r>
              <a:rPr lang="ko-KR" altLang="en-US" b="1" dirty="0" smtClean="0">
                <a:latin typeface="HY강B" pitchFamily="18" charset="-127"/>
                <a:ea typeface="HY강B" pitchFamily="18" charset="-127"/>
              </a:rPr>
              <a:t>이민영</a:t>
            </a:r>
            <a:endParaRPr lang="ko-KR" altLang="en-US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E61B-F435-4C28-9EEC-844CF7F1CF5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2.1.2 </a:t>
            </a:r>
            <a:r>
              <a:rPr lang="en-US" altLang="ko-KR" sz="2400" b="1" dirty="0" smtClean="0">
                <a:latin typeface="+mj-ea"/>
              </a:rPr>
              <a:t>KNN </a:t>
            </a:r>
            <a:r>
              <a:rPr lang="ko-KR" altLang="en-US" sz="2400" b="1" dirty="0" smtClean="0">
                <a:latin typeface="+mj-ea"/>
              </a:rPr>
              <a:t>분류 알고리즘 실행하기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8092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5652120" y="3770840"/>
            <a:ext cx="0" cy="1278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658424" y="4072192"/>
            <a:ext cx="425744" cy="337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6012160" y="3717032"/>
                <a:ext cx="2582117" cy="1281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/>
                        <a:ea typeface="Microsoft JhengHei" pitchFamily="34" charset="-120"/>
                        <a:cs typeface="Times New Roman" pitchFamily="18" charset="0"/>
                      </a:rPr>
                      <m:t>①</m:t>
                    </m:r>
                  </m:oMath>
                </a14:m>
                <a:r>
                  <a:rPr lang="en-US" altLang="ko-KR" i="1" dirty="0" smtClean="0">
                    <a:solidFill>
                      <a:srgbClr val="FF0000"/>
                    </a:solidFill>
                    <a:latin typeface="Cambria Math"/>
                    <a:ea typeface="Microsoft JhengHei" pitchFamily="34" charset="-120"/>
                    <a:cs typeface="Times New Roman" pitchFamily="18" charset="0"/>
                  </a:rPr>
                  <a:t> </a:t>
                </a:r>
                <a:r>
                  <a:rPr lang="ko-KR" altLang="en-US" sz="1600" dirty="0" smtClean="0">
                    <a:solidFill>
                      <a:srgbClr val="FF0000"/>
                    </a:solidFill>
                    <a:latin typeface="Cambria Math"/>
                    <a:ea typeface="Microsoft JhengHei" pitchFamily="34" charset="-120"/>
                    <a:cs typeface="Times New Roman" pitchFamily="18" charset="0"/>
                  </a:rPr>
                  <a:t>거리 계산 </a:t>
                </a:r>
                <a:r>
                  <a:rPr lang="en-US" altLang="ko-KR" sz="1600" dirty="0" smtClean="0">
                    <a:solidFill>
                      <a:srgbClr val="FF0000"/>
                    </a:solidFill>
                    <a:latin typeface="Cambria Math"/>
                    <a:ea typeface="Microsoft JhengHei" pitchFamily="34" charset="-120"/>
                    <a:cs typeface="Times New Roman" pitchFamily="18" charset="0"/>
                  </a:rPr>
                  <a:t>(Euclidean)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solidFill>
                      <a:srgbClr val="FF0000"/>
                    </a:solidFill>
                    <a:latin typeface="Cambria Math"/>
                    <a:ea typeface="Microsoft JhengHei" pitchFamily="34" charset="-120"/>
                    <a:cs typeface="Times New Roman" pitchFamily="18" charset="0"/>
                  </a:rPr>
                  <a:t>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/>
                            <a:ea typeface="Microsoft JhengHei" pitchFamily="34" charset="-12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6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icrosoft JhengHei" pitchFamily="34" charset="-12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icrosoft JhengHei" pitchFamily="34" charset="-120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icrosoft JhengHei" pitchFamily="34" charset="-120"/>
                                <a:cs typeface="Times New Roman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icrosoft JhengHei" pitchFamily="34" charset="-120"/>
                                <a:cs typeface="Times New Roman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icrosoft JhengHei" pitchFamily="34" charset="-12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Microsoft JhengHei" pitchFamily="34" charset="-120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icrosoft JhengHei" pitchFamily="34" charset="-12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icrosoft JhengHei" pitchFamily="34" charset="-120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icrosoft JhengHei" pitchFamily="34" charset="-120"/>
                                <a:cs typeface="Times New Roman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Microsoft JhengHei" pitchFamily="34" charset="-12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icrosoft JhengHei" pitchFamily="34" charset="-120"/>
                                <a:cs typeface="Times New Roman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icrosoft JhengHei" pitchFamily="34" charset="-12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1600" dirty="0" smtClean="0">
                  <a:solidFill>
                    <a:srgbClr val="FF0000"/>
                  </a:solidFill>
                  <a:latin typeface="Cambria Math"/>
                  <a:ea typeface="Microsoft JhengHei" pitchFamily="34" charset="-12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solidFill>
                    <a:srgbClr val="FF0000"/>
                  </a:solidFill>
                  <a:latin typeface="Cambria Math"/>
                  <a:ea typeface="Microsoft JhengHei" pitchFamily="34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2582117" cy="1281633"/>
              </a:xfrm>
              <a:prstGeom prst="rect">
                <a:avLst/>
              </a:prstGeom>
              <a:blipFill rotWithShape="1">
                <a:blip r:embed="rId4"/>
                <a:stretch>
                  <a:fillRect l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/>
          <p:cNvCxnSpPr/>
          <p:nvPr/>
        </p:nvCxnSpPr>
        <p:spPr>
          <a:xfrm>
            <a:off x="971600" y="5235028"/>
            <a:ext cx="0" cy="540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58728" y="5403874"/>
            <a:ext cx="2128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107504" y="5157192"/>
                <a:ext cx="899592" cy="1388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rgbClr val="FF0000"/>
                          </a:solidFill>
                          <a:latin typeface="Cambria Math"/>
                          <a:ea typeface="Microsoft JhengHei" pitchFamily="34" charset="-120"/>
                          <a:cs typeface="Times New Roman" pitchFamily="18" charset="0"/>
                        </a:rPr>
                        <m:t>②</m:t>
                      </m:r>
                    </m:oMath>
                  </m:oMathPara>
                </a14:m>
                <a:endParaRPr lang="en-US" altLang="ko-KR" sz="2000" dirty="0" smtClean="0">
                  <a:solidFill>
                    <a:srgbClr val="FF0000"/>
                  </a:solidFill>
                  <a:latin typeface="Microsoft JhengHei" pitchFamily="34" charset="-120"/>
                  <a:ea typeface="Microsoft JhengHei" pitchFamily="34" charset="-12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rgbClr val="FF0000"/>
                    </a:solidFill>
                    <a:latin typeface="Microsoft JhengHei" pitchFamily="34" charset="-120"/>
                    <a:ea typeface="Microsoft JhengHei" pitchFamily="34" charset="-120"/>
                    <a:cs typeface="Times New Roman" pitchFamily="18" charset="0"/>
                  </a:rPr>
                  <a:t>가장 짧은 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Microsoft JhengHei" pitchFamily="34" charset="-120"/>
                    <a:ea typeface="Microsoft JhengHei" pitchFamily="34" charset="-120"/>
                    <a:cs typeface="Times New Roman" pitchFamily="18" charset="0"/>
                  </a:rPr>
                  <a:t>k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Microsoft JhengHei" pitchFamily="34" charset="-120"/>
                    <a:ea typeface="Microsoft JhengHei" pitchFamily="34" charset="-120"/>
                    <a:cs typeface="Times New Roman" pitchFamily="18" charset="0"/>
                  </a:rPr>
                  <a:t>거리를 투표</a:t>
                </a:r>
                <a:endParaRPr lang="en-US" altLang="ko-KR" sz="1200" dirty="0">
                  <a:solidFill>
                    <a:srgbClr val="FF0000"/>
                  </a:solidFill>
                  <a:latin typeface="Microsoft JhengHei" pitchFamily="34" charset="-120"/>
                  <a:ea typeface="Microsoft JhengHei" pitchFamily="34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157192"/>
                <a:ext cx="899592" cy="1388265"/>
              </a:xfrm>
              <a:prstGeom prst="rect">
                <a:avLst/>
              </a:prstGeom>
              <a:blipFill rotWithShape="1">
                <a:blip r:embed="rId5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3885672" y="5988978"/>
                <a:ext cx="1550424" cy="464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solidFill>
                            <a:srgbClr val="FF0000"/>
                          </a:solidFill>
                          <a:latin typeface="Cambria Math"/>
                          <a:ea typeface="Microsoft JhengHei" pitchFamily="34" charset="-120"/>
                          <a:cs typeface="Times New Roman" pitchFamily="18" charset="0"/>
                        </a:rPr>
                        <m:t>③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/>
                          <a:ea typeface="Microsoft JhengHei" pitchFamily="34" charset="-120"/>
                          <a:cs typeface="Times New Roman" pitchFamily="18" charset="0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rgbClr val="FF0000"/>
                          </a:solidFill>
                          <a:latin typeface="Cambria Math"/>
                          <a:ea typeface="Microsoft JhengHei" pitchFamily="34" charset="-120"/>
                          <a:cs typeface="Times New Roman" pitchFamily="18" charset="0"/>
                        </a:rPr>
                        <m:t>아이템</m:t>
                      </m:r>
                      <m:r>
                        <a:rPr lang="en-US" altLang="ko-KR" sz="1600" b="0" i="1" smtClean="0">
                          <a:solidFill>
                            <a:srgbClr val="FF0000"/>
                          </a:solidFill>
                          <a:latin typeface="Cambria Math"/>
                          <a:ea typeface="Microsoft JhengHei" pitchFamily="34" charset="-120"/>
                          <a:cs typeface="Times New Roman" pitchFamily="18" charset="0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rgbClr val="FF0000"/>
                          </a:solidFill>
                          <a:latin typeface="Cambria Math"/>
                          <a:ea typeface="Microsoft JhengHei" pitchFamily="34" charset="-120"/>
                          <a:cs typeface="Times New Roman" pitchFamily="18" charset="0"/>
                        </a:rPr>
                        <m:t>정렬</m:t>
                      </m:r>
                    </m:oMath>
                  </m:oMathPara>
                </a14:m>
                <a:endParaRPr lang="en-US" altLang="ko-KR" sz="1400" dirty="0" smtClean="0">
                  <a:solidFill>
                    <a:srgbClr val="FF0000"/>
                  </a:solidFill>
                  <a:latin typeface="Cambria Math"/>
                  <a:ea typeface="Microsoft JhengHei" pitchFamily="34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672" y="5988978"/>
                <a:ext cx="1550424" cy="4643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2.1.2 </a:t>
            </a:r>
            <a:r>
              <a:rPr lang="en-US" altLang="ko-KR" sz="2400" b="1" dirty="0" smtClean="0">
                <a:latin typeface="+mj-ea"/>
              </a:rPr>
              <a:t>KNN </a:t>
            </a:r>
            <a:r>
              <a:rPr lang="ko-KR" altLang="en-US" sz="2400" b="1" dirty="0" smtClean="0">
                <a:latin typeface="+mj-ea"/>
              </a:rPr>
              <a:t>분류 알고리즘 실행하기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1825" y="1545979"/>
            <a:ext cx="84432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Microsoft JhengHei" pitchFamily="34" charset="-120"/>
                <a:ea typeface="Microsoft JhengHei" pitchFamily="34" charset="-120"/>
              </a:rPr>
              <a:t>inX : </a:t>
            </a:r>
            <a:r>
              <a:rPr lang="ko-KR" altLang="en-US" sz="1600" dirty="0" smtClean="0">
                <a:latin typeface="Microsoft JhengHei" pitchFamily="34" charset="-120"/>
                <a:ea typeface="Microsoft JhengHei" pitchFamily="34" charset="-120"/>
              </a:rPr>
              <a:t>분류를 위한 입력 벡터</a:t>
            </a:r>
            <a:endParaRPr lang="en-US" altLang="ko-KR" sz="1600" dirty="0" smtClean="0">
              <a:latin typeface="Microsoft JhengHei" pitchFamily="34" charset="-120"/>
              <a:ea typeface="Microsoft JhengHei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dataSet : </a:t>
            </a:r>
            <a:r>
              <a:rPr lang="ko-KR" altLang="en-US" sz="16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훈련을 위한 예제의 전체 행렬</a:t>
            </a:r>
            <a:endParaRPr lang="en-US" altLang="ko-KR" sz="1600" dirty="0" smtClean="0">
              <a:latin typeface="Microsoft JhengHei" pitchFamily="34" charset="-120"/>
              <a:ea typeface="Microsoft JhengHei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labels : </a:t>
            </a:r>
            <a:r>
              <a:rPr lang="ko-KR" altLang="en-US" sz="16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분류 항목을 표시한 벡터</a:t>
            </a:r>
            <a:endParaRPr lang="en-US" altLang="ko-KR" sz="1600" dirty="0" smtClean="0">
              <a:latin typeface="Microsoft JhengHei" pitchFamily="34" charset="-120"/>
              <a:ea typeface="Microsoft JhengHei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k</a:t>
            </a:r>
            <a:r>
              <a:rPr lang="en-US" altLang="zh-CN" sz="1600" b="1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: </a:t>
            </a:r>
            <a:r>
              <a:rPr lang="ko-KR" altLang="en-US" sz="16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투표에서 사용</a:t>
            </a:r>
            <a:r>
              <a:rPr lang="en-US" altLang="zh-CN" sz="16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k</a:t>
            </a:r>
            <a:r>
              <a:rPr lang="ko-KR" altLang="en-US" sz="16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게 될 최근접 이웃의 수</a:t>
            </a:r>
            <a:endParaRPr lang="en-US" altLang="ko-KR" sz="1600" dirty="0" smtClean="0">
              <a:latin typeface="Microsoft JhengHei" pitchFamily="34" charset="-120"/>
              <a:ea typeface="Microsoft JhengHei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JhengHei" pitchFamily="34" charset="-120"/>
              <a:ea typeface="Microsoft JhengHei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t</a:t>
            </a:r>
            <a:r>
              <a:rPr lang="en-US" altLang="zh-CN" sz="1600" b="1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ile(a, b)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tile </a:t>
            </a:r>
            <a:r>
              <a:rPr lang="ko-KR" altLang="en-US" sz="16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함수 </a:t>
            </a:r>
            <a:r>
              <a:rPr lang="en-US" altLang="ko-KR" sz="16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ko-KR" altLang="en-US" sz="1600" dirty="0" smtClean="0"/>
              <a:t>동일한 </a:t>
            </a:r>
            <a:r>
              <a:rPr lang="ko-KR" altLang="en-US" sz="1600" dirty="0"/>
              <a:t>값 또는 행렬을 반복하여 하나의 행렬을 </a:t>
            </a:r>
            <a:r>
              <a:rPr lang="ko-KR" altLang="en-US" sz="1600" dirty="0" smtClean="0"/>
              <a:t>만든다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변수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 :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반복하고자 하는 값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또는 행렬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변수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반복하는 횟수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예제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 = array([0,1])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tile(A, 2)                          array([0,1,0,1])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ile(A, (2,3))                    array([ [0,1,0,1,0,1] , [0,1,0,1,0,1] ])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051720" y="5733256"/>
            <a:ext cx="720080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051720" y="6093296"/>
            <a:ext cx="720080" cy="21602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2.1.2 </a:t>
            </a:r>
            <a:r>
              <a:rPr lang="en-US" altLang="ko-KR" sz="2400" b="1" dirty="0" smtClean="0">
                <a:latin typeface="+mj-ea"/>
              </a:rPr>
              <a:t>KNN </a:t>
            </a:r>
            <a:r>
              <a:rPr lang="ko-KR" altLang="en-US" sz="2400" b="1" dirty="0" smtClean="0">
                <a:latin typeface="+mj-ea"/>
              </a:rPr>
              <a:t>분류 알고리즘 실행하기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1825" y="1545979"/>
            <a:ext cx="8443235" cy="45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Times New Roman" pitchFamily="18" charset="0"/>
                <a:cs typeface="Times New Roman" pitchFamily="18" charset="0"/>
              </a:rPr>
              <a:t>실행 및 결과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5" y="2132856"/>
            <a:ext cx="5280335" cy="370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9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076" name="Picture 4" descr="http://i304.photobucket.com/albums/nn198/marcatmm/Cat%20Congrats/Congratulations-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373878" cy="267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4011" y="3687415"/>
            <a:ext cx="530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Magic R" pitchFamily="18" charset="-127"/>
                <a:ea typeface="Magic R" pitchFamily="18" charset="-127"/>
              </a:rPr>
              <a:t>- </a:t>
            </a:r>
            <a:r>
              <a:rPr lang="ko-KR" altLang="en-US" sz="2400" dirty="0" smtClean="0">
                <a:latin typeface="Magic R" pitchFamily="18" charset="-127"/>
                <a:ea typeface="Magic R" pitchFamily="18" charset="-127"/>
              </a:rPr>
              <a:t>당신의 첫 번째 분류기 완성을 축하합니다</a:t>
            </a:r>
            <a:r>
              <a:rPr lang="en-US" altLang="ko-KR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5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2.1.3 </a:t>
            </a:r>
            <a:r>
              <a:rPr lang="ko-KR" altLang="en-US" sz="2400" b="1" dirty="0" smtClean="0"/>
              <a:t>분류기 검사하기</a:t>
            </a:r>
            <a:endParaRPr lang="ko-KR" altLang="en-US" sz="18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789040"/>
            <a:ext cx="844323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latin typeface="+mj-ea"/>
                <a:ea typeface="+mj-ea"/>
                <a:cs typeface="Times New Roman" pitchFamily="18" charset="0"/>
              </a:rPr>
              <a:t>오류율</a:t>
            </a:r>
            <a:endParaRPr lang="en-US" altLang="ko-KR" b="1" dirty="0" smtClean="0">
              <a:latin typeface="+mj-ea"/>
              <a:ea typeface="+mj-ea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개념</a:t>
            </a:r>
            <a:r>
              <a:rPr lang="en-US" altLang="ko-KR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데이터를 잘못 분류한 회수 </a:t>
            </a:r>
            <a:r>
              <a:rPr lang="en-US" altLang="ko-KR" sz="17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제공된 데이터를 검사한 총 횟수</a:t>
            </a:r>
            <a:endParaRPr lang="en-US" altLang="ko-KR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분류기가 데이터 집합을 얼마나 잘 분류하는지 판단하기 위한 기준</a:t>
            </a:r>
            <a:endParaRPr lang="en-US" altLang="ko-KR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오류율이 작을수록 좋음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844824"/>
            <a:ext cx="6192689" cy="56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798976">
            <a:off x="6981800" y="153602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zh-CN" altLang="en-US" sz="4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 rot="1919766">
            <a:off x="7263230" y="2112089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zh-CN" altLang="en-US" sz="4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 rot="20737284">
            <a:off x="6543150" y="196807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zh-CN" altLang="en-US" sz="4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64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9155360" cy="9144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 </a:t>
            </a:r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: KNN</a:t>
            </a:r>
            <a:r>
              <a:rPr lang="ko-KR" altLang="en-US" sz="2400" b="1" dirty="0" smtClean="0"/>
              <a:t>을 이용하여 데이트 사이트의 만남 주선 개선하기 </a:t>
            </a:r>
            <a:endParaRPr lang="ko-KR" altLang="en-US" sz="16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1028" name="Picture 4" descr="女孩，疑惑，雀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104456" cy="326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96606" y="54313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헬렌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86555" y="1988840"/>
            <a:ext cx="38090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ko-KR" altLang="en-US" sz="2000" dirty="0" smtClean="0"/>
              <a:t>좋아하지 않았던 사람들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ko-KR" altLang="en-US" sz="2000" dirty="0" smtClean="0"/>
              <a:t>조금 좋아했던 사람들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~</a:t>
            </a:r>
            <a:r>
              <a:rPr lang="ko-KR" altLang="en-US" sz="2000" dirty="0" smtClean="0"/>
              <a:t>금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p"/>
            </a:pPr>
            <a:r>
              <a:rPr lang="ko-KR" altLang="en-US" sz="2000" dirty="0" smtClean="0"/>
              <a:t>많이 좋아했던 사람들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주말</a:t>
            </a:r>
            <a:r>
              <a:rPr lang="en-US" altLang="ko-KR" sz="2000" dirty="0" smtClean="0"/>
              <a:t>)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4178348"/>
            <a:ext cx="3542958" cy="61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무엇에 의해 분류되는지 모름</a:t>
            </a:r>
            <a:r>
              <a:rPr lang="en-US" altLang="ko-KR" sz="2000" dirty="0" smtClean="0">
                <a:solidFill>
                  <a:srgbClr val="FF0000"/>
                </a:solidFill>
              </a:rPr>
              <a:t>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9155360" cy="9144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 </a:t>
            </a:r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: KNN</a:t>
            </a:r>
            <a:r>
              <a:rPr lang="ko-KR" altLang="en-US" sz="2400" b="1" dirty="0" smtClean="0"/>
              <a:t>을 이용하여 데이트 사이트의 만남 주선 개선하기 </a:t>
            </a:r>
            <a:endParaRPr lang="ko-KR" altLang="en-US" sz="16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73584"/>
              </p:ext>
            </p:extLst>
          </p:nvPr>
        </p:nvGraphicFramePr>
        <p:xfrm>
          <a:off x="323528" y="1484784"/>
          <a:ext cx="8568952" cy="4464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8952"/>
              </a:tblGrid>
              <a:tr h="435561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 dirty="0" smtClean="0"/>
                        <a:t>   예제 </a:t>
                      </a:r>
                      <a:r>
                        <a:rPr lang="en-US" altLang="ko-KR" b="1" dirty="0" smtClean="0"/>
                        <a:t>: </a:t>
                      </a:r>
                      <a:r>
                        <a:rPr lang="ko-KR" altLang="en-US" b="1" dirty="0" smtClean="0"/>
                        <a:t>데이트 사이트에서 얻은 결과에 </a:t>
                      </a:r>
                      <a:r>
                        <a:rPr lang="en-US" altLang="ko-KR" b="1" dirty="0" smtClean="0"/>
                        <a:t>KNN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사용하기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289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   1. </a:t>
                      </a:r>
                      <a:r>
                        <a:rPr lang="ko-KR" altLang="en-US" dirty="0" smtClean="0"/>
                        <a:t>수집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baseline="0" dirty="0" smtClean="0"/>
                        <a:t>제공된 텍스트 파일 </a:t>
                      </a:r>
                      <a:r>
                        <a:rPr lang="en-US" altLang="ko-KR" baseline="0" dirty="0" smtClean="0"/>
                        <a:t>(from </a:t>
                      </a:r>
                      <a:r>
                        <a:rPr lang="ko-KR" altLang="en-US" baseline="0" dirty="0" smtClean="0"/>
                        <a:t>헬렌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baseline="0" dirty="0" smtClean="0"/>
                        <a:t>   2. </a:t>
                      </a:r>
                      <a:r>
                        <a:rPr lang="ko-KR" altLang="en-US" baseline="0" dirty="0" smtClean="0"/>
                        <a:t>준비</a:t>
                      </a:r>
                      <a:r>
                        <a:rPr lang="en-US" altLang="ko-KR" baseline="0" dirty="0" smtClean="0"/>
                        <a:t>:  Python</a:t>
                      </a:r>
                      <a:r>
                        <a:rPr lang="ko-KR" altLang="en-US" baseline="0" dirty="0" smtClean="0"/>
                        <a:t>에서 텍스트 파일 구문 분석하기</a:t>
                      </a:r>
                      <a:endParaRPr lang="en-US" altLang="ko-KR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baseline="0" dirty="0" smtClean="0"/>
                        <a:t>   3. </a:t>
                      </a:r>
                      <a:r>
                        <a:rPr lang="ko-KR" altLang="en-US" baseline="0" dirty="0" smtClean="0"/>
                        <a:t>분석</a:t>
                      </a:r>
                      <a:r>
                        <a:rPr lang="en-US" altLang="ko-KR" baseline="0" dirty="0" smtClean="0"/>
                        <a:t>:  </a:t>
                      </a:r>
                      <a:r>
                        <a:rPr lang="ko-KR" altLang="en-US" baseline="0" dirty="0" smtClean="0"/>
                        <a:t>데이터를 </a:t>
                      </a:r>
                      <a:r>
                        <a:rPr lang="en-US" altLang="ko-KR" baseline="0" dirty="0" smtClean="0"/>
                        <a:t>2D </a:t>
                      </a:r>
                      <a:r>
                        <a:rPr lang="ko-KR" altLang="en-US" baseline="0" dirty="0" smtClean="0"/>
                        <a:t>플롯으로 만들기 위해 매스플롯라이브러리 사용하기</a:t>
                      </a:r>
                      <a:endParaRPr lang="en-US" altLang="ko-KR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baseline="0" dirty="0" smtClean="0"/>
                        <a:t>   4. </a:t>
                      </a:r>
                      <a:r>
                        <a:rPr lang="ko-KR" altLang="en-US" baseline="0" dirty="0" smtClean="0"/>
                        <a:t>훈련</a:t>
                      </a:r>
                      <a:r>
                        <a:rPr lang="en-US" altLang="ko-KR" baseline="0" dirty="0" smtClean="0"/>
                        <a:t>:  KNN </a:t>
                      </a:r>
                      <a:r>
                        <a:rPr lang="ko-KR" altLang="en-US" baseline="0" dirty="0" smtClean="0"/>
                        <a:t>알고리즘에는 적용되지 않음</a:t>
                      </a:r>
                      <a:endParaRPr lang="en-US" altLang="ko-KR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baseline="0" dirty="0" smtClean="0"/>
                        <a:t>   5. </a:t>
                      </a:r>
                      <a:r>
                        <a:rPr lang="ko-KR" altLang="en-US" baseline="0" dirty="0" smtClean="0"/>
                        <a:t>검사</a:t>
                      </a:r>
                      <a:r>
                        <a:rPr lang="en-US" altLang="ko-KR" baseline="0" dirty="0" smtClean="0"/>
                        <a:t>:  </a:t>
                      </a:r>
                      <a:r>
                        <a:rPr lang="ko-KR" altLang="en-US" baseline="0" dirty="0" smtClean="0"/>
                        <a:t>헬렌이 준 검사용 예제 데이터의 일부를 사용하기 위한 함수를 작성한다</a:t>
                      </a:r>
                      <a:r>
                        <a:rPr lang="en-US" altLang="ko-KR" baseline="0" dirty="0" smtClean="0"/>
                        <a:t>.\</a:t>
                      </a:r>
                    </a:p>
                    <a:p>
                      <a:r>
                        <a:rPr lang="en-US" altLang="zh-CN" baseline="0" dirty="0" smtClean="0"/>
                        <a:t>                </a:t>
                      </a:r>
                      <a:r>
                        <a:rPr lang="ko-KR" altLang="en-US" baseline="0" dirty="0" smtClean="0"/>
                        <a:t>검사용 예제는 검사에 사용되지 않은 예제에 반해 분류가 되어 있고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예측</a:t>
                      </a:r>
                      <a:endParaRPr lang="en-US" altLang="ko-KR" baseline="0" dirty="0" smtClean="0"/>
                    </a:p>
                    <a:p>
                      <a:r>
                        <a:rPr lang="en-US" altLang="zh-CN" baseline="0" dirty="0" smtClean="0"/>
                        <a:t>                </a:t>
                      </a:r>
                      <a:r>
                        <a:rPr lang="ko-KR" altLang="en-US" baseline="0" dirty="0" smtClean="0"/>
                        <a:t>된 분류 항목과 일치하지 않으면 오류로 계산한다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baseline="0" dirty="0" smtClean="0"/>
                        <a:t>   6. </a:t>
                      </a:r>
                      <a:r>
                        <a:rPr lang="ko-KR" altLang="en-US" baseline="0" dirty="0" smtClean="0"/>
                        <a:t>사용</a:t>
                      </a:r>
                      <a:r>
                        <a:rPr lang="en-US" altLang="ko-KR" baseline="0" dirty="0" smtClean="0"/>
                        <a:t>:  </a:t>
                      </a:r>
                      <a:r>
                        <a:rPr lang="ko-KR" altLang="en-US" baseline="0" dirty="0" smtClean="0"/>
                        <a:t>헬렌이 입력한 몇 가지 데이터를 토대로 누구를 좋아하게 될 것인지를 예</a:t>
                      </a:r>
                      <a:endParaRPr lang="en-US" altLang="ko-KR" baseline="0" dirty="0" smtClean="0"/>
                    </a:p>
                    <a:p>
                      <a:r>
                        <a:rPr lang="en-US" altLang="zh-CN" baseline="0" dirty="0" smtClean="0"/>
                        <a:t>                </a:t>
                      </a:r>
                      <a:r>
                        <a:rPr lang="ko-KR" altLang="en-US" baseline="0" dirty="0" smtClean="0"/>
                        <a:t>측하는데 사용할 수 있는 간단한 커맨드 라인 프로그램을 구축한다</a:t>
                      </a:r>
                      <a:r>
                        <a:rPr lang="en-US" altLang="ko-KR" baseline="0" dirty="0" smtClean="0"/>
                        <a:t>.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8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228600"/>
            <a:ext cx="9155360" cy="9144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2.2.1 </a:t>
            </a:r>
            <a:r>
              <a:rPr lang="ko-KR" altLang="en-US" sz="2400" b="1" dirty="0" smtClean="0"/>
              <a:t>준비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텍스트 파일의 데이터 구문 분석하기</a:t>
            </a:r>
            <a:r>
              <a:rPr lang="en-US" altLang="ko-KR" sz="2400" b="1" dirty="0" smtClean="0"/>
              <a:t> </a:t>
            </a:r>
            <a:endParaRPr lang="ko-KR" altLang="en-US" sz="16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556792"/>
            <a:ext cx="844323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+mj-ea"/>
                <a:ea typeface="+mj-ea"/>
                <a:cs typeface="Times New Roman" pitchFamily="18" charset="0"/>
              </a:rPr>
              <a:t>헬렌이 준 파일 </a:t>
            </a:r>
            <a:r>
              <a:rPr lang="en-US" altLang="ko-KR" sz="2000" b="1" dirty="0" smtClean="0">
                <a:latin typeface="+mj-ea"/>
                <a:ea typeface="+mj-ea"/>
                <a:cs typeface="Times New Roman" pitchFamily="18" charset="0"/>
              </a:rPr>
              <a:t>(datingTestSet.txt)</a:t>
            </a:r>
          </a:p>
          <a:p>
            <a:pPr>
              <a:lnSpc>
                <a:spcPct val="200000"/>
              </a:lnSpc>
            </a:pPr>
            <a:endParaRPr lang="en-US" altLang="ko-KR" sz="1050" b="1" dirty="0" smtClean="0">
              <a:latin typeface="+mj-ea"/>
              <a:ea typeface="+mj-ea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개 항목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특징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연간 항공 마일리지 수 </a:t>
            </a:r>
            <a:r>
              <a:rPr lang="en-US" altLang="ko-KR" sz="1700" dirty="0" smtClean="0">
                <a:latin typeface="Times New Roman" pitchFamily="18" charset="0"/>
                <a:cs typeface="Times New Roman" pitchFamily="18" charset="0"/>
              </a:rPr>
              <a:t>(frequent filer miles earned per year?)</a:t>
            </a:r>
          </a:p>
          <a:p>
            <a:pPr>
              <a:lnSpc>
                <a:spcPct val="200000"/>
              </a:lnSpc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비디오 게임으로 보내는 시간의 비율</a:t>
            </a:r>
            <a:r>
              <a:rPr lang="en-US" altLang="ko-KR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700" dirty="0" smtClean="0">
                <a:latin typeface="Times New Roman" pitchFamily="18" charset="0"/>
                <a:cs typeface="Times New Roman" pitchFamily="18" charset="0"/>
              </a:rPr>
              <a:t>(percentage of time spent playing video games?)</a:t>
            </a:r>
          </a:p>
          <a:p>
            <a:pPr>
              <a:lnSpc>
                <a:spcPct val="200000"/>
              </a:lnSpc>
            </a:pP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주당 아이스크림 소비량</a:t>
            </a:r>
            <a:r>
              <a:rPr lang="en-US" altLang="ko-KR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리터</a:t>
            </a:r>
            <a:r>
              <a:rPr lang="en-US" altLang="ko-KR" sz="1700" dirty="0" smtClean="0">
                <a:latin typeface="Times New Roman" pitchFamily="18" charset="0"/>
                <a:cs typeface="Times New Roman" pitchFamily="18" charset="0"/>
              </a:rPr>
              <a:t>) (liters of ice cream consumed per year?)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628800"/>
            <a:ext cx="4221617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4088" y="156585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분류기가 사용할 수 있는 데이터 형태로 변경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788024" y="1772816"/>
            <a:ext cx="576064" cy="18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5945023" cy="3346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228600"/>
            <a:ext cx="9155360" cy="9144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2.2.1 </a:t>
            </a:r>
            <a:r>
              <a:rPr lang="ko-KR" altLang="en-US" sz="2400" b="1" dirty="0" smtClean="0"/>
              <a:t>준비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텍스트 파일의 데이터 구문 분석하기</a:t>
            </a:r>
            <a:r>
              <a:rPr lang="en-US" altLang="ko-KR" sz="2400" b="1" dirty="0" smtClean="0"/>
              <a:t> </a:t>
            </a:r>
            <a:endParaRPr lang="ko-KR" altLang="en-US" sz="16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8443235" cy="559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변경을 위해서는 먼저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KNN.py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에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file2matrix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라는 새 함수를 추가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112" y="22048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파일의 줄 수 구하기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5004048" y="2411823"/>
            <a:ext cx="576064" cy="18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8184" y="278092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반환하기 위한 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 </a:t>
            </a:r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행렬 생성하기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652120" y="2987887"/>
            <a:ext cx="576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23928" y="333005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차원</a:t>
            </a:r>
            <a:r>
              <a:rPr lang="ko-KR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수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283968" y="3104093"/>
            <a:ext cx="0" cy="22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8024" y="33477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원소수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292080" y="3121740"/>
            <a:ext cx="0" cy="225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948264" y="3879102"/>
            <a:ext cx="0" cy="1278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954568" y="4180454"/>
            <a:ext cx="425744" cy="337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52320" y="392376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리스트의 줄 구문 분석하기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4959" y="39799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문자열 양 끝 공백 제거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4067944" y="4131078"/>
            <a:ext cx="288032" cy="900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1916832"/>
            <a:ext cx="6192688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KNN.py(Module file)    </a:t>
            </a:r>
            <a:r>
              <a:rPr lang="en-US" altLang="ko-KR" dirty="0">
                <a:solidFill>
                  <a:schemeClr val="tx1"/>
                </a:solidFill>
              </a:rPr>
              <a:t>url:    C:\</a:t>
            </a:r>
            <a:r>
              <a:rPr lang="en-US" altLang="ko-KR" dirty="0" smtClean="0">
                <a:solidFill>
                  <a:schemeClr val="tx1"/>
                </a:solidFill>
              </a:rPr>
              <a:t>Python27\Lib\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3573016"/>
            <a:ext cx="6192688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datingTestSet.txt(Dataset)   url</a:t>
            </a:r>
            <a:r>
              <a:rPr lang="en-US" altLang="ko-KR" dirty="0">
                <a:solidFill>
                  <a:schemeClr val="tx1"/>
                </a:solidFill>
              </a:rPr>
              <a:t>:    C:\</a:t>
            </a:r>
            <a:r>
              <a:rPr lang="en-US" altLang="ko-KR" dirty="0" smtClean="0">
                <a:solidFill>
                  <a:schemeClr val="tx1"/>
                </a:solidFill>
              </a:rPr>
              <a:t>Python27\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6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2.1</a:t>
            </a:r>
            <a:r>
              <a:rPr lang="en-US" altLang="ko-KR" sz="2800" b="1" dirty="0"/>
              <a:t> </a:t>
            </a:r>
            <a:r>
              <a:rPr lang="ko-KR" altLang="en-US" sz="2400" b="1" dirty="0" smtClean="0">
                <a:latin typeface="Calibri" pitchFamily="34" charset="0"/>
                <a:cs typeface="Calibri" pitchFamily="34" charset="0"/>
              </a:rPr>
              <a:t>거리 측정을 이용하여 분류하기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550983"/>
            <a:ext cx="844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2000" dirty="0" smtClean="0">
                <a:latin typeface="Microsoft JhengHei" pitchFamily="34" charset="-120"/>
                <a:ea typeface="HY그래픽" pitchFamily="18" charset="-127"/>
              </a:rPr>
              <a:t>K-nearest neighborhood (KNN) Algorithm</a:t>
            </a:r>
            <a:endParaRPr lang="ko-KR" altLang="en-US" sz="2000" dirty="0">
              <a:latin typeface="Microsoft JhengHei" pitchFamily="34" charset="-120"/>
              <a:ea typeface="HY그래픽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2132856"/>
            <a:ext cx="844323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Microsoft JhengHei" pitchFamily="34" charset="-120"/>
                <a:ea typeface="Microsoft JhengHei" pitchFamily="34" charset="-120"/>
              </a:rPr>
              <a:t>원리</a:t>
            </a: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</a:rPr>
              <a:t>    - training data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</a:rPr>
              <a:t>에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</a:rPr>
              <a:t>label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</a:rPr>
              <a:t>을 부여</a:t>
            </a:r>
            <a:endParaRPr lang="en-US" altLang="ko-KR" sz="1700" dirty="0">
              <a:latin typeface="Microsoft JhengHei" pitchFamily="34" charset="-120"/>
              <a:ea typeface="Microsoft JhengHei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</a:rPr>
              <a:t>     - new data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</a:rPr>
              <a:t>와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</a:rPr>
              <a:t>training data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</a:rPr>
              <a:t>를 비교</a:t>
            </a:r>
            <a:endParaRPr lang="en-US" altLang="ko-KR" sz="1700" dirty="0" smtClean="0">
              <a:latin typeface="Microsoft JhengHei" pitchFamily="34" charset="-120"/>
              <a:ea typeface="Microsoft JhengHei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</a:rPr>
              <a:t>    - 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</a:rPr>
              <a:t>가장 유사한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</a:rPr>
              <a:t>(</a:t>
            </a:r>
            <a:r>
              <a:rPr lang="en-US" altLang="ko-KR" sz="1700" dirty="0">
                <a:latin typeface="Microsoft JhengHei" pitchFamily="34" charset="-120"/>
                <a:ea typeface="Microsoft JhengHei" pitchFamily="34" charset="-120"/>
              </a:rPr>
              <a:t>k&lt;=20</a:t>
            </a:r>
            <a:r>
              <a:rPr lang="ko-KR" altLang="en-US" sz="1700" dirty="0">
                <a:latin typeface="Microsoft JhengHei" pitchFamily="34" charset="-120"/>
                <a:ea typeface="Microsoft JhengHei" pitchFamily="34" charset="-120"/>
              </a:rPr>
              <a:t>개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</a:rPr>
              <a:t>)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</a:rPr>
              <a:t> 데이터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</a:rPr>
              <a:t>label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</a:rPr>
              <a:t>을 살펴본다</a:t>
            </a:r>
            <a:endParaRPr lang="en-US" altLang="ko-KR" sz="1700" dirty="0" smtClean="0">
              <a:latin typeface="Microsoft JhengHei" pitchFamily="34" charset="-120"/>
              <a:ea typeface="Microsoft JhengHei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</a:rPr>
              <a:t>    - k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</a:rPr>
              <a:t>개의 가장 유사한 데이터들 중 다수결을 통해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</a:rPr>
              <a:t>new data label 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</a:rPr>
              <a:t>설정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277" y="4210982"/>
            <a:ext cx="8443235" cy="16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Microsoft JhengHei" pitchFamily="34" charset="-120"/>
                <a:ea typeface="Microsoft JhengHei" pitchFamily="34" charset="-120"/>
              </a:rPr>
              <a:t>장점</a:t>
            </a:r>
            <a:r>
              <a:rPr lang="en-US" altLang="ko-KR" dirty="0" smtClean="0">
                <a:latin typeface="Microsoft JhengHei" pitchFamily="34" charset="-120"/>
                <a:ea typeface="Microsoft JhengHei" pitchFamily="34" charset="-120"/>
              </a:rPr>
              <a:t>: </a:t>
            </a:r>
            <a:r>
              <a:rPr lang="ko-KR" altLang="en-US" dirty="0" smtClean="0">
                <a:latin typeface="Microsoft JhengHei" pitchFamily="34" charset="-120"/>
                <a:ea typeface="Microsoft JhengHei" pitchFamily="34" charset="-120"/>
              </a:rPr>
              <a:t>높은 정확도</a:t>
            </a:r>
            <a:r>
              <a:rPr lang="en-US" altLang="ko-KR" dirty="0" smtClean="0">
                <a:latin typeface="Microsoft JhengHei" pitchFamily="34" charset="-120"/>
                <a:ea typeface="Microsoft JhengHei" pitchFamily="34" charset="-120"/>
              </a:rPr>
              <a:t>, </a:t>
            </a:r>
            <a:r>
              <a:rPr lang="ko-KR" altLang="en-US" dirty="0" smtClean="0">
                <a:latin typeface="Microsoft JhengHei" pitchFamily="34" charset="-120"/>
                <a:ea typeface="Microsoft JhengHei" pitchFamily="34" charset="-120"/>
              </a:rPr>
              <a:t>오류 데이터에 둔감</a:t>
            </a:r>
            <a:r>
              <a:rPr lang="en-US" altLang="ko-KR" dirty="0" smtClean="0">
                <a:latin typeface="Microsoft JhengHei" pitchFamily="34" charset="-120"/>
                <a:ea typeface="Microsoft JhengHei" pitchFamily="34" charset="-120"/>
              </a:rPr>
              <a:t>, </a:t>
            </a:r>
            <a:r>
              <a:rPr lang="ko-KR" altLang="en-US" dirty="0" smtClean="0">
                <a:latin typeface="Microsoft JhengHei" pitchFamily="34" charset="-120"/>
                <a:ea typeface="Microsoft JhengHei" pitchFamily="34" charset="-120"/>
              </a:rPr>
              <a:t>데이터에 대한 가정이 없음</a:t>
            </a:r>
            <a:endParaRPr lang="en-US" altLang="ko-KR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Microsoft JhengHei" pitchFamily="34" charset="-120"/>
                <a:ea typeface="Microsoft JhengHei" pitchFamily="34" charset="-120"/>
              </a:rPr>
              <a:t>단점</a:t>
            </a: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</a:rPr>
              <a:t>: </a:t>
            </a:r>
            <a:r>
              <a:rPr lang="ko-KR" altLang="en-US" dirty="0" smtClean="0">
                <a:latin typeface="Microsoft JhengHei" pitchFamily="34" charset="-120"/>
                <a:ea typeface="Microsoft JhengHei" pitchFamily="34" charset="-120"/>
              </a:rPr>
              <a:t>계산 비용이 높음</a:t>
            </a:r>
            <a:r>
              <a:rPr lang="en-US" altLang="ko-KR" dirty="0" smtClean="0">
                <a:latin typeface="Microsoft JhengHei" pitchFamily="34" charset="-120"/>
                <a:ea typeface="Microsoft JhengHei" pitchFamily="34" charset="-120"/>
              </a:rPr>
              <a:t>, </a:t>
            </a:r>
            <a:r>
              <a:rPr lang="ko-KR" altLang="en-US" dirty="0" smtClean="0">
                <a:latin typeface="Microsoft JhengHei" pitchFamily="34" charset="-120"/>
                <a:ea typeface="Microsoft JhengHei" pitchFamily="34" charset="-120"/>
              </a:rPr>
              <a:t>많은 메모리 요구</a:t>
            </a:r>
            <a:endParaRPr lang="en-US" altLang="ko-KR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Microsoft JhengHei" pitchFamily="34" charset="-120"/>
                <a:ea typeface="Microsoft JhengHei" pitchFamily="34" charset="-120"/>
              </a:rPr>
              <a:t>적용</a:t>
            </a: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</a:rPr>
              <a:t>: </a:t>
            </a:r>
            <a:r>
              <a:rPr lang="ko-KR" altLang="en-US" dirty="0" smtClean="0">
                <a:latin typeface="Microsoft JhengHei" pitchFamily="34" charset="-120"/>
                <a:ea typeface="Microsoft JhengHei" pitchFamily="34" charset="-120"/>
              </a:rPr>
              <a:t>수치형 값</a:t>
            </a:r>
            <a:r>
              <a:rPr lang="en-US" altLang="ko-KR" dirty="0" smtClean="0">
                <a:latin typeface="Microsoft JhengHei" pitchFamily="34" charset="-120"/>
                <a:ea typeface="Microsoft JhengHei" pitchFamily="34" charset="-120"/>
              </a:rPr>
              <a:t>, </a:t>
            </a:r>
            <a:r>
              <a:rPr lang="ko-KR" altLang="en-US" dirty="0" smtClean="0">
                <a:latin typeface="Microsoft JhengHei" pitchFamily="34" charset="-120"/>
                <a:ea typeface="Microsoft JhengHei" pitchFamily="34" charset="-120"/>
              </a:rPr>
              <a:t>명목형 값</a:t>
            </a:r>
            <a:endParaRPr lang="en-US" altLang="ko-KR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77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228600"/>
            <a:ext cx="9155360" cy="9144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2.2.1 </a:t>
            </a:r>
            <a:r>
              <a:rPr lang="ko-KR" altLang="en-US" sz="2400" b="1" dirty="0" smtClean="0"/>
              <a:t>준비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텍스트 파일의 데이터 구문 분석하기</a:t>
            </a:r>
            <a:r>
              <a:rPr lang="en-US" altLang="ko-KR" sz="2400" b="1" dirty="0" smtClean="0"/>
              <a:t> </a:t>
            </a:r>
            <a:endParaRPr lang="ko-KR" altLang="en-US" sz="16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844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file2Matrix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함수 사용하기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7848873" cy="68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843808" y="203390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수정된 모듈 재호출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2267744" y="2240868"/>
            <a:ext cx="576064" cy="900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784887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9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228600"/>
            <a:ext cx="9155360" cy="9144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2.2.1 </a:t>
            </a:r>
            <a:r>
              <a:rPr lang="ko-KR" altLang="en-US" sz="2400" b="1" dirty="0" smtClean="0"/>
              <a:t>준비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텍스트 파일의 데이터 구문 분석하기</a:t>
            </a:r>
            <a:r>
              <a:rPr lang="en-US" altLang="ko-KR" sz="2400" b="1" dirty="0" smtClean="0"/>
              <a:t> </a:t>
            </a:r>
            <a:endParaRPr lang="ko-KR" altLang="en-US" sz="16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8443235" cy="5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datingTestSet.txt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12348"/>
            <a:ext cx="4536504" cy="379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95937" y="2110044"/>
            <a:ext cx="1080120" cy="238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24128" y="210591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조금 좋아했던 사람들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76057" y="2229462"/>
            <a:ext cx="648071" cy="83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995936" y="3207811"/>
            <a:ext cx="1080120" cy="238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24127" y="32036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많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좋아했던 사람들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076056" y="3327229"/>
            <a:ext cx="648071" cy="83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995936" y="4801279"/>
            <a:ext cx="1080120" cy="238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24127" y="47971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좋아하지 않았던 사람들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076056" y="4920697"/>
            <a:ext cx="648071" cy="83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228600"/>
            <a:ext cx="9155360" cy="9144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2.2.2 </a:t>
            </a:r>
            <a:r>
              <a:rPr lang="ko-KR" altLang="en-US" sz="2400" b="1" dirty="0" smtClean="0"/>
              <a:t>분석</a:t>
            </a:r>
            <a:r>
              <a:rPr lang="en-US" altLang="ko-KR" sz="2400" b="1" dirty="0" smtClean="0"/>
              <a:t>: matplotlib</a:t>
            </a:r>
            <a:r>
              <a:rPr lang="ko-KR" altLang="en-US" sz="2400" b="1" dirty="0" smtClean="0"/>
              <a:t>로 </a:t>
            </a:r>
            <a:r>
              <a:rPr lang="en-US" altLang="ko-KR" sz="2400" b="1" dirty="0" smtClean="0"/>
              <a:t>scatter </a:t>
            </a:r>
            <a:r>
              <a:rPr lang="ko-KR" altLang="en-US" sz="2400" b="1" dirty="0" smtClean="0"/>
              <a:t>플롯 생성하기</a:t>
            </a:r>
            <a:endParaRPr lang="ko-KR" altLang="en-US" sz="16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8443235" cy="5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Matplotlib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488832" cy="111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7488832" cy="79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411760" y="3567850"/>
            <a:ext cx="2205393" cy="257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14878" y="2924944"/>
            <a:ext cx="3429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축 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ko-KR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두 번째 칼럼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비디오 게임으로 보내는 시간의 비율</a:t>
            </a:r>
            <a:r>
              <a:rPr lang="en-US" altLang="ko-KR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306545" y="3338635"/>
            <a:ext cx="508334" cy="229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14879" y="3567851"/>
            <a:ext cx="2250545" cy="238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96136" y="4140369"/>
            <a:ext cx="3429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축 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ko-KR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세 번째 칼럼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주당 아이스크림 소비량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리터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275476" y="3825043"/>
            <a:ext cx="254167" cy="2931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228600"/>
            <a:ext cx="9155360" cy="9144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2.2.2 </a:t>
            </a:r>
            <a:r>
              <a:rPr lang="ko-KR" altLang="en-US" sz="2400" b="1" dirty="0" smtClean="0"/>
              <a:t>분석</a:t>
            </a:r>
            <a:r>
              <a:rPr lang="en-US" altLang="ko-KR" sz="2400" b="1" dirty="0" smtClean="0"/>
              <a:t>: matplotlib</a:t>
            </a:r>
            <a:r>
              <a:rPr lang="ko-KR" altLang="en-US" sz="2400" b="1" dirty="0" smtClean="0"/>
              <a:t>로 </a:t>
            </a:r>
            <a:r>
              <a:rPr lang="en-US" altLang="ko-KR" sz="2400" b="1" dirty="0" smtClean="0"/>
              <a:t>scatter </a:t>
            </a:r>
            <a:r>
              <a:rPr lang="ko-KR" altLang="en-US" sz="2400" b="1" dirty="0" smtClean="0"/>
              <a:t>플롯 생성하기</a:t>
            </a:r>
            <a:endParaRPr lang="ko-KR" altLang="en-US" sz="16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8443235" cy="5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Matplotlib scatter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실행화면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5448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228184" y="5157192"/>
            <a:ext cx="2520280" cy="1007968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분류 항목이 표현되지 않았음</a:t>
            </a:r>
            <a:endParaRPr lang="en-US" altLang="zh-CN" sz="17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패턴이 보이지 않음 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228600"/>
            <a:ext cx="9155360" cy="9144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2.2.2 </a:t>
            </a:r>
            <a:r>
              <a:rPr lang="ko-KR" altLang="en-US" sz="2400" b="1" dirty="0" smtClean="0"/>
              <a:t>분석</a:t>
            </a:r>
            <a:r>
              <a:rPr lang="en-US" altLang="ko-KR" sz="2400" b="1" dirty="0" smtClean="0"/>
              <a:t>: matplotlib</a:t>
            </a:r>
            <a:r>
              <a:rPr lang="ko-KR" altLang="en-US" sz="2400" b="1" dirty="0" smtClean="0"/>
              <a:t>로 </a:t>
            </a:r>
            <a:r>
              <a:rPr lang="en-US" altLang="ko-KR" sz="2400" b="1" dirty="0" smtClean="0"/>
              <a:t>scatter </a:t>
            </a:r>
            <a:r>
              <a:rPr lang="ko-KR" altLang="en-US" sz="2400" b="1" dirty="0" smtClean="0"/>
              <a:t>플롯 생성하기</a:t>
            </a:r>
            <a:endParaRPr lang="ko-KR" altLang="en-US" sz="16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84432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분류 항목을 다른 크기와 색상으로 표현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3" y="2048939"/>
            <a:ext cx="5186447" cy="202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365104"/>
            <a:ext cx="872639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96136" y="2164794"/>
            <a:ext cx="201622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to number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228600"/>
            <a:ext cx="9155360" cy="9144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2.2.2 </a:t>
            </a:r>
            <a:r>
              <a:rPr lang="ko-KR" altLang="en-US" sz="2400" b="1" dirty="0" smtClean="0"/>
              <a:t>분석</a:t>
            </a:r>
            <a:r>
              <a:rPr lang="en-US" altLang="ko-KR" sz="2400" b="1" dirty="0" smtClean="0"/>
              <a:t>: matplotlib</a:t>
            </a:r>
            <a:r>
              <a:rPr lang="ko-KR" altLang="en-US" sz="2400" b="1" dirty="0" smtClean="0"/>
              <a:t>로 </a:t>
            </a:r>
            <a:r>
              <a:rPr lang="en-US" altLang="ko-KR" sz="2400" b="1" dirty="0" smtClean="0"/>
              <a:t>scatter </a:t>
            </a:r>
            <a:r>
              <a:rPr lang="ko-KR" altLang="en-US" sz="2400" b="1" dirty="0" smtClean="0"/>
              <a:t>플롯 생성하기</a:t>
            </a:r>
            <a:endParaRPr lang="ko-KR" altLang="en-US" sz="16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84432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분류 항목을 다른 크기와 색상으로 표현한</a:t>
            </a:r>
            <a:r>
              <a:rPr lang="en-US" altLang="ko-KR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실행화면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16663"/>
            <a:ext cx="5760640" cy="428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16216" y="2016663"/>
            <a:ext cx="2520280" cy="1400383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서로 다른 분류 항목을 식별하기는 어렵지 않지만</a:t>
            </a:r>
            <a:r>
              <a:rPr lang="en-US" altLang="ko-KR" sz="17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 이 데이터를 보고 어떠한 결론을 도출하기 어려움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228600"/>
            <a:ext cx="9155360" cy="91440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2.2.2 </a:t>
            </a:r>
            <a:r>
              <a:rPr lang="ko-KR" altLang="en-US" sz="2400" b="1" dirty="0" smtClean="0"/>
              <a:t>분석</a:t>
            </a:r>
            <a:r>
              <a:rPr lang="en-US" altLang="ko-KR" sz="2400" b="1" dirty="0" smtClean="0"/>
              <a:t>: matplotlib</a:t>
            </a:r>
            <a:r>
              <a:rPr lang="ko-KR" altLang="en-US" sz="2400" b="1" dirty="0" smtClean="0"/>
              <a:t>로 </a:t>
            </a:r>
            <a:r>
              <a:rPr lang="en-US" altLang="ko-KR" sz="2400" b="1" dirty="0" smtClean="0"/>
              <a:t>scatter </a:t>
            </a:r>
            <a:r>
              <a:rPr lang="ko-KR" altLang="en-US" sz="2400" b="1" dirty="0" smtClean="0"/>
              <a:t>플롯 생성하기</a:t>
            </a:r>
            <a:endParaRPr lang="ko-KR" altLang="en-US" sz="16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8443235" cy="5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여기까지 </a:t>
            </a:r>
            <a:r>
              <a:rPr lang="en-US" altLang="ko-KR" sz="1700" dirty="0" smtClean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체크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15121"/>
            <a:ext cx="8164920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3717032"/>
            <a:ext cx="844323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Solution: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Install pip </a:t>
            </a:r>
            <a:r>
              <a:rPr lang="en-US" altLang="ko-KR" sz="1700" b="1" dirty="0">
                <a:latin typeface="Microsoft JhengHei" pitchFamily="34" charset="-120"/>
                <a:ea typeface="Microsoft JhengHei" pitchFamily="34" charset="-120"/>
              </a:rPr>
              <a:t>:  </a:t>
            </a:r>
            <a:r>
              <a:rPr lang="en-US" altLang="ko-KR" sz="1700" b="1" dirty="0">
                <a:latin typeface="Microsoft JhengHei" pitchFamily="34" charset="-120"/>
                <a:ea typeface="Microsoft JhengHei" pitchFamily="34" charset="-120"/>
                <a:hlinkClick r:id="rId4"/>
              </a:rPr>
              <a:t>https://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  <a:hlinkClick r:id="rId4"/>
              </a:rPr>
              <a:t>www.youtube.com/watch?v=zPMr0lEMqpo</a:t>
            </a:r>
            <a:endParaRPr lang="en-US" altLang="ko-KR" sz="17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Install six : (cmd) pip install six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Install dateutil</a:t>
            </a:r>
            <a:r>
              <a:rPr lang="en-US" altLang="ko-KR" sz="1700" b="1" dirty="0">
                <a:latin typeface="Microsoft JhengHei" pitchFamily="34" charset="-120"/>
                <a:ea typeface="Microsoft JhengHei" pitchFamily="34" charset="-120"/>
              </a:rPr>
              <a:t> : (cmd) pip install 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python-dateutil</a:t>
            </a:r>
            <a:endParaRPr lang="en-US" altLang="ko-KR" sz="1700" b="1" dirty="0">
              <a:latin typeface="Microsoft JhengHei" pitchFamily="34" charset="-120"/>
              <a:ea typeface="Microsoft JhengHei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Install pyparsing : (cmd</a:t>
            </a:r>
            <a:r>
              <a:rPr lang="en-US" altLang="ko-KR" sz="1700" b="1" dirty="0">
                <a:latin typeface="Microsoft JhengHei" pitchFamily="34" charset="-120"/>
                <a:ea typeface="Microsoft JhengHei" pitchFamily="34" charset="-120"/>
              </a:rPr>
              <a:t>) pip install 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pyparsing</a:t>
            </a:r>
            <a:endParaRPr lang="en-US" altLang="ko-KR" sz="1700" b="1" dirty="0">
              <a:latin typeface="Microsoft JhengHei" pitchFamily="34" charset="-120"/>
              <a:ea typeface="Microsoft JhengHei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2.2.3 </a:t>
            </a:r>
            <a:r>
              <a:rPr lang="ko-KR" altLang="en-US" sz="2400" b="1" dirty="0" smtClean="0">
                <a:latin typeface="+mj-ea"/>
              </a:rPr>
              <a:t>준비</a:t>
            </a:r>
            <a:r>
              <a:rPr lang="en-US" altLang="ko-KR" sz="2400" b="1" dirty="0" smtClean="0">
                <a:latin typeface="+mj-ea"/>
              </a:rPr>
              <a:t>: </a:t>
            </a:r>
            <a:r>
              <a:rPr lang="ko-KR" altLang="en-US" sz="2400" b="1" dirty="0" smtClean="0">
                <a:latin typeface="+mj-ea"/>
              </a:rPr>
              <a:t>수치형 값 정규화하기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8863"/>
              </p:ext>
            </p:extLst>
          </p:nvPr>
        </p:nvGraphicFramePr>
        <p:xfrm>
          <a:off x="539552" y="1988840"/>
          <a:ext cx="7632848" cy="206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/>
                <a:gridCol w="2304256"/>
                <a:gridCol w="2257394"/>
                <a:gridCol w="1703046"/>
                <a:gridCol w="72008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사람</a:t>
                      </a:r>
                      <a:endParaRPr lang="zh-CN" alt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비디오 게임으로 보내는 시간의 비율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연간 항공 마일리지 수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주당 아이스크림 소비량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리터</a:t>
                      </a:r>
                      <a:r>
                        <a:rPr lang="en-US" altLang="ko-KR" sz="1600" b="1" dirty="0" smtClean="0"/>
                        <a:t>)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범주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0.8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400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12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134,000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0.9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0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20,000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1.1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67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32,000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556792"/>
            <a:ext cx="84432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표 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2.3  </a:t>
            </a:r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데이트하기 사이트에서 개선된 결과의 데이터 표본</a:t>
            </a:r>
            <a:endParaRPr lang="en-US" altLang="ko-KR" sz="1700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544" y="4299193"/>
                <a:ext cx="8443235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700" dirty="0" smtClean="0">
                    <a:latin typeface="Microsoft JhengHei" pitchFamily="34" charset="-120"/>
                    <a:ea typeface="Microsoft JhengHei" pitchFamily="34" charset="-120"/>
                  </a:rPr>
                  <a:t>사람 </a:t>
                </a:r>
                <a:r>
                  <a:rPr lang="en-US" altLang="ko-KR" sz="1700" b="1" dirty="0" smtClean="0">
                    <a:latin typeface="Microsoft JhengHei" pitchFamily="34" charset="-120"/>
                    <a:ea typeface="Microsoft JhengHei" pitchFamily="34" charset="-120"/>
                  </a:rPr>
                  <a:t>3</a:t>
                </a:r>
                <a:r>
                  <a:rPr lang="ko-KR" altLang="en-US" sz="1700" dirty="0" smtClean="0">
                    <a:latin typeface="Microsoft JhengHei" pitchFamily="34" charset="-120"/>
                    <a:ea typeface="Microsoft JhengHei" pitchFamily="34" charset="-120"/>
                  </a:rPr>
                  <a:t>과 사람 </a:t>
                </a:r>
                <a:r>
                  <a:rPr lang="en-US" altLang="ko-KR" sz="1700" b="1" dirty="0" smtClean="0">
                    <a:latin typeface="Microsoft JhengHei" pitchFamily="34" charset="-120"/>
                    <a:ea typeface="Microsoft JhengHei" pitchFamily="34" charset="-120"/>
                  </a:rPr>
                  <a:t>4</a:t>
                </a:r>
                <a:r>
                  <a:rPr lang="en-US" altLang="ko-KR" sz="1700" dirty="0" smtClean="0">
                    <a:latin typeface="Microsoft JhengHei" pitchFamily="34" charset="-120"/>
                    <a:ea typeface="Microsoft JhengHei" pitchFamily="34" charset="-120"/>
                  </a:rPr>
                  <a:t> </a:t>
                </a:r>
                <a:r>
                  <a:rPr lang="ko-KR" altLang="en-US" sz="1700" dirty="0" smtClean="0">
                    <a:latin typeface="Microsoft JhengHei" pitchFamily="34" charset="-120"/>
                    <a:ea typeface="Microsoft JhengHei" pitchFamily="34" charset="-120"/>
                  </a:rPr>
                  <a:t>간의 거리</a:t>
                </a:r>
                <a:r>
                  <a:rPr lang="en-US" altLang="ko-KR" sz="1700" dirty="0" smtClean="0">
                    <a:latin typeface="Microsoft JhengHei" pitchFamily="34" charset="-120"/>
                    <a:ea typeface="Microsoft JhengHei" pitchFamily="34" charset="-120"/>
                  </a:rPr>
                  <a:t>: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700" i="1" smtClean="0">
                            <a:latin typeface="Cambria Math"/>
                            <a:ea typeface="Microsoft JhengHei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700" i="1" smtClean="0">
                                <a:latin typeface="Cambria Math"/>
                                <a:ea typeface="Microsoft JhengHei" pitchFamily="34" charset="-120"/>
                              </a:rPr>
                            </m:ctrlPr>
                          </m:sSupPr>
                          <m:e>
                            <m:r>
                              <a:rPr lang="en-US" altLang="ko-KR" sz="1700" b="0" i="1" smtClean="0">
                                <a:latin typeface="Cambria Math"/>
                                <a:ea typeface="Microsoft JhengHei" pitchFamily="34" charset="-120"/>
                              </a:rPr>
                              <m:t>(0−67)</m:t>
                            </m:r>
                          </m:e>
                          <m:sup>
                            <m:r>
                              <a:rPr lang="en-US" altLang="ko-KR" sz="1700" b="0" i="1" smtClean="0">
                                <a:latin typeface="Cambria Math"/>
                                <a:ea typeface="Microsoft JhengHei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700" b="0" i="1" smtClean="0">
                            <a:latin typeface="Cambria Math"/>
                            <a:ea typeface="Microsoft JhengHei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700" b="0" i="1" smtClean="0">
                                <a:latin typeface="Cambria Math"/>
                                <a:ea typeface="Microsoft JhengHei" pitchFamily="34" charset="-120"/>
                              </a:rPr>
                            </m:ctrlPr>
                          </m:sSupPr>
                          <m:e>
                            <m:r>
                              <a:rPr lang="en-US" altLang="ko-KR" sz="1700" b="0" i="1" smtClean="0">
                                <a:latin typeface="Cambria Math"/>
                                <a:ea typeface="Microsoft JhengHei" pitchFamily="34" charset="-120"/>
                              </a:rPr>
                              <m:t>(20,000−32,000)</m:t>
                            </m:r>
                          </m:e>
                          <m:sup>
                            <m:r>
                              <a:rPr lang="en-US" altLang="ko-KR" sz="1700" b="0" i="1" smtClean="0">
                                <a:latin typeface="Cambria Math"/>
                                <a:ea typeface="Microsoft JhengHei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700" b="0" i="1" smtClean="0">
                            <a:latin typeface="Cambria Math"/>
                            <a:ea typeface="Microsoft JhengHei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700" b="0" i="1" smtClean="0">
                                <a:latin typeface="Cambria Math"/>
                                <a:ea typeface="Microsoft JhengHei" pitchFamily="34" charset="-120"/>
                              </a:rPr>
                            </m:ctrlPr>
                          </m:sSupPr>
                          <m:e>
                            <m:r>
                              <a:rPr lang="en-US" altLang="ko-KR" sz="1700" b="0" i="1" smtClean="0">
                                <a:latin typeface="Cambria Math"/>
                                <a:ea typeface="Microsoft JhengHei" pitchFamily="34" charset="-120"/>
                              </a:rPr>
                              <m:t>(1.1−0.1)</m:t>
                            </m:r>
                          </m:e>
                          <m:sup>
                            <m:r>
                              <a:rPr lang="en-US" altLang="ko-KR" sz="1700" b="0" i="1" smtClean="0">
                                <a:latin typeface="Cambria Math"/>
                                <a:ea typeface="Microsoft JhengHei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1700" dirty="0" smtClean="0">
                    <a:latin typeface="Microsoft JhengHei" pitchFamily="34" charset="-120"/>
                    <a:ea typeface="Microsoft JhengHei" pitchFamily="34" charset="-12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99193"/>
                <a:ext cx="8443235" cy="409151"/>
              </a:xfrm>
              <a:prstGeom prst="rect">
                <a:avLst/>
              </a:prstGeom>
              <a:blipFill rotWithShape="1">
                <a:blip r:embed="rId3"/>
                <a:stretch>
                  <a:fillRect l="-505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19944" y="5252097"/>
            <a:ext cx="84432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수치가 서로 다른 범위에 높여 있다</a:t>
            </a:r>
            <a:r>
              <a:rPr lang="en-US" altLang="ko-KR" sz="17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!!!    -&gt;  (0~1 </a:t>
            </a:r>
            <a:r>
              <a:rPr lang="ko-KR" altLang="en-US" sz="17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혹은  </a:t>
            </a:r>
            <a:r>
              <a:rPr lang="en-US" altLang="ko-KR" sz="17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-1~1</a:t>
            </a:r>
            <a:r>
              <a:rPr lang="ko-KR" altLang="en-US" sz="17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로</a:t>
            </a:r>
            <a:r>
              <a:rPr lang="en-US" altLang="ko-KR" sz="17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)  </a:t>
            </a:r>
            <a:r>
              <a:rPr lang="ko-KR" altLang="en-US" sz="17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정규화 </a:t>
            </a:r>
            <a:endParaRPr lang="en-US" altLang="ko-KR" sz="1700" b="1" dirty="0" smtClean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54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2.2.3 </a:t>
            </a:r>
            <a:r>
              <a:rPr lang="ko-KR" altLang="en-US" sz="2400" b="1" dirty="0" smtClean="0">
                <a:latin typeface="+mj-ea"/>
              </a:rPr>
              <a:t>준비</a:t>
            </a:r>
            <a:r>
              <a:rPr lang="en-US" altLang="ko-KR" sz="2400" b="1" dirty="0" smtClean="0">
                <a:latin typeface="+mj-ea"/>
              </a:rPr>
              <a:t>: </a:t>
            </a:r>
            <a:r>
              <a:rPr lang="ko-KR" altLang="en-US" sz="2400" b="1" dirty="0" smtClean="0">
                <a:latin typeface="+mj-ea"/>
              </a:rPr>
              <a:t>수치형 값 정규화하기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245" y="1556792"/>
            <a:ext cx="84432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0~1</a:t>
            </a:r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로   정규화 </a:t>
            </a:r>
            <a:endParaRPr lang="en-US" altLang="ko-KR" sz="17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2060848"/>
            <a:ext cx="4536504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newValue = (oldValue – min) / (max – min)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2787025"/>
            <a:ext cx="84432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자동적으로  데이터를  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0~1</a:t>
            </a:r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로   정규화하기  위한  함수  </a:t>
            </a:r>
            <a:r>
              <a:rPr lang="en-US" altLang="ko-KR" sz="1700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autoNorm()</a:t>
            </a:r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을  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KNN</a:t>
            </a:r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에  추가</a:t>
            </a:r>
            <a:endParaRPr lang="en-US" altLang="ko-KR" sz="17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664073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635897" y="3577143"/>
            <a:ext cx="1080120" cy="238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4087" y="3573016"/>
            <a:ext cx="37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 : column</a:t>
            </a:r>
            <a:r>
              <a:rPr lang="ko-KR" altLang="en-US" dirty="0" smtClean="0">
                <a:solidFill>
                  <a:srgbClr val="FF0000"/>
                </a:solidFill>
              </a:rPr>
              <a:t>에서 제일 작은 거 가져옴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16017" y="3696561"/>
            <a:ext cx="648071" cy="83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27984" y="4869160"/>
            <a:ext cx="2664296" cy="305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07704" y="5733256"/>
                <a:ext cx="5778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minVals, ranges 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행렬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입력 데이터 행렬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000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행렬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입력행렬과 같은 크기 행렬 생성 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733256"/>
                <a:ext cx="5778641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949" t="-6542" r="-2215" b="-1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/>
          <p:cNvCxnSpPr/>
          <p:nvPr/>
        </p:nvCxnSpPr>
        <p:spPr>
          <a:xfrm flipH="1">
            <a:off x="5958153" y="5301208"/>
            <a:ext cx="198023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2.2.3 </a:t>
            </a:r>
            <a:r>
              <a:rPr lang="ko-KR" altLang="en-US" sz="2400" b="1" dirty="0" smtClean="0">
                <a:latin typeface="+mj-ea"/>
              </a:rPr>
              <a:t>준비</a:t>
            </a:r>
            <a:r>
              <a:rPr lang="en-US" altLang="ko-KR" sz="2400" b="1" dirty="0" smtClean="0">
                <a:latin typeface="+mj-ea"/>
              </a:rPr>
              <a:t>: </a:t>
            </a:r>
            <a:r>
              <a:rPr lang="ko-KR" altLang="en-US" sz="2400" b="1" dirty="0" smtClean="0">
                <a:latin typeface="+mj-ea"/>
              </a:rPr>
              <a:t>수치형 값 정규화하기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245" y="1556792"/>
            <a:ext cx="84432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700" b="1" dirty="0">
                <a:latin typeface="Microsoft JhengHei" pitchFamily="34" charset="-120"/>
                <a:ea typeface="Microsoft JhengHei" pitchFamily="34" charset="-120"/>
              </a:rPr>
              <a:t>r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eload(KNN) </a:t>
            </a:r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후</a:t>
            </a:r>
            <a:endParaRPr lang="en-US" altLang="ko-KR" sz="17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8"/>
            <a:ext cx="751804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5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2.1</a:t>
            </a:r>
            <a:r>
              <a:rPr lang="en-US" altLang="ko-KR" sz="2800" b="1" dirty="0"/>
              <a:t> </a:t>
            </a:r>
            <a:r>
              <a:rPr lang="ko-KR" altLang="en-US" sz="2400" b="1" dirty="0" smtClean="0">
                <a:latin typeface="Calibri" pitchFamily="34" charset="0"/>
                <a:cs typeface="Calibri" pitchFamily="34" charset="0"/>
              </a:rPr>
              <a:t>거리 측정을 이용하여 분류하기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550983"/>
            <a:ext cx="844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sz="2000" dirty="0" smtClean="0">
                <a:latin typeface="Microsoft JhengHei" pitchFamily="34" charset="-120"/>
                <a:ea typeface="HY그래픽" pitchFamily="18" charset="-127"/>
              </a:rPr>
              <a:t>로맨스 영화와 액션 영화를 분류하는 예제</a:t>
            </a:r>
            <a:endParaRPr lang="ko-KR" altLang="en-US" sz="2000" dirty="0">
              <a:latin typeface="Microsoft JhengHei" pitchFamily="34" charset="-120"/>
              <a:ea typeface="HY그래픽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13603"/>
              </p:ext>
            </p:extLst>
          </p:nvPr>
        </p:nvGraphicFramePr>
        <p:xfrm>
          <a:off x="683568" y="2838544"/>
          <a:ext cx="763284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/>
                <a:gridCol w="1728192"/>
                <a:gridCol w="1944216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영화 제목</a:t>
                      </a:r>
                      <a:endParaRPr lang="zh-CN" alt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발차기 장면 횟수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키스 장면 횟수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영화 유형</a:t>
                      </a:r>
                      <a:endParaRPr lang="zh-CN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California</a:t>
                      </a:r>
                      <a:r>
                        <a:rPr lang="en-US" altLang="zh-C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3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104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로맨스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He`s</a:t>
                      </a:r>
                      <a:r>
                        <a:rPr lang="en-US" altLang="zh-C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Not Really into Dudes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2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100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로맨스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Beautiful</a:t>
                      </a:r>
                      <a:r>
                        <a:rPr lang="en-US" altLang="zh-C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Woman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81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로맨스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Kevin Longblade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101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10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액션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Robo Slayer</a:t>
                      </a:r>
                      <a:r>
                        <a:rPr lang="en-US" altLang="zh-C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3000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99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5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액션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Amped II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98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2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액션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18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90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알 수 없음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2348880"/>
            <a:ext cx="84432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표 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2.1  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</a:rPr>
              <a:t>각 영화의 발차기 장면과 키스 장면 횟수에 따라 영화의 분류</a:t>
            </a:r>
            <a:endParaRPr lang="en-US" altLang="ko-KR" sz="1700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068" y="5445224"/>
            <a:ext cx="958564" cy="338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꺾인 연결선 8"/>
          <p:cNvCxnSpPr>
            <a:stCxn id="6" idx="2"/>
          </p:cNvCxnSpPr>
          <p:nvPr/>
        </p:nvCxnSpPr>
        <p:spPr>
          <a:xfrm rot="16200000" flipH="1">
            <a:off x="897952" y="5665958"/>
            <a:ext cx="244078" cy="47928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632" y="5905599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와 다른 영화의 거리 계산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2.2.4 </a:t>
            </a:r>
            <a:r>
              <a:rPr lang="ko-KR" altLang="en-US" sz="2400" b="1" dirty="0" smtClean="0"/>
              <a:t>검사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전체 프로그램으로 분류기 검사하기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245" y="1484784"/>
            <a:ext cx="84432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분류기  검사  함수</a:t>
            </a:r>
            <a:endParaRPr lang="en-US" altLang="ko-KR" sz="17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1703"/>
            <a:ext cx="6624736" cy="220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1"/>
            <a:ext cx="8388424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27584" y="4653136"/>
            <a:ext cx="2376264" cy="238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39552" y="5183011"/>
            <a:ext cx="233728" cy="262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4583199"/>
            <a:ext cx="37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training data </a:t>
            </a:r>
            <a:r>
              <a:rPr lang="ko-KR" altLang="en-US" dirty="0" smtClean="0">
                <a:solidFill>
                  <a:srgbClr val="FF0000"/>
                </a:solidFill>
              </a:rPr>
              <a:t>개수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5109782"/>
            <a:ext cx="8388424" cy="983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72009" y="5445224"/>
            <a:ext cx="89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오류율 계산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2.2.4 </a:t>
            </a:r>
            <a:r>
              <a:rPr lang="ko-KR" altLang="en-US" sz="2400" b="1" dirty="0" smtClean="0"/>
              <a:t>검사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전체 프로그램으로 분류기 검사하기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245" y="1484784"/>
            <a:ext cx="84432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분류기  검사  함수  실행</a:t>
            </a:r>
            <a:endParaRPr lang="en-US" altLang="ko-KR" sz="17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45" y="1987104"/>
            <a:ext cx="3042635" cy="26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1" y="2333909"/>
            <a:ext cx="5963117" cy="397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04248" y="29655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오류율  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5%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2.2.5 </a:t>
            </a:r>
            <a:r>
              <a:rPr lang="ko-KR" altLang="en-US" sz="2400" b="1" dirty="0" smtClean="0"/>
              <a:t>사용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모두에게 유용한 시스템 만들기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245" y="1484784"/>
            <a:ext cx="829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atin typeface="Microsoft JhengHei" pitchFamily="34" charset="-120"/>
                <a:ea typeface="Microsoft JhengHei" pitchFamily="34" charset="-120"/>
              </a:rPr>
              <a:t>데이트 사이트에서 한 사람의 정보를 입력하여 헬렌이 얼마나 좋아하게 될 것인지 예측하는  함수  </a:t>
            </a:r>
            <a:r>
              <a:rPr lang="en-US" altLang="ko-KR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classifyPerson()</a:t>
            </a: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</a:rPr>
              <a:t> KNN</a:t>
            </a:r>
            <a:r>
              <a:rPr lang="ko-KR" altLang="en-US" b="1" dirty="0" smtClean="0">
                <a:latin typeface="Microsoft JhengHei" pitchFamily="34" charset="-120"/>
                <a:ea typeface="Microsoft JhengHei" pitchFamily="34" charset="-120"/>
              </a:rPr>
              <a:t>에 추가</a:t>
            </a:r>
            <a:endParaRPr lang="en-US" altLang="ko-KR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5" y="2131114"/>
            <a:ext cx="8598869" cy="417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8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2.2.5 </a:t>
            </a:r>
            <a:r>
              <a:rPr lang="ko-KR" altLang="en-US" sz="2400" b="1" dirty="0" smtClean="0"/>
              <a:t>사용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모두에게 유용한 시스템 만들기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245" y="1484784"/>
            <a:ext cx="829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atin typeface="Microsoft JhengHei" pitchFamily="34" charset="-120"/>
                <a:ea typeface="Microsoft JhengHei" pitchFamily="34" charset="-120"/>
              </a:rPr>
              <a:t>함수  </a:t>
            </a:r>
            <a:r>
              <a:rPr lang="en-US" altLang="ko-KR" b="1" dirty="0" smtClean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classifyPerson()</a:t>
            </a: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ko-KR" altLang="en-US" b="1" dirty="0" smtClean="0">
                <a:latin typeface="Microsoft JhengHei" pitchFamily="34" charset="-120"/>
                <a:ea typeface="Microsoft JhengHei" pitchFamily="34" charset="-120"/>
              </a:rPr>
              <a:t>실행  및 결</a:t>
            </a:r>
            <a:r>
              <a:rPr lang="ko-KR" altLang="en-US" b="1" dirty="0">
                <a:latin typeface="Microsoft JhengHei" pitchFamily="34" charset="-120"/>
                <a:ea typeface="Microsoft JhengHei" pitchFamily="34" charset="-120"/>
              </a:rPr>
              <a:t>과</a:t>
            </a:r>
            <a:endParaRPr lang="en-US" altLang="ko-KR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9" y="1988840"/>
            <a:ext cx="5887729" cy="168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6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2946648"/>
            <a:ext cx="3657600" cy="914400"/>
          </a:xfrm>
        </p:spPr>
        <p:txBody>
          <a:bodyPr>
            <a:noAutofit/>
          </a:bodyPr>
          <a:lstStyle/>
          <a:p>
            <a:r>
              <a:rPr lang="en-US" altLang="ko-KR" sz="8000" b="1" dirty="0" smtClean="0"/>
              <a:t>Q &amp; A</a:t>
            </a:r>
            <a:endParaRPr lang="ko-KR" altLang="en-US" sz="8000" b="1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1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3728" y="2564904"/>
            <a:ext cx="5112568" cy="1496398"/>
          </a:xfrm>
        </p:spPr>
        <p:txBody>
          <a:bodyPr>
            <a:noAutofit/>
          </a:bodyPr>
          <a:lstStyle/>
          <a:p>
            <a:r>
              <a:rPr lang="en-US" altLang="ko-KR" sz="8000" b="1" dirty="0" smtClean="0"/>
              <a:t>Thank U</a:t>
            </a:r>
            <a:endParaRPr lang="ko-KR" altLang="en-US" sz="8000" b="1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3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2.1</a:t>
            </a:r>
            <a:r>
              <a:rPr lang="en-US" altLang="ko-KR" sz="2800" b="1" dirty="0"/>
              <a:t> </a:t>
            </a:r>
            <a:r>
              <a:rPr lang="ko-KR" altLang="en-US" sz="2400" b="1" dirty="0" smtClean="0">
                <a:latin typeface="Calibri" pitchFamily="34" charset="0"/>
                <a:cs typeface="Calibri" pitchFamily="34" charset="0"/>
              </a:rPr>
              <a:t>거리 측정을 이용하여 분류하기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550983"/>
            <a:ext cx="844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sz="2000" dirty="0" smtClean="0">
                <a:latin typeface="Microsoft JhengHei" pitchFamily="34" charset="-120"/>
                <a:ea typeface="HY그래픽" pitchFamily="18" charset="-127"/>
              </a:rPr>
              <a:t>로맨스 영화와 액션 영화를 분류하는 예제</a:t>
            </a:r>
            <a:endParaRPr lang="ko-KR" altLang="en-US" sz="2000" dirty="0">
              <a:latin typeface="Microsoft JhengHei" pitchFamily="34" charset="-120"/>
              <a:ea typeface="HY그래픽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348880"/>
            <a:ext cx="84432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표 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2.1 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다른 영화와의 거리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7799"/>
              </p:ext>
            </p:extLst>
          </p:nvPr>
        </p:nvGraphicFramePr>
        <p:xfrm>
          <a:off x="695665" y="2852936"/>
          <a:ext cx="453650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영화 제목</a:t>
                      </a:r>
                      <a:endParaRPr lang="zh-CN" altLang="en-US" sz="1600" b="1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영화 </a:t>
                      </a:r>
                      <a:r>
                        <a:rPr lang="en-US" altLang="ko-KR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‘?’</a:t>
                      </a:r>
                      <a:r>
                        <a:rPr lang="ko-KR" altLang="en-US" sz="1600" b="1" dirty="0" smtClean="0"/>
                        <a:t>와의 거리</a:t>
                      </a:r>
                      <a:endParaRPr lang="zh-CN" altLang="en-US" sz="16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Amped II</a:t>
                      </a:r>
                      <a:endParaRPr lang="zh-CN" alt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118.9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Robo Slayer</a:t>
                      </a:r>
                      <a:r>
                        <a:rPr lang="en-US" altLang="zh-C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3000</a:t>
                      </a:r>
                      <a:endParaRPr lang="zh-CN" alt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117.4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Kevin Longblade</a:t>
                      </a:r>
                      <a:endParaRPr lang="zh-CN" alt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115.3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California</a:t>
                      </a:r>
                      <a:r>
                        <a:rPr lang="en-US" altLang="zh-C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Man</a:t>
                      </a:r>
                      <a:endParaRPr lang="zh-CN" alt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20.5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Beautiful</a:t>
                      </a:r>
                      <a:r>
                        <a:rPr lang="en-US" altLang="zh-C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Woman</a:t>
                      </a:r>
                      <a:endParaRPr lang="zh-CN" alt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19.2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He`s</a:t>
                      </a:r>
                      <a:r>
                        <a:rPr lang="en-US" altLang="zh-C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Not Really into Dudes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rial Narrow" pitchFamily="34" charset="0"/>
                        </a:rPr>
                        <a:t>18.7</a:t>
                      </a:r>
                      <a:endParaRPr lang="zh-CN" altLang="en-US" sz="1600" dirty="0">
                        <a:latin typeface="Arial Narrow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39552" y="4365104"/>
            <a:ext cx="475252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11103" y="4581998"/>
            <a:ext cx="349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k=3 </a:t>
            </a:r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일 때</a:t>
            </a:r>
            <a:endParaRPr lang="en-US" altLang="ko-KR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영화 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‘?’</a:t>
            </a:r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와 제일 가까운 거리 영화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9803" y="5720933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세 영화 모두 로맨스이기에 </a:t>
            </a:r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영화</a:t>
            </a:r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‘?’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ko-KR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로맨스 </a:t>
            </a: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영화다고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예측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Python </a:t>
            </a:r>
            <a:r>
              <a:rPr lang="ko-KR" altLang="en-US" sz="2800" b="1" smtClean="0"/>
              <a:t>설치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550983"/>
            <a:ext cx="844323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dirty="0" smtClean="0">
                <a:latin typeface="Microsoft JhengHei" pitchFamily="34" charset="-120"/>
                <a:ea typeface="HY그래픽" pitchFamily="18" charset="-127"/>
              </a:rPr>
              <a:t>Python 2.7.9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Microsoft JhengHei" pitchFamily="34" charset="-120"/>
                <a:ea typeface="HY그래픽" pitchFamily="18" charset="-127"/>
              </a:rPr>
              <a:t>Windows x86 MSI Installer </a:t>
            </a:r>
            <a:r>
              <a:rPr lang="ko-KR" altLang="en-US" smtClean="0">
                <a:latin typeface="Microsoft JhengHei" pitchFamily="34" charset="-120"/>
                <a:ea typeface="HY그래픽" pitchFamily="18" charset="-127"/>
              </a:rPr>
              <a:t>다운로드 및 설치</a:t>
            </a:r>
            <a:endParaRPr lang="en-US" altLang="ko-KR" dirty="0" smtClean="0">
              <a:latin typeface="Microsoft JhengHei" pitchFamily="34" charset="-120"/>
              <a:ea typeface="HY그래픽" pitchFamily="18" charset="-127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en-US" altLang="ko-KR" dirty="0" err="1" smtClean="0">
                <a:latin typeface="Microsoft JhengHei" pitchFamily="34" charset="-120"/>
                <a:ea typeface="HY그래픽" pitchFamily="18" charset="-127"/>
              </a:rPr>
              <a:t>numpy</a:t>
            </a:r>
            <a:r>
              <a:rPr lang="en-US" altLang="ko-KR" dirty="0" smtClean="0">
                <a:latin typeface="Microsoft JhengHei" pitchFamily="34" charset="-120"/>
                <a:ea typeface="HY그래픽" pitchFamily="18" charset="-127"/>
              </a:rPr>
              <a:t>  python2.7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Microsoft JhengHei" pitchFamily="34" charset="-120"/>
                <a:ea typeface="HY그래픽" pitchFamily="18" charset="-127"/>
                <a:hlinkClick r:id="rId3"/>
              </a:rPr>
              <a:t>http://</a:t>
            </a:r>
            <a:r>
              <a:rPr lang="en-US" altLang="ko-KR" dirty="0" smtClean="0">
                <a:latin typeface="Microsoft JhengHei" pitchFamily="34" charset="-120"/>
                <a:ea typeface="HY그래픽" pitchFamily="18" charset="-127"/>
                <a:hlinkClick r:id="rId3"/>
              </a:rPr>
              <a:t>sourceforge.net/projects/numpy/files/NumPy/1.9.2/numpy-1.9.2-win32-superpack-python2.7.exe/download</a:t>
            </a:r>
            <a:r>
              <a:rPr lang="en-US" altLang="ko-KR" dirty="0" smtClean="0">
                <a:latin typeface="Microsoft JhengHei" pitchFamily="34" charset="-120"/>
                <a:ea typeface="HY그래픽" pitchFamily="18" charset="-127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hlinkClick r:id="rId4"/>
              </a:rPr>
              <a:t>matplotlib-1.4.3.win32-py2.7.exe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Microsoft JhengHei" pitchFamily="34" charset="-120"/>
                <a:ea typeface="HY그래픽" pitchFamily="18" charset="-127"/>
              </a:rPr>
              <a:t>http</a:t>
            </a:r>
            <a:r>
              <a:rPr lang="en-US" altLang="ko-KR" dirty="0">
                <a:latin typeface="Microsoft JhengHei" pitchFamily="34" charset="-120"/>
                <a:ea typeface="HY그래픽" pitchFamily="18" charset="-127"/>
              </a:rPr>
              <a:t>://sourceforge.net/projects/matplotlib/files/matplotlib/matplotlib-1.4.3/windows/matplotlib-1.4.3.win32-py2.7.exe/download?use_mirror=jaist</a:t>
            </a:r>
            <a:endParaRPr lang="en-US" altLang="ko-KR" dirty="0" smtClean="0">
              <a:latin typeface="Microsoft JhengHei" pitchFamily="34" charset="-120"/>
              <a:ea typeface="HY그래픽" pitchFamily="18" charset="-127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en-US" altLang="ko-KR" dirty="0" smtClean="0">
                <a:latin typeface="Microsoft JhengHei" pitchFamily="34" charset="-120"/>
                <a:ea typeface="HY그래픽" pitchFamily="18" charset="-127"/>
              </a:rPr>
              <a:t>pip install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Microsoft JhengHei" pitchFamily="34" charset="-120"/>
                <a:ea typeface="Microsoft JhengHei" pitchFamily="34" charset="-120"/>
                <a:hlinkClick r:id="rId5"/>
              </a:rPr>
              <a:t>https://</a:t>
            </a: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  <a:hlinkClick r:id="rId5"/>
              </a:rPr>
              <a:t>www.youtube.com/watch?v=zPMr0lEMqpo</a:t>
            </a:r>
            <a:endParaRPr lang="en-US" altLang="ko-KR" b="1" dirty="0">
              <a:latin typeface="Microsoft JhengHei" pitchFamily="34" charset="-120"/>
              <a:ea typeface="Microsoft JhengHei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</a:rPr>
              <a:t>(</a:t>
            </a:r>
            <a:r>
              <a:rPr lang="en-US" altLang="ko-KR" b="1" dirty="0" err="1" smtClean="0">
                <a:latin typeface="Microsoft JhengHei" pitchFamily="34" charset="-120"/>
                <a:ea typeface="Microsoft JhengHei" pitchFamily="34" charset="-120"/>
              </a:rPr>
              <a:t>cmd</a:t>
            </a: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</a:rPr>
              <a:t>) pip install six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Microsoft JhengHei" pitchFamily="34" charset="-120"/>
                <a:ea typeface="Microsoft JhengHei" pitchFamily="34" charset="-120"/>
              </a:rPr>
              <a:t>(</a:t>
            </a:r>
            <a:r>
              <a:rPr lang="en-US" altLang="ko-KR" b="1" dirty="0" err="1">
                <a:latin typeface="Microsoft JhengHei" pitchFamily="34" charset="-120"/>
                <a:ea typeface="Microsoft JhengHei" pitchFamily="34" charset="-120"/>
              </a:rPr>
              <a:t>cmd</a:t>
            </a:r>
            <a:r>
              <a:rPr lang="en-US" altLang="ko-KR" b="1" dirty="0">
                <a:latin typeface="Microsoft JhengHei" pitchFamily="34" charset="-120"/>
                <a:ea typeface="Microsoft JhengHei" pitchFamily="34" charset="-120"/>
              </a:rPr>
              <a:t>) pip install </a:t>
            </a: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</a:rPr>
              <a:t>python-</a:t>
            </a:r>
            <a:r>
              <a:rPr lang="en-US" altLang="ko-KR" b="1" dirty="0" err="1" smtClean="0">
                <a:latin typeface="Microsoft JhengHei" pitchFamily="34" charset="-120"/>
                <a:ea typeface="Microsoft JhengHei" pitchFamily="34" charset="-120"/>
              </a:rPr>
              <a:t>dateutil</a:t>
            </a:r>
            <a:endParaRPr lang="en-US" altLang="ko-KR" b="1" dirty="0">
              <a:latin typeface="Microsoft JhengHei" pitchFamily="34" charset="-120"/>
              <a:ea typeface="Microsoft JhengHei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</a:rPr>
              <a:t>(</a:t>
            </a:r>
            <a:r>
              <a:rPr lang="en-US" altLang="ko-KR" b="1" dirty="0" err="1" smtClean="0">
                <a:latin typeface="Microsoft JhengHei" pitchFamily="34" charset="-120"/>
                <a:ea typeface="Microsoft JhengHei" pitchFamily="34" charset="-120"/>
              </a:rPr>
              <a:t>cmd</a:t>
            </a:r>
            <a:r>
              <a:rPr lang="en-US" altLang="ko-KR" b="1" dirty="0">
                <a:latin typeface="Microsoft JhengHei" pitchFamily="34" charset="-120"/>
                <a:ea typeface="Microsoft JhengHei" pitchFamily="34" charset="-120"/>
              </a:rPr>
              <a:t>) pip install </a:t>
            </a:r>
            <a:r>
              <a:rPr lang="en-US" altLang="ko-KR" b="1" dirty="0" err="1" smtClean="0">
                <a:latin typeface="Microsoft JhengHei" pitchFamily="34" charset="-120"/>
                <a:ea typeface="Microsoft JhengHei" pitchFamily="34" charset="-120"/>
              </a:rPr>
              <a:t>pyparsing</a:t>
            </a:r>
            <a:endParaRPr lang="en-US" altLang="ko-KR" b="1" dirty="0">
              <a:latin typeface="Microsoft JhengHei" pitchFamily="34" charset="-120"/>
              <a:ea typeface="Microsoft JhengHei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</a:rPr>
              <a:t>datingTestSet.txt   </a:t>
            </a:r>
            <a:r>
              <a:rPr lang="ko-KR" altLang="en-US" b="1" smtClean="0">
                <a:latin typeface="Microsoft JhengHei" pitchFamily="34" charset="-120"/>
                <a:ea typeface="Microsoft JhengHei" pitchFamily="34" charset="-120"/>
              </a:rPr>
              <a:t>다운로드</a:t>
            </a:r>
            <a:endParaRPr lang="en-US" altLang="ko-KR" b="1" dirty="0">
              <a:latin typeface="Microsoft JhengHei" pitchFamily="34" charset="-120"/>
              <a:ea typeface="Microsoft JhengHei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Microsoft JhengHei" pitchFamily="34" charset="-120"/>
                <a:ea typeface="Microsoft JhengHei" pitchFamily="34" charset="-120"/>
              </a:rPr>
              <a:t>https</a:t>
            </a:r>
            <a:r>
              <a:rPr lang="en-US" altLang="ko-KR" b="1" dirty="0">
                <a:latin typeface="Microsoft JhengHei" pitchFamily="34" charset="-120"/>
                <a:ea typeface="Microsoft JhengHei" pitchFamily="34" charset="-120"/>
              </a:rPr>
              <a:t>://github.com/pbharrin/machinelearninginaction/blob/master/Ch02/datingTestSet.txt</a:t>
            </a:r>
          </a:p>
          <a:p>
            <a:pPr marL="285750" indent="-285750">
              <a:buFont typeface="Wingdings" pitchFamily="2" charset="2"/>
              <a:buChar char="u"/>
            </a:pPr>
            <a:endParaRPr lang="en-US" altLang="ko-KR" sz="2000" dirty="0" smtClean="0">
              <a:latin typeface="Microsoft JhengHei" pitchFamily="34" charset="-120"/>
              <a:ea typeface="HY그래픽" pitchFamily="18" charset="-127"/>
            </a:endParaRPr>
          </a:p>
          <a:p>
            <a:pPr marL="285750" indent="-285750">
              <a:buFont typeface="Wingdings" pitchFamily="2" charset="2"/>
              <a:buChar char="u"/>
            </a:pPr>
            <a:endParaRPr lang="en-US" altLang="ko-KR" sz="2000" dirty="0">
              <a:latin typeface="Microsoft JhengHei" pitchFamily="34" charset="-120"/>
              <a:ea typeface="HY그래픽" pitchFamily="18" charset="-127"/>
            </a:endParaRPr>
          </a:p>
          <a:p>
            <a:pPr marL="285750" indent="-285750">
              <a:buFont typeface="Wingdings" pitchFamily="2" charset="2"/>
              <a:buChar char="u"/>
            </a:pPr>
            <a:endParaRPr lang="ko-KR" altLang="en-US" sz="2000" dirty="0">
              <a:latin typeface="Microsoft JhengHei" pitchFamily="34" charset="-120"/>
              <a:ea typeface="HY그래픽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" y="39374"/>
            <a:ext cx="3816424" cy="65209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2144" y="4437112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820" y="548680"/>
            <a:ext cx="5677980" cy="617666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54452" y="685800"/>
            <a:ext cx="465420" cy="22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55818" y="115513"/>
            <a:ext cx="344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600" dirty="0" smtClean="0">
                <a:latin typeface="Microsoft JhengHei" pitchFamily="34" charset="-120"/>
                <a:ea typeface="HY그래픽" pitchFamily="18" charset="-127"/>
              </a:rPr>
              <a:t>File -&gt; New </a:t>
            </a:r>
            <a:r>
              <a:rPr lang="en-US" altLang="ko-KR" sz="1600" smtClean="0">
                <a:latin typeface="Microsoft JhengHei" pitchFamily="34" charset="-120"/>
                <a:ea typeface="HY그래픽" pitchFamily="18" charset="-127"/>
              </a:rPr>
              <a:t>File </a:t>
            </a:r>
            <a:r>
              <a:rPr lang="ko-KR" altLang="en-US" sz="1600" smtClean="0">
                <a:latin typeface="Microsoft JhengHei" pitchFamily="34" charset="-120"/>
                <a:ea typeface="HY그래픽" pitchFamily="18" charset="-127"/>
              </a:rPr>
              <a:t>선택</a:t>
            </a:r>
            <a:r>
              <a:rPr lang="en-US" altLang="ko-KR" sz="1600" dirty="0" smtClean="0">
                <a:latin typeface="Microsoft JhengHei" pitchFamily="34" charset="-120"/>
                <a:ea typeface="HY그래픽" pitchFamily="18" charset="-127"/>
              </a:rPr>
              <a:t> </a:t>
            </a:r>
            <a:endParaRPr lang="ko-KR" altLang="en-US" sz="1600" dirty="0">
              <a:latin typeface="Microsoft JhengHei" pitchFamily="34" charset="-120"/>
              <a:ea typeface="HY그래픽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419872" y="454067"/>
            <a:ext cx="1512168" cy="310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9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2.1.1 </a:t>
            </a:r>
            <a:r>
              <a:rPr lang="ko-KR" altLang="en-US" sz="2400" b="1" dirty="0" smtClean="0">
                <a:latin typeface="+mj-ea"/>
              </a:rPr>
              <a:t>준비</a:t>
            </a:r>
            <a:r>
              <a:rPr lang="en-US" altLang="ko-KR" sz="2400" b="1" dirty="0" smtClean="0">
                <a:latin typeface="+mj-ea"/>
              </a:rPr>
              <a:t>: Python</a:t>
            </a:r>
            <a:r>
              <a:rPr lang="ko-KR" altLang="en-US" sz="2400" b="1" dirty="0" smtClean="0">
                <a:latin typeface="+mj-ea"/>
              </a:rPr>
              <a:t>으로 데이터 불러오기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3" y="1412776"/>
            <a:ext cx="844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600" dirty="0" smtClean="0">
                <a:latin typeface="Microsoft JhengHei" pitchFamily="34" charset="-120"/>
                <a:ea typeface="HY그래픽" pitchFamily="18" charset="-127"/>
              </a:rPr>
              <a:t>File -&gt; New File </a:t>
            </a:r>
            <a:endParaRPr lang="ko-KR" altLang="en-US" sz="1600" dirty="0">
              <a:latin typeface="Microsoft JhengHei" pitchFamily="34" charset="-120"/>
              <a:ea typeface="HY그래픽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4752529" cy="15841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7544" y="3738518"/>
            <a:ext cx="844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600" dirty="0" smtClean="0">
                <a:latin typeface="Microsoft JhengHei" pitchFamily="34" charset="-120"/>
                <a:ea typeface="HY그래픽" pitchFamily="18" charset="-127"/>
              </a:rPr>
              <a:t>New shell</a:t>
            </a:r>
            <a:endParaRPr lang="ko-KR" altLang="en-US" sz="1600" dirty="0">
              <a:latin typeface="Microsoft JhengHei" pitchFamily="34" charset="-120"/>
              <a:ea typeface="HY그래픽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20852"/>
            <a:ext cx="3969944" cy="18284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93194" y="1899941"/>
            <a:ext cx="738446" cy="304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68144" y="238575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module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8144" y="478786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module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25242" y="2403997"/>
            <a:ext cx="594430" cy="304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403648" y="1751330"/>
            <a:ext cx="1192884" cy="635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1484784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과학용 계산 패키</a:t>
            </a:r>
            <a:r>
              <a:rPr lang="ko-KR" alt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지</a:t>
            </a:r>
            <a:endParaRPr lang="zh-CN" alt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2.1.1 </a:t>
            </a:r>
            <a:r>
              <a:rPr lang="ko-KR" altLang="en-US" sz="2400" b="1" dirty="0" smtClean="0">
                <a:latin typeface="+mj-ea"/>
              </a:rPr>
              <a:t>준비</a:t>
            </a:r>
            <a:r>
              <a:rPr lang="en-US" altLang="ko-KR" sz="2400" b="1" dirty="0" smtClean="0">
                <a:latin typeface="+mj-ea"/>
              </a:rPr>
              <a:t>: Python</a:t>
            </a:r>
            <a:r>
              <a:rPr lang="ko-KR" altLang="en-US" sz="2400" b="1" dirty="0" smtClean="0">
                <a:latin typeface="+mj-ea"/>
              </a:rPr>
              <a:t>으로 데이터 불러오기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 descr="C:\Users\Administrator\Downloads\20150503_191216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09" y="1928007"/>
            <a:ext cx="5328592" cy="416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25168" y="1471499"/>
            <a:ext cx="84432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Microsoft JhengHei" pitchFamily="34" charset="-120"/>
                <a:ea typeface="Microsoft JhengHei" pitchFamily="34" charset="-120"/>
              </a:rPr>
              <a:t>표 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2.2 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매우 간단한 </a:t>
            </a:r>
            <a:r>
              <a:rPr lang="en-US" altLang="ko-KR" sz="1700" dirty="0" smtClean="0">
                <a:latin typeface="Times New Roman" pitchFamily="18" charset="0"/>
                <a:cs typeface="Times New Roman" pitchFamily="18" charset="0"/>
              </a:rPr>
              <a:t>KNN </a:t>
            </a:r>
            <a:r>
              <a:rPr lang="ko-KR" altLang="en-US" sz="1700" dirty="0" smtClean="0">
                <a:latin typeface="Times New Roman" pitchFamily="18" charset="0"/>
                <a:cs typeface="Times New Roman" pitchFamily="18" charset="0"/>
              </a:rPr>
              <a:t>예제에 대한 네 개의 데이터 측정값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2.1.2 </a:t>
            </a:r>
            <a:r>
              <a:rPr lang="en-US" altLang="ko-KR" sz="2400" b="1" dirty="0" smtClean="0">
                <a:latin typeface="+mj-ea"/>
              </a:rPr>
              <a:t>KNN </a:t>
            </a:r>
            <a:r>
              <a:rPr lang="ko-KR" altLang="en-US" sz="2400" b="1" dirty="0" smtClean="0">
                <a:latin typeface="+mj-ea"/>
              </a:rPr>
              <a:t>분류 알고리즘 실행하기</a:t>
            </a:r>
            <a:endParaRPr lang="ko-KR" altLang="en-US" sz="2000" b="1" dirty="0">
              <a:latin typeface="+mj-ea"/>
              <a:cs typeface="Calibri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333E-2B25-4517-81F5-A9EF3B43B7A9}" type="datetime1">
              <a:rPr lang="ko-KR" altLang="en-US" smtClean="0"/>
              <a:t>2015-05-04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25168" y="1390412"/>
            <a:ext cx="84432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</a:rPr>
              <a:t>For every point in our dataset:</a:t>
            </a:r>
          </a:p>
          <a:p>
            <a:pPr>
              <a:lnSpc>
                <a:spcPct val="150000"/>
              </a:lnSpc>
            </a:pPr>
            <a:r>
              <a:rPr lang="en-US" altLang="zh-CN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//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데이터 집합에 있는 모든 측정값 반복</a:t>
            </a:r>
            <a:endParaRPr lang="en-US" altLang="ko-KR" sz="1700" dirty="0" smtClean="0">
              <a:latin typeface="Microsoft JhengHei" pitchFamily="34" charset="-120"/>
              <a:ea typeface="Microsoft JhengHei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calculate the distance between inX and the current point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1700" b="1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          </a:t>
            </a:r>
            <a:r>
              <a:rPr lang="en-US" altLang="zh-CN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//inX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와 현재 측정값 사이의 거리 계산</a:t>
            </a:r>
            <a:endParaRPr lang="en-US" altLang="ko-KR" sz="1700" dirty="0" smtClean="0">
              <a:latin typeface="Microsoft JhengHei" pitchFamily="34" charset="-120"/>
              <a:ea typeface="Microsoft JhengHei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sort the distances in increasing order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zh-CN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          //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오름차순으로 거리 정렬</a:t>
            </a:r>
            <a:endParaRPr lang="en-US" altLang="ko-KR" sz="1700" dirty="0" smtClean="0">
              <a:latin typeface="Microsoft JhengHei" pitchFamily="34" charset="-120"/>
              <a:ea typeface="Microsoft JhengHei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          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take k items with lowest distances to inX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          //inX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와의 거리가 가장 짧은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k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개의 아이템 추출</a:t>
            </a:r>
            <a:endParaRPr lang="en-US" altLang="ko-KR" sz="1700" dirty="0" smtClean="0">
              <a:latin typeface="Microsoft JhengHei" pitchFamily="34" charset="-120"/>
              <a:ea typeface="Microsoft JhengHei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          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find the majority class among these items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          //k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개의 아이템에서 가장 많은 분류 항목 찾기</a:t>
            </a:r>
            <a:endParaRPr lang="en-US" altLang="ko-KR" sz="1700" dirty="0">
              <a:latin typeface="Microsoft JhengHei" pitchFamily="34" charset="-120"/>
              <a:ea typeface="Microsoft JhengHei" pitchFamily="34" charset="-12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           </a:t>
            </a:r>
            <a:r>
              <a:rPr lang="en-US" altLang="ko-KR" sz="1700" b="1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return the majority class as our prediction for the class of inX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</a:t>
            </a:r>
            <a:r>
              <a:rPr lang="en-US" altLang="ko-KR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           //inX</a:t>
            </a:r>
            <a:r>
              <a:rPr lang="ko-KR" altLang="en-US" sz="1700" dirty="0" smtClean="0">
                <a:latin typeface="Microsoft JhengHei" pitchFamily="34" charset="-120"/>
                <a:ea typeface="Microsoft JhengHei" pitchFamily="34" charset="-120"/>
                <a:cs typeface="Times New Roman" pitchFamily="18" charset="0"/>
              </a:rPr>
              <a:t>의 분류 항목을 예측하기 위해 가장 많은 분류 항목을 반환함</a:t>
            </a:r>
            <a:endParaRPr lang="zh-CN" alt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</TotalTime>
  <Words>1510</Words>
  <Application>Microsoft Office PowerPoint</Application>
  <PresentationFormat>화면 슬라이드 쇼(4:3)</PresentationFormat>
  <Paragraphs>358</Paragraphs>
  <Slides>35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원본</vt:lpstr>
      <vt:lpstr>제2장  K-nearest neighborhood Algorithm</vt:lpstr>
      <vt:lpstr>2.1 거리 측정을 이용하여 분류하기</vt:lpstr>
      <vt:lpstr>2.1 거리 측정을 이용하여 분류하기</vt:lpstr>
      <vt:lpstr>2.1 거리 측정을 이용하여 분류하기</vt:lpstr>
      <vt:lpstr>Python 설치</vt:lpstr>
      <vt:lpstr>PowerPoint 프레젠테이션</vt:lpstr>
      <vt:lpstr>2.1.1 준비: Python으로 데이터 불러오기</vt:lpstr>
      <vt:lpstr>2.1.1 준비: Python으로 데이터 불러오기</vt:lpstr>
      <vt:lpstr>2.1.2 KNN 분류 알고리즘 실행하기</vt:lpstr>
      <vt:lpstr>2.1.2 KNN 분류 알고리즘 실행하기</vt:lpstr>
      <vt:lpstr>2.1.2 KNN 분류 알고리즘 실행하기</vt:lpstr>
      <vt:lpstr>2.1.2 KNN 분류 알고리즘 실행하기</vt:lpstr>
      <vt:lpstr>PowerPoint 프레젠테이션</vt:lpstr>
      <vt:lpstr>2.1.3 분류기 검사하기</vt:lpstr>
      <vt:lpstr>2.2 예제: KNN을 이용하여 데이트 사이트의 만남 주선 개선하기 </vt:lpstr>
      <vt:lpstr>2.2 예제: KNN을 이용하여 데이트 사이트의 만남 주선 개선하기 </vt:lpstr>
      <vt:lpstr>2.2.1 준비: 텍스트 파일의 데이터 구문 분석하기 </vt:lpstr>
      <vt:lpstr>2.2.1 준비: 텍스트 파일의 데이터 구문 분석하기 </vt:lpstr>
      <vt:lpstr>PowerPoint 프레젠테이션</vt:lpstr>
      <vt:lpstr>2.2.1 준비: 텍스트 파일의 데이터 구문 분석하기 </vt:lpstr>
      <vt:lpstr>2.2.1 준비: 텍스트 파일의 데이터 구문 분석하기 </vt:lpstr>
      <vt:lpstr>2.2.2 분석: matplotlib로 scatter 플롯 생성하기</vt:lpstr>
      <vt:lpstr>2.2.2 분석: matplotlib로 scatter 플롯 생성하기</vt:lpstr>
      <vt:lpstr>2.2.2 분석: matplotlib로 scatter 플롯 생성하기</vt:lpstr>
      <vt:lpstr>2.2.2 분석: matplotlib로 scatter 플롯 생성하기</vt:lpstr>
      <vt:lpstr>2.2.2 분석: matplotlib로 scatter 플롯 생성하기</vt:lpstr>
      <vt:lpstr>2.2.3 준비: 수치형 값 정규화하기</vt:lpstr>
      <vt:lpstr>2.2.3 준비: 수치형 값 정규화하기</vt:lpstr>
      <vt:lpstr>2.2.3 준비: 수치형 값 정규화하기</vt:lpstr>
      <vt:lpstr>2.2.4 검사: 전체 프로그램으로 분류기 검사하기</vt:lpstr>
      <vt:lpstr>2.2.4 검사: 전체 프로그램으로 분류기 검사하기</vt:lpstr>
      <vt:lpstr>2.2.5 사용: 모두에게 유용한 시스템 만들기</vt:lpstr>
      <vt:lpstr>2.2.5 사용: 모두에게 유용한 시스템 만들기</vt:lpstr>
      <vt:lpstr>Q &amp; A</vt:lpstr>
      <vt:lpstr>Thank 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news reading: Stock Price Prediction based on Financial News Using Context-Specific Features</dc:title>
  <dc:creator>Microsoft Corporation</dc:creator>
  <cp:lastModifiedBy>user</cp:lastModifiedBy>
  <cp:revision>154</cp:revision>
  <cp:lastPrinted>2015-03-05T11:56:23Z</cp:lastPrinted>
  <dcterms:created xsi:type="dcterms:W3CDTF">2006-10-05T04:04:58Z</dcterms:created>
  <dcterms:modified xsi:type="dcterms:W3CDTF">2015-05-04T08:12:45Z</dcterms:modified>
</cp:coreProperties>
</file>