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a56b56d6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a56b56d6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a56b56d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a56b56d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a56b56d6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a56b56d6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a56b56d6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a56b56d6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a56b56d6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a56b56d6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PROJET IOT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Nathan PICOT - Léo MARQUE - Maxence FOURNIER - Hugo LAFÉ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LE PROJET : </a:t>
            </a:r>
            <a:endParaRPr/>
          </a:p>
        </p:txBody>
      </p:sp>
      <p:sp>
        <p:nvSpPr>
          <p:cNvPr id="135" name="Google Shape;135;p14"/>
          <p:cNvSpPr txBox="1"/>
          <p:nvPr>
            <p:ph idx="1" type="body"/>
          </p:nvPr>
        </p:nvSpPr>
        <p:spPr>
          <a:xfrm>
            <a:off x="819150" y="1670325"/>
            <a:ext cx="7505700" cy="276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1600"/>
              <a:t>Notre projet consiste à créer un objet connecté avec un kit Raspberry PI et un écran LCD afin de :</a:t>
            </a:r>
            <a:endParaRPr sz="1600"/>
          </a:p>
          <a:p>
            <a:pPr indent="-330200" lvl="0" marL="457200" rtl="0" algn="l">
              <a:lnSpc>
                <a:spcPct val="100000"/>
              </a:lnSpc>
              <a:spcBef>
                <a:spcPts val="1200"/>
              </a:spcBef>
              <a:spcAft>
                <a:spcPts val="0"/>
              </a:spcAft>
              <a:buSzPts val="1600"/>
              <a:buChar char="●"/>
            </a:pPr>
            <a:r>
              <a:rPr lang="fr" sz="1600"/>
              <a:t>Découvrir le monde du Web des Objets et des systèmes embarqués connectés.</a:t>
            </a:r>
            <a:endParaRPr sz="1600"/>
          </a:p>
          <a:p>
            <a:pPr indent="-330200" lvl="0" marL="457200" rtl="0" algn="l">
              <a:lnSpc>
                <a:spcPct val="100000"/>
              </a:lnSpc>
              <a:spcBef>
                <a:spcPts val="0"/>
              </a:spcBef>
              <a:spcAft>
                <a:spcPts val="0"/>
              </a:spcAft>
              <a:buSzPts val="1600"/>
              <a:buChar char="●"/>
            </a:pPr>
            <a:r>
              <a:rPr lang="fr" sz="1600"/>
              <a:t>Apprendre à configurer et administrer un système Linux embarqué.</a:t>
            </a:r>
            <a:endParaRPr sz="1600"/>
          </a:p>
          <a:p>
            <a:pPr indent="-330200" lvl="0" marL="457200" rtl="0" algn="l">
              <a:lnSpc>
                <a:spcPct val="100000"/>
              </a:lnSpc>
              <a:spcBef>
                <a:spcPts val="0"/>
              </a:spcBef>
              <a:spcAft>
                <a:spcPts val="0"/>
              </a:spcAft>
              <a:buSzPts val="1600"/>
              <a:buChar char="●"/>
            </a:pPr>
            <a:r>
              <a:rPr lang="fr" sz="1600"/>
              <a:t>Apprendre à connecter et à interfacer des composants électroniques avec</a:t>
            </a:r>
            <a:endParaRPr sz="1600"/>
          </a:p>
          <a:p>
            <a:pPr indent="-330200" lvl="0" marL="457200" rtl="0" algn="l">
              <a:lnSpc>
                <a:spcPct val="100000"/>
              </a:lnSpc>
              <a:spcBef>
                <a:spcPts val="0"/>
              </a:spcBef>
              <a:spcAft>
                <a:spcPts val="0"/>
              </a:spcAft>
              <a:buSzPts val="1600"/>
              <a:buChar char="●"/>
            </a:pPr>
            <a:r>
              <a:rPr lang="fr" sz="1600"/>
              <a:t>un système embarqué.</a:t>
            </a:r>
            <a:endParaRPr sz="1600"/>
          </a:p>
          <a:p>
            <a:pPr indent="-330200" lvl="0" marL="457200" rtl="0" algn="l">
              <a:lnSpc>
                <a:spcPct val="100000"/>
              </a:lnSpc>
              <a:spcBef>
                <a:spcPts val="0"/>
              </a:spcBef>
              <a:spcAft>
                <a:spcPts val="0"/>
              </a:spcAft>
              <a:buSzPts val="1600"/>
              <a:buChar char="●"/>
            </a:pPr>
            <a:r>
              <a:rPr lang="fr" sz="1600"/>
              <a:t>Apprendre à développer des services et applications web permettant</a:t>
            </a:r>
            <a:endParaRPr sz="1600"/>
          </a:p>
          <a:p>
            <a:pPr indent="-330200" lvl="0" marL="457200" rtl="0" algn="l">
              <a:lnSpc>
                <a:spcPct val="100000"/>
              </a:lnSpc>
              <a:spcBef>
                <a:spcPts val="0"/>
              </a:spcBef>
              <a:spcAft>
                <a:spcPts val="0"/>
              </a:spcAft>
              <a:buSzPts val="1600"/>
              <a:buChar char="●"/>
            </a:pPr>
            <a:r>
              <a:rPr lang="fr" sz="1600"/>
              <a:t>d’interagir avec un système embarqué.</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L’IDÉE :</a:t>
            </a:r>
            <a:endParaRPr/>
          </a:p>
        </p:txBody>
      </p:sp>
      <p:sp>
        <p:nvSpPr>
          <p:cNvPr id="141" name="Google Shape;141;p15"/>
          <p:cNvSpPr txBox="1"/>
          <p:nvPr>
            <p:ph idx="1" type="body"/>
          </p:nvPr>
        </p:nvSpPr>
        <p:spPr>
          <a:xfrm>
            <a:off x="819150" y="1745275"/>
            <a:ext cx="7505700" cy="954600"/>
          </a:xfrm>
          <a:prstGeom prst="rect">
            <a:avLst/>
          </a:prstGeom>
        </p:spPr>
        <p:txBody>
          <a:bodyPr anchorCtr="0" anchor="t" bIns="91425" lIns="91425" spcFirstLastPara="1" rIns="91425" wrap="square" tIns="91425">
            <a:noAutofit/>
          </a:bodyPr>
          <a:lstStyle/>
          <a:p>
            <a:pPr indent="0" lvl="0" marL="179999" rtl="0" algn="l">
              <a:lnSpc>
                <a:spcPct val="90000"/>
              </a:lnSpc>
              <a:spcBef>
                <a:spcPts val="0"/>
              </a:spcBef>
              <a:spcAft>
                <a:spcPts val="0"/>
              </a:spcAft>
              <a:buNone/>
            </a:pPr>
            <a:r>
              <a:rPr lang="fr" sz="1600"/>
              <a:t>Nous avons eu l’idée de créer une application qui permettrait d’afficher la météo en temps réel et en fonction de la géolocalisation. </a:t>
            </a:r>
            <a:endParaRPr sz="1600"/>
          </a:p>
          <a:p>
            <a:pPr indent="0" lvl="0" marL="179999" rtl="0" algn="l">
              <a:lnSpc>
                <a:spcPct val="90000"/>
              </a:lnSpc>
              <a:spcBef>
                <a:spcPts val="1200"/>
              </a:spcBef>
              <a:spcAft>
                <a:spcPts val="1200"/>
              </a:spcAft>
              <a:buNone/>
            </a:pPr>
            <a:r>
              <a:rPr lang="fr" sz="1600"/>
              <a:t>Exemples :</a:t>
            </a:r>
            <a:endParaRPr sz="1600"/>
          </a:p>
        </p:txBody>
      </p:sp>
      <p:pic>
        <p:nvPicPr>
          <p:cNvPr id="142" name="Google Shape;142;p15"/>
          <p:cNvPicPr preferRelativeResize="0"/>
          <p:nvPr/>
        </p:nvPicPr>
        <p:blipFill>
          <a:blip r:embed="rId3">
            <a:alphaModFix/>
          </a:blip>
          <a:stretch>
            <a:fillRect/>
          </a:stretch>
        </p:blipFill>
        <p:spPr>
          <a:xfrm>
            <a:off x="1158875" y="2699875"/>
            <a:ext cx="2138825" cy="2138825"/>
          </a:xfrm>
          <a:prstGeom prst="rect">
            <a:avLst/>
          </a:prstGeom>
          <a:noFill/>
          <a:ln>
            <a:noFill/>
          </a:ln>
        </p:spPr>
      </p:pic>
      <p:pic>
        <p:nvPicPr>
          <p:cNvPr id="143" name="Google Shape;143;p15"/>
          <p:cNvPicPr preferRelativeResize="0"/>
          <p:nvPr/>
        </p:nvPicPr>
        <p:blipFill>
          <a:blip r:embed="rId4">
            <a:alphaModFix/>
          </a:blip>
          <a:stretch>
            <a:fillRect/>
          </a:stretch>
        </p:blipFill>
        <p:spPr>
          <a:xfrm>
            <a:off x="3610725" y="2648850"/>
            <a:ext cx="4173318" cy="21388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63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LA MAQUETTE : </a:t>
            </a:r>
            <a:endParaRPr/>
          </a:p>
        </p:txBody>
      </p:sp>
      <p:pic>
        <p:nvPicPr>
          <p:cNvPr id="149" name="Google Shape;149;p16"/>
          <p:cNvPicPr preferRelativeResize="0"/>
          <p:nvPr/>
        </p:nvPicPr>
        <p:blipFill>
          <a:blip r:embed="rId3">
            <a:alphaModFix/>
          </a:blip>
          <a:stretch>
            <a:fillRect/>
          </a:stretch>
        </p:blipFill>
        <p:spPr>
          <a:xfrm>
            <a:off x="819150" y="1477700"/>
            <a:ext cx="7505700" cy="325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58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fr"/>
              <a:t>LES MOYENS TECHNIQUES :</a:t>
            </a:r>
            <a:endParaRPr/>
          </a:p>
        </p:txBody>
      </p:sp>
      <p:sp>
        <p:nvSpPr>
          <p:cNvPr id="155" name="Google Shape;155;p17"/>
          <p:cNvSpPr txBox="1"/>
          <p:nvPr>
            <p:ph idx="1" type="body"/>
          </p:nvPr>
        </p:nvSpPr>
        <p:spPr>
          <a:xfrm>
            <a:off x="819150" y="1434800"/>
            <a:ext cx="7505700" cy="3003900"/>
          </a:xfrm>
          <a:prstGeom prst="rect">
            <a:avLst/>
          </a:prstGeom>
        </p:spPr>
        <p:txBody>
          <a:bodyPr anchorCtr="0" anchor="ctr" bIns="91425" lIns="91425" spcFirstLastPara="1" rIns="90000" wrap="square" tIns="91425">
            <a:normAutofit/>
          </a:bodyPr>
          <a:lstStyle/>
          <a:p>
            <a:pPr indent="0" lvl="0" marL="0" rtl="0" algn="l">
              <a:lnSpc>
                <a:spcPct val="100000"/>
              </a:lnSpc>
              <a:spcBef>
                <a:spcPts val="0"/>
              </a:spcBef>
              <a:spcAft>
                <a:spcPts val="0"/>
              </a:spcAft>
              <a:buNone/>
            </a:pPr>
            <a:r>
              <a:rPr lang="fr" sz="1600"/>
              <a:t>Nous allons utiliser :</a:t>
            </a:r>
            <a:endParaRPr sz="1600"/>
          </a:p>
          <a:p>
            <a:pPr indent="-330200" lvl="0" marL="457200" rtl="0" algn="l">
              <a:lnSpc>
                <a:spcPct val="100000"/>
              </a:lnSpc>
              <a:spcBef>
                <a:spcPts val="1200"/>
              </a:spcBef>
              <a:spcAft>
                <a:spcPts val="0"/>
              </a:spcAft>
              <a:buSzPts val="1600"/>
              <a:buChar char="●"/>
            </a:pPr>
            <a:r>
              <a:rPr lang="fr" sz="1600"/>
              <a:t>Raspberry PI model 4.</a:t>
            </a:r>
            <a:endParaRPr sz="1600"/>
          </a:p>
          <a:p>
            <a:pPr indent="-330200" lvl="0" marL="457200" rtl="0" algn="l">
              <a:spcBef>
                <a:spcPts val="0"/>
              </a:spcBef>
              <a:spcAft>
                <a:spcPts val="0"/>
              </a:spcAft>
              <a:buSzPts val="1600"/>
              <a:buChar char="●"/>
            </a:pPr>
            <a:r>
              <a:rPr lang="fr" sz="1600"/>
              <a:t>Un kit de composants électroniques Freenove.</a:t>
            </a:r>
            <a:endParaRPr sz="1900"/>
          </a:p>
          <a:p>
            <a:pPr indent="-330200" lvl="0" marL="457200" rtl="0" algn="l">
              <a:lnSpc>
                <a:spcPct val="100000"/>
              </a:lnSpc>
              <a:spcBef>
                <a:spcPts val="0"/>
              </a:spcBef>
              <a:spcAft>
                <a:spcPts val="0"/>
              </a:spcAft>
              <a:buSzPts val="1600"/>
              <a:buChar char="●"/>
            </a:pPr>
            <a:r>
              <a:rPr lang="fr" sz="1600"/>
              <a:t>Écran LCD 10’ .</a:t>
            </a:r>
            <a:endParaRPr sz="1600"/>
          </a:p>
          <a:p>
            <a:pPr indent="-330200" lvl="0" marL="457200" rtl="0" algn="l">
              <a:lnSpc>
                <a:spcPct val="100000"/>
              </a:lnSpc>
              <a:spcBef>
                <a:spcPts val="0"/>
              </a:spcBef>
              <a:spcAft>
                <a:spcPts val="0"/>
              </a:spcAft>
              <a:buSzPts val="1600"/>
              <a:buChar char="●"/>
            </a:pPr>
            <a:r>
              <a:rPr lang="fr" sz="1600"/>
              <a:t>Le langage PYTHON pour la programmation du raspberry et pour appeler notre page Web.</a:t>
            </a:r>
            <a:endParaRPr sz="1600"/>
          </a:p>
          <a:p>
            <a:pPr indent="-330200" lvl="0" marL="457200" rtl="0" algn="l">
              <a:lnSpc>
                <a:spcPct val="100000"/>
              </a:lnSpc>
              <a:spcBef>
                <a:spcPts val="0"/>
              </a:spcBef>
              <a:spcAft>
                <a:spcPts val="0"/>
              </a:spcAft>
              <a:buSzPts val="1600"/>
              <a:buChar char="●"/>
            </a:pPr>
            <a:r>
              <a:rPr lang="fr" sz="1600"/>
              <a:t>Le langage HTML pour créer notre page Web.</a:t>
            </a:r>
            <a:endParaRPr sz="1600"/>
          </a:p>
          <a:p>
            <a:pPr indent="-330200" lvl="0" marL="457200" rtl="0" algn="l">
              <a:lnSpc>
                <a:spcPct val="100000"/>
              </a:lnSpc>
              <a:spcBef>
                <a:spcPts val="0"/>
              </a:spcBef>
              <a:spcAft>
                <a:spcPts val="0"/>
              </a:spcAft>
              <a:buSzPts val="1600"/>
              <a:buChar char="●"/>
            </a:pPr>
            <a:r>
              <a:rPr lang="fr" sz="1600"/>
              <a:t>Le langage CSS pour la mise en forme.</a:t>
            </a:r>
            <a:endParaRPr sz="1600"/>
          </a:p>
          <a:p>
            <a:pPr indent="-330200" lvl="0" marL="457200" rtl="0" algn="l">
              <a:lnSpc>
                <a:spcPct val="100000"/>
              </a:lnSpc>
              <a:spcBef>
                <a:spcPts val="0"/>
              </a:spcBef>
              <a:spcAft>
                <a:spcPts val="0"/>
              </a:spcAft>
              <a:buSzPts val="1600"/>
              <a:buChar char="●"/>
            </a:pPr>
            <a:r>
              <a:rPr lang="fr" sz="1600"/>
              <a:t>Le langage JAVASCRIPT pour appeler l’API et rendre le site dynamique.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LE COTÉ ÉCONOMIQUE :</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t>Le raspberry PI est un “mini” ordinateur programmable, avec lequel on peut facilement créer et utiliser à peu près toutes les idées que l’on pourrait avoir (comme notre station météo avec géolocalisation). C’est un moyen très économique, pour peu que l’on sache coder la base, car il ne coûte pas chère et il peut s’adapter aux anciens projets.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