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vance1@nd.edu" TargetMode="External"/><Relationship Id="rId2" Type="http://schemas.openxmlformats.org/officeDocument/2006/relationships/hyperlink" Target="https://www3.nd.edu/~dwang5/courses/fall1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hn.J.McGuinness.7@n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617880" y="6291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19168D-7E44-41B9-AFBA-E181FDCAEE0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34640" y="914760"/>
            <a:ext cx="887328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Fall 18 Computer Networks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PG3 Tutorial and C Refresher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57920" y="2301120"/>
            <a:ext cx="70131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https://www3.nd.edu/~dwang5/courses/fall18/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418040" y="2963880"/>
            <a:ext cx="5257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Nathan Vance </a:t>
            </a:r>
            <a:r>
              <a:rPr lang="en-US" sz="1800" b="0" strike="noStrike" spc="-1">
                <a:latin typeface="Arial"/>
                <a:hlinkClick r:id="rId3"/>
              </a:rPr>
              <a:t>nvance1@nd.edu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John McGuinness </a:t>
            </a:r>
            <a:r>
              <a:rPr lang="en-US" sz="1800" b="0" strike="noStrike" spc="-1">
                <a:latin typeface="Arial"/>
                <a:hlinkClick r:id="rId4"/>
              </a:rPr>
              <a:t>John.J.McGuinness.7@nd.edu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2"/>
          <p:cNvGrpSpPr/>
          <p:nvPr/>
        </p:nvGrpSpPr>
        <p:grpSpPr>
          <a:xfrm>
            <a:off x="-247320" y="-59400"/>
            <a:ext cx="9386640" cy="6923520"/>
            <a:chOff x="-247320" y="-59400"/>
            <a:chExt cx="9386640" cy="6923520"/>
          </a:xfrm>
        </p:grpSpPr>
        <p:sp>
          <p:nvSpPr>
            <p:cNvPr id="257" name="CustomShape 3"/>
            <p:cNvSpPr/>
            <p:nvPr/>
          </p:nvSpPr>
          <p:spPr>
            <a:xfrm>
              <a:off x="-247320" y="1290960"/>
              <a:ext cx="727668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502920" y="2010600"/>
              <a:ext cx="552996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188640" y="1780920"/>
              <a:ext cx="60267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6"/>
            <p:cNvSpPr/>
            <p:nvPr/>
          </p:nvSpPr>
          <p:spPr>
            <a:xfrm>
              <a:off x="-720" y="542520"/>
              <a:ext cx="775044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7"/>
            <p:cNvSpPr/>
            <p:nvPr/>
          </p:nvSpPr>
          <p:spPr>
            <a:xfrm>
              <a:off x="2880" y="6178680"/>
              <a:ext cx="378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8"/>
            <p:cNvSpPr/>
            <p:nvPr/>
          </p:nvSpPr>
          <p:spPr>
            <a:xfrm>
              <a:off x="-720" y="-59400"/>
              <a:ext cx="831852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9"/>
            <p:cNvSpPr/>
            <p:nvPr/>
          </p:nvSpPr>
          <p:spPr>
            <a:xfrm>
              <a:off x="4069800" y="-1800"/>
              <a:ext cx="43405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10"/>
            <p:cNvSpPr/>
            <p:nvPr/>
          </p:nvSpPr>
          <p:spPr>
            <a:xfrm>
              <a:off x="-720" y="-1800"/>
              <a:ext cx="79272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11"/>
            <p:cNvSpPr/>
            <p:nvPr/>
          </p:nvSpPr>
          <p:spPr>
            <a:xfrm>
              <a:off x="4366440" y="-1800"/>
              <a:ext cx="41907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12"/>
            <p:cNvSpPr/>
            <p:nvPr/>
          </p:nvSpPr>
          <p:spPr>
            <a:xfrm>
              <a:off x="2880" y="-6840"/>
              <a:ext cx="44604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13"/>
            <p:cNvSpPr/>
            <p:nvPr/>
          </p:nvSpPr>
          <p:spPr>
            <a:xfrm>
              <a:off x="4509360" y="-1800"/>
              <a:ext cx="412272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14"/>
            <p:cNvSpPr/>
            <p:nvPr/>
          </p:nvSpPr>
          <p:spPr>
            <a:xfrm>
              <a:off x="-720" y="-1800"/>
              <a:ext cx="26748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15"/>
            <p:cNvSpPr/>
            <p:nvPr/>
          </p:nvSpPr>
          <p:spPr>
            <a:xfrm>
              <a:off x="4658040" y="-6840"/>
              <a:ext cx="41418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16"/>
            <p:cNvSpPr/>
            <p:nvPr/>
          </p:nvSpPr>
          <p:spPr>
            <a:xfrm>
              <a:off x="4847400" y="-1800"/>
              <a:ext cx="405972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17"/>
            <p:cNvSpPr/>
            <p:nvPr/>
          </p:nvSpPr>
          <p:spPr>
            <a:xfrm>
              <a:off x="5158080" y="-1800"/>
              <a:ext cx="377748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18"/>
            <p:cNvSpPr/>
            <p:nvPr/>
          </p:nvSpPr>
          <p:spPr>
            <a:xfrm>
              <a:off x="6576120" y="-1800"/>
              <a:ext cx="256320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9"/>
            <p:cNvSpPr/>
            <p:nvPr/>
          </p:nvSpPr>
          <p:spPr>
            <a:xfrm>
              <a:off x="6926400" y="2880"/>
              <a:ext cx="2212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20"/>
            <p:cNvSpPr/>
            <p:nvPr/>
          </p:nvSpPr>
          <p:spPr>
            <a:xfrm>
              <a:off x="7515720" y="-1800"/>
              <a:ext cx="162360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21"/>
            <p:cNvSpPr/>
            <p:nvPr/>
          </p:nvSpPr>
          <p:spPr>
            <a:xfrm>
              <a:off x="8468280" y="-1800"/>
              <a:ext cx="67104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6" name="Group 22"/>
          <p:cNvGrpSpPr/>
          <p:nvPr/>
        </p:nvGrpSpPr>
        <p:grpSpPr>
          <a:xfrm>
            <a:off x="1252080" y="1186560"/>
            <a:ext cx="6635880" cy="4477680"/>
            <a:chOff x="1252080" y="1186560"/>
            <a:chExt cx="6635880" cy="4477680"/>
          </a:xfrm>
        </p:grpSpPr>
        <p:sp>
          <p:nvSpPr>
            <p:cNvPr id="277" name="CustomShape 23"/>
            <p:cNvSpPr/>
            <p:nvPr/>
          </p:nvSpPr>
          <p:spPr>
            <a:xfrm>
              <a:off x="1255680" y="1186560"/>
              <a:ext cx="663228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24"/>
            <p:cNvSpPr/>
            <p:nvPr/>
          </p:nvSpPr>
          <p:spPr>
            <a:xfrm rot="10800000">
              <a:off x="4419720" y="5313600"/>
              <a:ext cx="30492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25"/>
            <p:cNvSpPr/>
            <p:nvPr/>
          </p:nvSpPr>
          <p:spPr>
            <a:xfrm>
              <a:off x="1252080" y="1991160"/>
              <a:ext cx="663372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0" name="TextShape 26"/>
          <p:cNvSpPr txBox="1"/>
          <p:nvPr/>
        </p:nvSpPr>
        <p:spPr>
          <a:xfrm>
            <a:off x="1316880" y="2313720"/>
            <a:ext cx="6507720" cy="17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Arial"/>
                <a:ea typeface="DejaVu Sans"/>
              </a:rPr>
              <a:t>PG 3 Introduction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01520" y="944640"/>
            <a:ext cx="8675640" cy="20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PG3, you will build a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prototype of online chat room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This program allows multiple users to register and log on to a chat room server simultaneously.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users can broadcast messages to all users (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mode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or send private message (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direct mode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to a specific user.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4EF5246-92DE-47D1-838F-87A430F6E43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84" name="图片 2"/>
          <p:cNvPicPr/>
          <p:nvPr/>
        </p:nvPicPr>
        <p:blipFill>
          <a:blip r:embed="rId2"/>
          <a:stretch/>
        </p:blipFill>
        <p:spPr>
          <a:xfrm>
            <a:off x="948600" y="44618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285" name="图片 5"/>
          <p:cNvPicPr/>
          <p:nvPr/>
        </p:nvPicPr>
        <p:blipFill>
          <a:blip r:embed="rId3"/>
          <a:stretch/>
        </p:blipFill>
        <p:spPr>
          <a:xfrm>
            <a:off x="6718320" y="450972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286" name="图片 8"/>
          <p:cNvPicPr/>
          <p:nvPr/>
        </p:nvPicPr>
        <p:blipFill>
          <a:blip r:embed="rId4"/>
          <a:stretch/>
        </p:blipFill>
        <p:spPr>
          <a:xfrm>
            <a:off x="3665160" y="339588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287" name="Picture 2"/>
          <p:cNvPicPr/>
          <p:nvPr/>
        </p:nvPicPr>
        <p:blipFill>
          <a:blip r:embed="rId5"/>
          <a:stretch/>
        </p:blipFill>
        <p:spPr>
          <a:xfrm>
            <a:off x="3818160" y="54918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857880" y="399996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7646760" y="399384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5058720" y="3305520"/>
            <a:ext cx="124344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5001120" y="6319080"/>
            <a:ext cx="351900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Chat Room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4379400" y="4729680"/>
            <a:ext cx="360" cy="76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CustomShape 9"/>
          <p:cNvSpPr/>
          <p:nvPr/>
        </p:nvSpPr>
        <p:spPr>
          <a:xfrm flipH="1">
            <a:off x="5139720" y="5190840"/>
            <a:ext cx="1575720" cy="96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2243880" y="5247720"/>
            <a:ext cx="1572480" cy="90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5" name="CustomShape 11"/>
          <p:cNvSpPr/>
          <p:nvPr/>
        </p:nvSpPr>
        <p:spPr>
          <a:xfrm>
            <a:off x="2370240" y="5491800"/>
            <a:ext cx="110412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12"/>
          <p:cNvSpPr/>
          <p:nvPr/>
        </p:nvSpPr>
        <p:spPr>
          <a:xfrm>
            <a:off x="4459320" y="4882680"/>
            <a:ext cx="111816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13"/>
          <p:cNvSpPr/>
          <p:nvPr/>
        </p:nvSpPr>
        <p:spPr>
          <a:xfrm>
            <a:off x="5528520" y="5491800"/>
            <a:ext cx="11462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0" y="862560"/>
            <a:ext cx="9234360" cy="56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first needs to register an account by setting up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Registration Protocol: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B61443-6A42-4728-AAC6-1F729F492F2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FF0021-1728-4B45-A02B-AB3294AD3FD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02" name="图片 5"/>
          <p:cNvPicPr/>
          <p:nvPr/>
        </p:nvPicPr>
        <p:blipFill>
          <a:blip r:embed="rId2"/>
          <a:stretch/>
        </p:blipFill>
        <p:spPr>
          <a:xfrm>
            <a:off x="948600" y="44618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03" name="Picture 2"/>
          <p:cNvPicPr/>
          <p:nvPr/>
        </p:nvPicPr>
        <p:blipFill>
          <a:blip r:embed="rId3"/>
          <a:stretch/>
        </p:blipFill>
        <p:spPr>
          <a:xfrm>
            <a:off x="7528320" y="46202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04" name="CustomShape 5"/>
          <p:cNvSpPr/>
          <p:nvPr/>
        </p:nvSpPr>
        <p:spPr>
          <a:xfrm>
            <a:off x="899640" y="599292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7468560" y="58690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2243880" y="5266080"/>
            <a:ext cx="5283000" cy="3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CustomShape 8"/>
          <p:cNvSpPr/>
          <p:nvPr/>
        </p:nvSpPr>
        <p:spPr>
          <a:xfrm>
            <a:off x="61560" y="2124000"/>
            <a:ext cx="784296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New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Alice sets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Server stores user account into a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file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3086280" y="380880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3086280" y="446364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3086280" y="549864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Picture 2"/>
          <p:cNvPicPr/>
          <p:nvPr/>
        </p:nvPicPr>
        <p:blipFill>
          <a:blip r:embed="rId4"/>
          <a:stretch/>
        </p:blipFill>
        <p:spPr>
          <a:xfrm>
            <a:off x="7686000" y="2786400"/>
            <a:ext cx="800280" cy="800280"/>
          </a:xfrm>
          <a:prstGeom prst="rect">
            <a:avLst/>
          </a:prstGeom>
          <a:ln>
            <a:noFill/>
          </a:ln>
        </p:spPr>
      </p:pic>
      <p:sp>
        <p:nvSpPr>
          <p:cNvPr id="312" name="CustomShape 12"/>
          <p:cNvSpPr/>
          <p:nvPr/>
        </p:nvSpPr>
        <p:spPr>
          <a:xfrm>
            <a:off x="7612200" y="3492000"/>
            <a:ext cx="1001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7739640" y="3853440"/>
            <a:ext cx="746640" cy="53244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4" name="CustomShape 14"/>
          <p:cNvSpPr/>
          <p:nvPr/>
        </p:nvSpPr>
        <p:spPr>
          <a:xfrm>
            <a:off x="7005600" y="4322160"/>
            <a:ext cx="221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“Alice, pass”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51720" y="869400"/>
            <a:ext cx="7899840" cy="37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543165B-238C-425C-9E35-4834B6CA0E4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152825-9C42-47F8-A09F-1B6A6AEFCE5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19" name="图片 5"/>
          <p:cNvPicPr/>
          <p:nvPr/>
        </p:nvPicPr>
        <p:blipFill>
          <a:blip r:embed="rId2"/>
          <a:stretch/>
        </p:blipFill>
        <p:spPr>
          <a:xfrm>
            <a:off x="248400" y="469908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20" name="Picture 2"/>
          <p:cNvPicPr/>
          <p:nvPr/>
        </p:nvPicPr>
        <p:blipFill>
          <a:blip r:embed="rId3"/>
          <a:stretch/>
        </p:blipFill>
        <p:spPr>
          <a:xfrm>
            <a:off x="7054560" y="48434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21" name="CustomShape 5"/>
          <p:cNvSpPr/>
          <p:nvPr/>
        </p:nvSpPr>
        <p:spPr>
          <a:xfrm>
            <a:off x="425880" y="62164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994800" y="60922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-21600" y="694800"/>
            <a:ext cx="784296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registered user can login with his/her credentials.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Login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Existing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Alice enters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Server checks password correct?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 again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5) Server checks password correct?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Success!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2599920" y="352656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2599920" y="415908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2624760" y="479232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“pass1”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Picture 2"/>
          <p:cNvPicPr/>
          <p:nvPr/>
        </p:nvPicPr>
        <p:blipFill>
          <a:blip r:embed="rId4"/>
          <a:stretch/>
        </p:blipFill>
        <p:spPr>
          <a:xfrm>
            <a:off x="8314560" y="3432960"/>
            <a:ext cx="800280" cy="800280"/>
          </a:xfrm>
          <a:prstGeom prst="rect">
            <a:avLst/>
          </a:prstGeom>
          <a:ln>
            <a:noFill/>
          </a:ln>
        </p:spPr>
      </p:pic>
      <p:sp>
        <p:nvSpPr>
          <p:cNvPr id="328" name="CustomShape 11"/>
          <p:cNvSpPr/>
          <p:nvPr/>
        </p:nvSpPr>
        <p:spPr>
          <a:xfrm>
            <a:off x="8031240" y="2585160"/>
            <a:ext cx="1024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 rot="1850400">
            <a:off x="8354880" y="4372560"/>
            <a:ext cx="746640" cy="7002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13"/>
          <p:cNvSpPr/>
          <p:nvPr/>
        </p:nvSpPr>
        <p:spPr>
          <a:xfrm>
            <a:off x="6389640" y="3860640"/>
            <a:ext cx="1984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Exist?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14"/>
          <p:cNvSpPr/>
          <p:nvPr/>
        </p:nvSpPr>
        <p:spPr>
          <a:xfrm>
            <a:off x="5899680" y="4203720"/>
            <a:ext cx="25560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Password Match?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15"/>
          <p:cNvSpPr/>
          <p:nvPr/>
        </p:nvSpPr>
        <p:spPr>
          <a:xfrm>
            <a:off x="2599920" y="5517720"/>
            <a:ext cx="316080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Wrong Password. Re-enter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16"/>
          <p:cNvSpPr/>
          <p:nvPr/>
        </p:nvSpPr>
        <p:spPr>
          <a:xfrm>
            <a:off x="2670480" y="6092280"/>
            <a:ext cx="3262320" cy="77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17"/>
          <p:cNvSpPr/>
          <p:nvPr/>
        </p:nvSpPr>
        <p:spPr>
          <a:xfrm>
            <a:off x="1638360" y="5562360"/>
            <a:ext cx="541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5" name="CustomShape 18"/>
          <p:cNvSpPr/>
          <p:nvPr/>
        </p:nvSpPr>
        <p:spPr>
          <a:xfrm>
            <a:off x="5813280" y="4547520"/>
            <a:ext cx="25894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5) Password Match?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7895520" y="2890800"/>
            <a:ext cx="13352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“Alice, pass”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Public Messaging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531981F-13AD-424E-B666-CEED53D6A8E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1A47A1F-C256-4B93-833F-66056A83929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40" name="图片 29"/>
          <p:cNvPicPr/>
          <p:nvPr/>
        </p:nvPicPr>
        <p:blipFill>
          <a:blip r:embed="rId2"/>
          <a:stretch/>
        </p:blipFill>
        <p:spPr>
          <a:xfrm>
            <a:off x="192600" y="38966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41" name="图片 30"/>
          <p:cNvPicPr/>
          <p:nvPr/>
        </p:nvPicPr>
        <p:blipFill>
          <a:blip r:embed="rId3"/>
          <a:stretch/>
        </p:blipFill>
        <p:spPr>
          <a:xfrm>
            <a:off x="7066440" y="55472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342" name="图片 31"/>
          <p:cNvPicPr/>
          <p:nvPr/>
        </p:nvPicPr>
        <p:blipFill>
          <a:blip r:embed="rId4"/>
          <a:stretch/>
        </p:blipFill>
        <p:spPr>
          <a:xfrm>
            <a:off x="6834240" y="314244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5"/>
          <a:stretch/>
        </p:blipFill>
        <p:spPr>
          <a:xfrm>
            <a:off x="4313880" y="44136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44" name="CustomShape 4"/>
          <p:cNvSpPr/>
          <p:nvPr/>
        </p:nvSpPr>
        <p:spPr>
          <a:xfrm>
            <a:off x="4253760" y="56088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 flipH="1">
            <a:off x="5635800" y="3809160"/>
            <a:ext cx="1195560" cy="12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 flipH="1" flipV="1">
            <a:off x="5635800" y="5073840"/>
            <a:ext cx="1428120" cy="115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1464840" y="4628160"/>
            <a:ext cx="2847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8" name="CustomShape 8"/>
          <p:cNvSpPr/>
          <p:nvPr/>
        </p:nvSpPr>
        <p:spPr>
          <a:xfrm>
            <a:off x="2247120" y="4060080"/>
            <a:ext cx="105480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5401440" y="419904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5484240" y="542700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1589040" y="468612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1589040" y="538668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Public Message (P)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1589040" y="6081120"/>
            <a:ext cx="30322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Please Enter Message: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424080" y="694800"/>
            <a:ext cx="829836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logged in user can send broadcasting messages.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Public Messaging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Server prompts for message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Alice enters message.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5) Server redirects message to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all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online users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218520" y="54136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74320" y="694800"/>
            <a:ext cx="859536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logged in user can send private messages to a specific user.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Direct Messaging Protocol: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Server prompts for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username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Server sends the public key for the specified user and prompts for the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encrypted </a:t>
            </a: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message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Note: </a:t>
            </a: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must keep a list of all online users (stored in memory).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If Alice enters invalid user, server will prompt for user name again.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Direct Messaging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7A0CDE-8434-4EBE-B20D-79C03D1C5BA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E34094-47A0-491D-8519-0D399453761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60" name="图片 29"/>
          <p:cNvPicPr/>
          <p:nvPr/>
        </p:nvPicPr>
        <p:blipFill>
          <a:blip r:embed="rId2"/>
          <a:stretch/>
        </p:blipFill>
        <p:spPr>
          <a:xfrm>
            <a:off x="209160" y="409824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61" name="图片 30"/>
          <p:cNvPicPr/>
          <p:nvPr/>
        </p:nvPicPr>
        <p:blipFill>
          <a:blip r:embed="rId3"/>
          <a:stretch/>
        </p:blipFill>
        <p:spPr>
          <a:xfrm>
            <a:off x="7066440" y="55472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362" name="图片 31"/>
          <p:cNvPicPr/>
          <p:nvPr/>
        </p:nvPicPr>
        <p:blipFill>
          <a:blip r:embed="rId4"/>
          <a:stretch/>
        </p:blipFill>
        <p:spPr>
          <a:xfrm>
            <a:off x="7202520" y="326484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5"/>
          <a:stretch/>
        </p:blipFill>
        <p:spPr>
          <a:xfrm>
            <a:off x="4330440" y="46152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64" name="CustomShape 5"/>
          <p:cNvSpPr/>
          <p:nvPr/>
        </p:nvSpPr>
        <p:spPr>
          <a:xfrm>
            <a:off x="4270320" y="58104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 flipH="1">
            <a:off x="5652360" y="3931920"/>
            <a:ext cx="1547280" cy="13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6" name="CustomShape 7"/>
          <p:cNvSpPr/>
          <p:nvPr/>
        </p:nvSpPr>
        <p:spPr>
          <a:xfrm flipH="1" flipV="1">
            <a:off x="5652360" y="5275440"/>
            <a:ext cx="1411200" cy="94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7" name="CustomShape 8"/>
          <p:cNvSpPr/>
          <p:nvPr/>
        </p:nvSpPr>
        <p:spPr>
          <a:xfrm>
            <a:off x="1481400" y="4829760"/>
            <a:ext cx="2847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8" name="CustomShape 9"/>
          <p:cNvSpPr/>
          <p:nvPr/>
        </p:nvSpPr>
        <p:spPr>
          <a:xfrm>
            <a:off x="328680" y="3739680"/>
            <a:ext cx="105480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Hi Jeff!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10"/>
          <p:cNvSpPr/>
          <p:nvPr/>
        </p:nvSpPr>
        <p:spPr>
          <a:xfrm>
            <a:off x="5755680" y="4287960"/>
            <a:ext cx="152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Jeff!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11"/>
          <p:cNvSpPr/>
          <p:nvPr/>
        </p:nvSpPr>
        <p:spPr>
          <a:xfrm>
            <a:off x="1617840" y="34920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2"/>
          <p:cNvSpPr/>
          <p:nvPr/>
        </p:nvSpPr>
        <p:spPr>
          <a:xfrm>
            <a:off x="1681560" y="409104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Direct Message (D)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13"/>
          <p:cNvSpPr/>
          <p:nvPr/>
        </p:nvSpPr>
        <p:spPr>
          <a:xfrm>
            <a:off x="1634400" y="48420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Enter name: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14"/>
          <p:cNvSpPr/>
          <p:nvPr/>
        </p:nvSpPr>
        <p:spPr>
          <a:xfrm>
            <a:off x="235080" y="56152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4" name="CustomShape 15"/>
          <p:cNvSpPr/>
          <p:nvPr/>
        </p:nvSpPr>
        <p:spPr>
          <a:xfrm>
            <a:off x="8033760" y="2667240"/>
            <a:ext cx="8200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5" name="CustomShape 16"/>
          <p:cNvSpPr/>
          <p:nvPr/>
        </p:nvSpPr>
        <p:spPr>
          <a:xfrm>
            <a:off x="7804080" y="5070240"/>
            <a:ext cx="10486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>
            <a:off x="1681560" y="549756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Jeff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18"/>
          <p:cNvSpPr/>
          <p:nvPr/>
        </p:nvSpPr>
        <p:spPr>
          <a:xfrm>
            <a:off x="1634400" y="611172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Enter message: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19"/>
          <p:cNvSpPr/>
          <p:nvPr/>
        </p:nvSpPr>
        <p:spPr>
          <a:xfrm>
            <a:off x="4860720" y="3519360"/>
            <a:ext cx="2010240" cy="62892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Exit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696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0628EB-064E-4778-A56F-8F46B353235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-17640" y="694800"/>
            <a:ext cx="917784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logged in user can exit the program by using the E command.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Exit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Server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removes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 from online list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Client program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close socket and exit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B6A58E-D608-491B-922D-57D317A7D94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6079320" y="65797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CEB42FE-4A28-4D79-AB25-A432C8E0890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85" name="图片 8"/>
          <p:cNvPicPr/>
          <p:nvPr/>
        </p:nvPicPr>
        <p:blipFill>
          <a:blip r:embed="rId2"/>
          <a:stretch/>
        </p:blipFill>
        <p:spPr>
          <a:xfrm>
            <a:off x="248400" y="469908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7054560" y="484344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387" name="CustomShape 7"/>
          <p:cNvSpPr/>
          <p:nvPr/>
        </p:nvSpPr>
        <p:spPr>
          <a:xfrm>
            <a:off x="425880" y="621648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>
            <a:off x="6994800" y="609228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 rot="1850400">
            <a:off x="7882200" y="4141440"/>
            <a:ext cx="746640" cy="7002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10"/>
          <p:cNvSpPr/>
          <p:nvPr/>
        </p:nvSpPr>
        <p:spPr>
          <a:xfrm>
            <a:off x="1638360" y="5562360"/>
            <a:ext cx="541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1" name="CustomShape 11"/>
          <p:cNvSpPr/>
          <p:nvPr/>
        </p:nvSpPr>
        <p:spPr>
          <a:xfrm>
            <a:off x="7054560" y="3405600"/>
            <a:ext cx="2010240" cy="62892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2" name="Line 12"/>
          <p:cNvSpPr/>
          <p:nvPr/>
        </p:nvSpPr>
        <p:spPr>
          <a:xfrm>
            <a:off x="7311960" y="3776400"/>
            <a:ext cx="443160" cy="56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2971800" y="4492800"/>
            <a:ext cx="2589480" cy="75168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2971800" y="5689080"/>
            <a:ext cx="258948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Quit (Q)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-13680" y="380880"/>
            <a:ext cx="8883720" cy="63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is the ability of a CPU in a multi-core processor to execute </a:t>
            </a:r>
            <a:r>
              <a:rPr lang="en-US" sz="5100" b="0" strike="noStrike" spc="-1">
                <a:solidFill>
                  <a:srgbClr val="FF0000"/>
                </a:solidFill>
                <a:latin typeface="Calibri"/>
                <a:ea typeface="DejaVu Sans"/>
              </a:rPr>
              <a:t>multiple processes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5100" b="0" strike="noStrike" spc="-1">
                <a:solidFill>
                  <a:srgbClr val="FF0000"/>
                </a:solidFill>
                <a:latin typeface="Calibri"/>
                <a:ea typeface="DejaVu Sans"/>
              </a:rPr>
              <a:t>or threads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concurrently</a:t>
            </a:r>
            <a:endParaRPr lang="en-US" sz="5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lang="en-US" sz="5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51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Multithreading? </a:t>
            </a:r>
            <a:r>
              <a:rPr lang="en-US" sz="5100" b="1" strike="noStrike" spc="-1">
                <a:solidFill>
                  <a:srgbClr val="FF0000"/>
                </a:solidFill>
                <a:latin typeface="Calibri"/>
                <a:ea typeface="DejaVu Sans"/>
              </a:rPr>
              <a:t>Concurrency!</a:t>
            </a:r>
            <a:endParaRPr lang="en-US" sz="51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Jeff is interacting with server (e.g., server is prompting Jeff for command options)</a:t>
            </a:r>
            <a:endParaRPr lang="en-US" sz="42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Alice is sending broadcast message to Jeff and Zach</a:t>
            </a:r>
            <a:endParaRPr lang="en-US" sz="42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Zach is sending private message to Alice</a:t>
            </a:r>
            <a:endParaRPr lang="en-US" sz="42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839"/>
              </a:spcBef>
              <a:buClr>
                <a:srgbClr val="FF0000"/>
              </a:buClr>
              <a:buFont typeface="Arial"/>
              <a:buChar char="–"/>
            </a:pPr>
            <a:r>
              <a:rPr lang="en-US" sz="4200" b="1" strike="noStrike" spc="-1">
                <a:solidFill>
                  <a:srgbClr val="FF0000"/>
                </a:solidFill>
                <a:latin typeface="Times New Roman"/>
                <a:ea typeface="DejaVu Sans"/>
              </a:rPr>
              <a:t>Both clients and server need to handle multiple messages at the same time!</a:t>
            </a: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231816-83C3-4919-9CDF-1A49388A302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83F323A-70E7-4368-A501-F6101B50D7F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8EB9136-4F63-4B9A-A5B1-A468C818683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00" name="图片 7"/>
          <p:cNvPicPr/>
          <p:nvPr/>
        </p:nvPicPr>
        <p:blipFill>
          <a:blip r:embed="rId2"/>
          <a:stretch/>
        </p:blipFill>
        <p:spPr>
          <a:xfrm>
            <a:off x="209160" y="4491000"/>
            <a:ext cx="1293840" cy="1570320"/>
          </a:xfrm>
          <a:prstGeom prst="rect">
            <a:avLst/>
          </a:prstGeom>
          <a:ln>
            <a:noFill/>
          </a:ln>
        </p:spPr>
      </p:pic>
      <p:pic>
        <p:nvPicPr>
          <p:cNvPr id="401" name="图片 8"/>
          <p:cNvPicPr/>
          <p:nvPr/>
        </p:nvPicPr>
        <p:blipFill>
          <a:blip r:embed="rId3"/>
          <a:stretch/>
        </p:blipFill>
        <p:spPr>
          <a:xfrm>
            <a:off x="7222320" y="5581440"/>
            <a:ext cx="1322640" cy="1360800"/>
          </a:xfrm>
          <a:prstGeom prst="rect">
            <a:avLst/>
          </a:prstGeom>
          <a:ln>
            <a:noFill/>
          </a:ln>
        </p:spPr>
      </p:pic>
      <p:pic>
        <p:nvPicPr>
          <p:cNvPr id="402" name="图片 9"/>
          <p:cNvPicPr/>
          <p:nvPr/>
        </p:nvPicPr>
        <p:blipFill>
          <a:blip r:embed="rId4"/>
          <a:stretch/>
        </p:blipFill>
        <p:spPr>
          <a:xfrm>
            <a:off x="7222320" y="3824280"/>
            <a:ext cx="1427400" cy="1332000"/>
          </a:xfrm>
          <a:prstGeom prst="rect">
            <a:avLst/>
          </a:prstGeom>
          <a:ln>
            <a:noFill/>
          </a:ln>
        </p:spPr>
      </p:pic>
      <p:pic>
        <p:nvPicPr>
          <p:cNvPr id="403" name="Picture 2"/>
          <p:cNvPicPr/>
          <p:nvPr/>
        </p:nvPicPr>
        <p:blipFill>
          <a:blip r:embed="rId5"/>
          <a:stretch/>
        </p:blipFill>
        <p:spPr>
          <a:xfrm>
            <a:off x="4330440" y="4615200"/>
            <a:ext cx="1321920" cy="1321920"/>
          </a:xfrm>
          <a:prstGeom prst="rect">
            <a:avLst/>
          </a:prstGeom>
          <a:ln>
            <a:noFill/>
          </a:ln>
        </p:spPr>
      </p:pic>
      <p:sp>
        <p:nvSpPr>
          <p:cNvPr id="404" name="CustomShape 6"/>
          <p:cNvSpPr/>
          <p:nvPr/>
        </p:nvSpPr>
        <p:spPr>
          <a:xfrm>
            <a:off x="4270320" y="5810400"/>
            <a:ext cx="13730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 flipH="1">
            <a:off x="5652360" y="4491000"/>
            <a:ext cx="156708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6" name="CustomShape 8"/>
          <p:cNvSpPr/>
          <p:nvPr/>
        </p:nvSpPr>
        <p:spPr>
          <a:xfrm flipH="1" flipV="1">
            <a:off x="5652360" y="5275440"/>
            <a:ext cx="1567080" cy="98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7" name="CustomShape 9"/>
          <p:cNvSpPr/>
          <p:nvPr/>
        </p:nvSpPr>
        <p:spPr>
          <a:xfrm>
            <a:off x="1504440" y="5276880"/>
            <a:ext cx="2847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8" name="CustomShape 10"/>
          <p:cNvSpPr/>
          <p:nvPr/>
        </p:nvSpPr>
        <p:spPr>
          <a:xfrm>
            <a:off x="235080" y="6008400"/>
            <a:ext cx="10789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9" name="CustomShape 11"/>
          <p:cNvSpPr/>
          <p:nvPr/>
        </p:nvSpPr>
        <p:spPr>
          <a:xfrm>
            <a:off x="8335800" y="3506400"/>
            <a:ext cx="8200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8161560" y="5225040"/>
            <a:ext cx="10486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2107440" y="5161320"/>
            <a:ext cx="163152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 to All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14"/>
          <p:cNvSpPr/>
          <p:nvPr/>
        </p:nvSpPr>
        <p:spPr>
          <a:xfrm>
            <a:off x="5491080" y="5505480"/>
            <a:ext cx="188604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 to 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 rot="19926600">
            <a:off x="5305680" y="4204440"/>
            <a:ext cx="2143440" cy="56592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Enter Message: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4D6137-6F08-4747-9F4C-DECDC50F741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8080" y="380880"/>
            <a:ext cx="9050760" cy="63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pthread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library 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://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www.yolinux.com/TUTORIALS/LinuxTutorialPosixThreads.html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pthread_create() // create new thread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pthread_join() //suspend current thread until a thread finishes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pthread_exit() // exit a thread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3709440" y="2635200"/>
            <a:ext cx="1459080" cy="118836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Program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2312640" y="320472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9" name="CustomShape 6"/>
          <p:cNvSpPr/>
          <p:nvPr/>
        </p:nvSpPr>
        <p:spPr>
          <a:xfrm>
            <a:off x="2312640" y="368748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0" name="CustomShape 7"/>
          <p:cNvSpPr/>
          <p:nvPr/>
        </p:nvSpPr>
        <p:spPr>
          <a:xfrm>
            <a:off x="2301840" y="2862720"/>
            <a:ext cx="1115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Request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1" name="CustomShape 8"/>
          <p:cNvSpPr/>
          <p:nvPr/>
        </p:nvSpPr>
        <p:spPr>
          <a:xfrm>
            <a:off x="2287080" y="3362040"/>
            <a:ext cx="1115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Request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9"/>
          <p:cNvSpPr/>
          <p:nvPr/>
        </p:nvSpPr>
        <p:spPr>
          <a:xfrm rot="5400000">
            <a:off x="2783160" y="4421880"/>
            <a:ext cx="1738440" cy="5446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3" name="CustomShape 10"/>
          <p:cNvSpPr/>
          <p:nvPr/>
        </p:nvSpPr>
        <p:spPr>
          <a:xfrm rot="16200000" flipH="1">
            <a:off x="3709440" y="440892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4" name="CustomShape 11"/>
          <p:cNvSpPr/>
          <p:nvPr/>
        </p:nvSpPr>
        <p:spPr>
          <a:xfrm>
            <a:off x="2412360" y="455112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CustomShape 12"/>
          <p:cNvSpPr/>
          <p:nvPr/>
        </p:nvSpPr>
        <p:spPr>
          <a:xfrm>
            <a:off x="4275360" y="451692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2872440" y="558972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14"/>
          <p:cNvSpPr/>
          <p:nvPr/>
        </p:nvSpPr>
        <p:spPr>
          <a:xfrm>
            <a:off x="4372200" y="558972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0" y="95688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5691240" y="62978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264ABE-8904-4555-AADA-6B57755A65E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5129640" y="308088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2994840" y="370080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2994840" y="418356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2982600" y="33591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" name="CustomShape 8"/>
          <p:cNvSpPr/>
          <p:nvPr/>
        </p:nvSpPr>
        <p:spPr>
          <a:xfrm>
            <a:off x="2968200" y="385812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 rot="5400000">
            <a:off x="4186440" y="512424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7" name="CustomShape 10"/>
          <p:cNvSpPr/>
          <p:nvPr/>
        </p:nvSpPr>
        <p:spPr>
          <a:xfrm rot="16200000" flipH="1">
            <a:off x="5598360" y="501516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4098240" y="50745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5960880" y="50403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455832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CustomShape 14"/>
          <p:cNvSpPr/>
          <p:nvPr/>
        </p:nvSpPr>
        <p:spPr>
          <a:xfrm>
            <a:off x="605808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15"/>
          <p:cNvSpPr/>
          <p:nvPr/>
        </p:nvSpPr>
        <p:spPr>
          <a:xfrm>
            <a:off x="4267440" y="3461040"/>
            <a:ext cx="1210680" cy="856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16"/>
          <p:cNvSpPr/>
          <p:nvPr/>
        </p:nvSpPr>
        <p:spPr>
          <a:xfrm>
            <a:off x="3003840" y="461520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4" name="CustomShape 17"/>
          <p:cNvSpPr/>
          <p:nvPr/>
        </p:nvSpPr>
        <p:spPr>
          <a:xfrm>
            <a:off x="2982600" y="42933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5" name="CustomShape 18"/>
          <p:cNvSpPr/>
          <p:nvPr/>
        </p:nvSpPr>
        <p:spPr>
          <a:xfrm rot="16200000" flipH="1">
            <a:off x="6777360" y="4736880"/>
            <a:ext cx="1857600" cy="8924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6" name="CustomShape 19"/>
          <p:cNvSpPr/>
          <p:nvPr/>
        </p:nvSpPr>
        <p:spPr>
          <a:xfrm>
            <a:off x="6966360" y="44121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7" name="CustomShape 20"/>
          <p:cNvSpPr/>
          <p:nvPr/>
        </p:nvSpPr>
        <p:spPr>
          <a:xfrm>
            <a:off x="7527240" y="605520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7" name="Group 2"/>
          <p:cNvGrpSpPr/>
          <p:nvPr/>
        </p:nvGrpSpPr>
        <p:grpSpPr>
          <a:xfrm>
            <a:off x="-247320" y="-59400"/>
            <a:ext cx="9386640" cy="6923520"/>
            <a:chOff x="-247320" y="-59400"/>
            <a:chExt cx="9386640" cy="6923520"/>
          </a:xfrm>
        </p:grpSpPr>
        <p:sp>
          <p:nvSpPr>
            <p:cNvPr id="198" name="CustomShape 3"/>
            <p:cNvSpPr/>
            <p:nvPr/>
          </p:nvSpPr>
          <p:spPr>
            <a:xfrm>
              <a:off x="-247320" y="1290960"/>
              <a:ext cx="7276680" cy="5573160"/>
            </a:xfrm>
            <a:custGeom>
              <a:avLst/>
              <a:gdLst/>
              <a:ahLst/>
              <a:cxn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"/>
            <p:cNvSpPr/>
            <p:nvPr/>
          </p:nvSpPr>
          <p:spPr>
            <a:xfrm>
              <a:off x="502920" y="2010600"/>
              <a:ext cx="5529960" cy="4848480"/>
            </a:xfrm>
            <a:custGeom>
              <a:avLst/>
              <a:gdLst/>
              <a:ahLst/>
              <a:cxn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5"/>
            <p:cNvSpPr/>
            <p:nvPr/>
          </p:nvSpPr>
          <p:spPr>
            <a:xfrm>
              <a:off x="188640" y="1780920"/>
              <a:ext cx="6026760" cy="5083200"/>
            </a:xfrm>
            <a:custGeom>
              <a:avLst/>
              <a:gdLst/>
              <a:ahLst/>
              <a:cxn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6"/>
            <p:cNvSpPr/>
            <p:nvPr/>
          </p:nvSpPr>
          <p:spPr>
            <a:xfrm>
              <a:off x="-720" y="542520"/>
              <a:ext cx="7750440" cy="6321600"/>
            </a:xfrm>
            <a:custGeom>
              <a:avLst/>
              <a:gdLst/>
              <a:ahLst/>
              <a:cxn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7"/>
            <p:cNvSpPr/>
            <p:nvPr/>
          </p:nvSpPr>
          <p:spPr>
            <a:xfrm>
              <a:off x="2880" y="6178680"/>
              <a:ext cx="378360" cy="681120"/>
            </a:xfrm>
            <a:custGeom>
              <a:avLst/>
              <a:gdLst/>
              <a:ahLst/>
              <a:cxn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8"/>
            <p:cNvSpPr/>
            <p:nvPr/>
          </p:nvSpPr>
          <p:spPr>
            <a:xfrm>
              <a:off x="-720" y="-59400"/>
              <a:ext cx="8318520" cy="6923520"/>
            </a:xfrm>
            <a:custGeom>
              <a:avLst/>
              <a:gdLst/>
              <a:ahLst/>
              <a:cxn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9"/>
            <p:cNvSpPr/>
            <p:nvPr/>
          </p:nvSpPr>
          <p:spPr>
            <a:xfrm>
              <a:off x="4069800" y="-1800"/>
              <a:ext cx="4340520" cy="6846840"/>
            </a:xfrm>
            <a:custGeom>
              <a:avLst/>
              <a:gdLst/>
              <a:ahLst/>
              <a:cxn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0"/>
            <p:cNvSpPr/>
            <p:nvPr/>
          </p:nvSpPr>
          <p:spPr>
            <a:xfrm>
              <a:off x="-720" y="-1800"/>
              <a:ext cx="792720" cy="614160"/>
            </a:xfrm>
            <a:custGeom>
              <a:avLst/>
              <a:gdLst/>
              <a:ahLst/>
              <a:cxn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1"/>
            <p:cNvSpPr/>
            <p:nvPr/>
          </p:nvSpPr>
          <p:spPr>
            <a:xfrm>
              <a:off x="4366440" y="-1800"/>
              <a:ext cx="4190760" cy="6865920"/>
            </a:xfrm>
            <a:custGeom>
              <a:avLst/>
              <a:gdLst/>
              <a:ahLst/>
              <a:cxn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"/>
            <p:cNvSpPr/>
            <p:nvPr/>
          </p:nvSpPr>
          <p:spPr>
            <a:xfrm>
              <a:off x="2880" y="-6840"/>
              <a:ext cx="446040" cy="352440"/>
            </a:xfrm>
            <a:custGeom>
              <a:avLst/>
              <a:gdLst/>
              <a:ahLst/>
              <a:cxn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3"/>
            <p:cNvSpPr/>
            <p:nvPr/>
          </p:nvSpPr>
          <p:spPr>
            <a:xfrm>
              <a:off x="4509360" y="-1800"/>
              <a:ext cx="4122720" cy="6865920"/>
            </a:xfrm>
            <a:custGeom>
              <a:avLst/>
              <a:gdLst/>
              <a:ahLst/>
              <a:cxn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4"/>
            <p:cNvSpPr/>
            <p:nvPr/>
          </p:nvSpPr>
          <p:spPr>
            <a:xfrm>
              <a:off x="-720" y="-1800"/>
              <a:ext cx="267480" cy="213480"/>
            </a:xfrm>
            <a:custGeom>
              <a:avLst/>
              <a:gdLst/>
              <a:ahLst/>
              <a:cxn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5"/>
            <p:cNvSpPr/>
            <p:nvPr/>
          </p:nvSpPr>
          <p:spPr>
            <a:xfrm>
              <a:off x="4658040" y="-6840"/>
              <a:ext cx="4141800" cy="6870600"/>
            </a:xfrm>
            <a:custGeom>
              <a:avLst/>
              <a:gdLst/>
              <a:ahLst/>
              <a:cxn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6"/>
            <p:cNvSpPr/>
            <p:nvPr/>
          </p:nvSpPr>
          <p:spPr>
            <a:xfrm>
              <a:off x="4847400" y="-1800"/>
              <a:ext cx="4059720" cy="6865920"/>
            </a:xfrm>
            <a:custGeom>
              <a:avLst/>
              <a:gdLst/>
              <a:ahLst/>
              <a:cxn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7"/>
            <p:cNvSpPr/>
            <p:nvPr/>
          </p:nvSpPr>
          <p:spPr>
            <a:xfrm>
              <a:off x="5158080" y="-1800"/>
              <a:ext cx="3777480" cy="6861240"/>
            </a:xfrm>
            <a:custGeom>
              <a:avLst/>
              <a:gdLst/>
              <a:ahLst/>
              <a:cxn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8"/>
            <p:cNvSpPr/>
            <p:nvPr/>
          </p:nvSpPr>
          <p:spPr>
            <a:xfrm>
              <a:off x="6576120" y="-1800"/>
              <a:ext cx="2563200" cy="2741760"/>
            </a:xfrm>
            <a:custGeom>
              <a:avLst/>
              <a:gdLst/>
              <a:ahLst/>
              <a:cxn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9"/>
            <p:cNvSpPr/>
            <p:nvPr/>
          </p:nvSpPr>
          <p:spPr>
            <a:xfrm>
              <a:off x="6926400" y="2880"/>
              <a:ext cx="2212920" cy="2554920"/>
            </a:xfrm>
            <a:custGeom>
              <a:avLst/>
              <a:gdLst/>
              <a:ahLst/>
              <a:cxn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20"/>
            <p:cNvSpPr/>
            <p:nvPr/>
          </p:nvSpPr>
          <p:spPr>
            <a:xfrm>
              <a:off x="7515720" y="-1800"/>
              <a:ext cx="1623600" cy="1357920"/>
            </a:xfrm>
            <a:custGeom>
              <a:avLst/>
              <a:gdLst/>
              <a:ahLst/>
              <a:cxn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custDash>
                <a:ds d="500000" sp="4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21"/>
            <p:cNvSpPr/>
            <p:nvPr/>
          </p:nvSpPr>
          <p:spPr>
            <a:xfrm>
              <a:off x="8468280" y="-1800"/>
              <a:ext cx="671040" cy="534240"/>
            </a:xfrm>
            <a:custGeom>
              <a:avLst/>
              <a:gdLst/>
              <a:ahLst/>
              <a:cxn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7" name="Group 22"/>
          <p:cNvGrpSpPr/>
          <p:nvPr/>
        </p:nvGrpSpPr>
        <p:grpSpPr>
          <a:xfrm>
            <a:off x="1252080" y="1186560"/>
            <a:ext cx="6635880" cy="4477680"/>
            <a:chOff x="1252080" y="1186560"/>
            <a:chExt cx="6635880" cy="4477680"/>
          </a:xfrm>
        </p:grpSpPr>
        <p:sp>
          <p:nvSpPr>
            <p:cNvPr id="218" name="CustomShape 23"/>
            <p:cNvSpPr/>
            <p:nvPr/>
          </p:nvSpPr>
          <p:spPr>
            <a:xfrm>
              <a:off x="1255680" y="1186560"/>
              <a:ext cx="663228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24"/>
            <p:cNvSpPr/>
            <p:nvPr/>
          </p:nvSpPr>
          <p:spPr>
            <a:xfrm rot="10800000">
              <a:off x="4419720" y="5313600"/>
              <a:ext cx="30492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25"/>
            <p:cNvSpPr/>
            <p:nvPr/>
          </p:nvSpPr>
          <p:spPr>
            <a:xfrm>
              <a:off x="1252080" y="1991160"/>
              <a:ext cx="663372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TextShape 26"/>
          <p:cNvSpPr txBox="1"/>
          <p:nvPr/>
        </p:nvSpPr>
        <p:spPr>
          <a:xfrm>
            <a:off x="1316880" y="2075760"/>
            <a:ext cx="6507720" cy="17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Arial"/>
                <a:ea typeface="DejaVu Sans"/>
              </a:rPr>
              <a:t>C Programming Refresher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7"/>
          <p:cNvSpPr txBox="1"/>
          <p:nvPr/>
        </p:nvSpPr>
        <p:spPr>
          <a:xfrm>
            <a:off x="1316880" y="3881520"/>
            <a:ext cx="6507720" cy="1231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General Tips | Structs | Pointers | Buffers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0" y="95688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5691240" y="62978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FC0B007-6E99-46B0-A2DF-0EFD3FA7881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5129640" y="308088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2994840" y="370080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3" name="CustomShape 6"/>
          <p:cNvSpPr/>
          <p:nvPr/>
        </p:nvSpPr>
        <p:spPr>
          <a:xfrm>
            <a:off x="2994840" y="418356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4" name="CustomShape 7"/>
          <p:cNvSpPr/>
          <p:nvPr/>
        </p:nvSpPr>
        <p:spPr>
          <a:xfrm>
            <a:off x="2982600" y="33591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CustomShape 8"/>
          <p:cNvSpPr/>
          <p:nvPr/>
        </p:nvSpPr>
        <p:spPr>
          <a:xfrm>
            <a:off x="2968200" y="385812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" name="CustomShape 9"/>
          <p:cNvSpPr/>
          <p:nvPr/>
        </p:nvSpPr>
        <p:spPr>
          <a:xfrm rot="5400000">
            <a:off x="4186440" y="512424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7" name="CustomShape 10"/>
          <p:cNvSpPr/>
          <p:nvPr/>
        </p:nvSpPr>
        <p:spPr>
          <a:xfrm rot="16200000" flipH="1">
            <a:off x="5598360" y="5015160"/>
            <a:ext cx="1783440" cy="5256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8" name="CustomShape 11"/>
          <p:cNvSpPr/>
          <p:nvPr/>
        </p:nvSpPr>
        <p:spPr>
          <a:xfrm>
            <a:off x="4098240" y="50745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5960880" y="50403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0" name="CustomShape 13"/>
          <p:cNvSpPr/>
          <p:nvPr/>
        </p:nvSpPr>
        <p:spPr>
          <a:xfrm>
            <a:off x="455832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" name="CustomShape 14"/>
          <p:cNvSpPr/>
          <p:nvPr/>
        </p:nvSpPr>
        <p:spPr>
          <a:xfrm>
            <a:off x="6058080" y="611316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2" name="CustomShape 15"/>
          <p:cNvSpPr/>
          <p:nvPr/>
        </p:nvSpPr>
        <p:spPr>
          <a:xfrm>
            <a:off x="4267440" y="3461040"/>
            <a:ext cx="1210680" cy="856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3" name="CustomShape 16"/>
          <p:cNvSpPr/>
          <p:nvPr/>
        </p:nvSpPr>
        <p:spPr>
          <a:xfrm>
            <a:off x="3003840" y="461520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4" name="CustomShape 17"/>
          <p:cNvSpPr/>
          <p:nvPr/>
        </p:nvSpPr>
        <p:spPr>
          <a:xfrm>
            <a:off x="2982600" y="4293360"/>
            <a:ext cx="7851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5" name="CustomShape 18"/>
          <p:cNvSpPr/>
          <p:nvPr/>
        </p:nvSpPr>
        <p:spPr>
          <a:xfrm rot="16200000" flipH="1">
            <a:off x="6777360" y="4736880"/>
            <a:ext cx="1857600" cy="8924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6" name="CustomShape 19"/>
          <p:cNvSpPr/>
          <p:nvPr/>
        </p:nvSpPr>
        <p:spPr>
          <a:xfrm>
            <a:off x="6966360" y="4412160"/>
            <a:ext cx="1210680" cy="4813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20"/>
          <p:cNvSpPr/>
          <p:nvPr/>
        </p:nvSpPr>
        <p:spPr>
          <a:xfrm>
            <a:off x="7527240" y="6055200"/>
            <a:ext cx="1011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8" name="图片 1"/>
          <p:cNvPicPr/>
          <p:nvPr/>
        </p:nvPicPr>
        <p:blipFill>
          <a:blip r:embed="rId2"/>
          <a:srcRect l="4646" t="5607" b="13028"/>
          <a:stretch/>
        </p:blipFill>
        <p:spPr>
          <a:xfrm>
            <a:off x="640080" y="3232080"/>
            <a:ext cx="6774840" cy="2619360"/>
          </a:xfrm>
          <a:prstGeom prst="rect">
            <a:avLst/>
          </a:prstGeom>
          <a:ln>
            <a:noFill/>
          </a:ln>
        </p:spPr>
      </p:pic>
      <p:sp>
        <p:nvSpPr>
          <p:cNvPr id="469" name="CustomShape 21"/>
          <p:cNvSpPr/>
          <p:nvPr/>
        </p:nvSpPr>
        <p:spPr>
          <a:xfrm>
            <a:off x="673920" y="3234240"/>
            <a:ext cx="6498000" cy="178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70" name="CustomShape 22"/>
          <p:cNvSpPr/>
          <p:nvPr/>
        </p:nvSpPr>
        <p:spPr>
          <a:xfrm>
            <a:off x="3657600" y="2866680"/>
            <a:ext cx="18273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New Connection?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1" name="CustomShape 23"/>
          <p:cNvSpPr/>
          <p:nvPr/>
        </p:nvSpPr>
        <p:spPr>
          <a:xfrm>
            <a:off x="870840" y="4371120"/>
            <a:ext cx="5935680" cy="1281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72" name="CustomShape 24"/>
          <p:cNvSpPr/>
          <p:nvPr/>
        </p:nvSpPr>
        <p:spPr>
          <a:xfrm>
            <a:off x="3069720" y="4369680"/>
            <a:ext cx="367128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New thread for each connected client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4175640" y="663480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0996A3-DD82-4FA3-A9B1-349C3F3AFB1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695760" y="351684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479240" y="409644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8" name="CustomShape 6"/>
          <p:cNvSpPr/>
          <p:nvPr/>
        </p:nvSpPr>
        <p:spPr>
          <a:xfrm>
            <a:off x="1479240" y="452052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9" name="CustomShape 7"/>
          <p:cNvSpPr/>
          <p:nvPr/>
        </p:nvSpPr>
        <p:spPr>
          <a:xfrm rot="5400000">
            <a:off x="2670840" y="546120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3166920" y="5239800"/>
            <a:ext cx="1562760" cy="7815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3044880" y="6450480"/>
            <a:ext cx="1677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2" name="CustomShape 10"/>
          <p:cNvSpPr/>
          <p:nvPr/>
        </p:nvSpPr>
        <p:spPr>
          <a:xfrm>
            <a:off x="2536200" y="3520800"/>
            <a:ext cx="1210680" cy="11336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1469520" y="361872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68400" y="33022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73440" y="39157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>
            <a:off x="73440" y="44712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4912920" y="50328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8" name="CustomShape 16"/>
          <p:cNvSpPr/>
          <p:nvPr/>
        </p:nvSpPr>
        <p:spPr>
          <a:xfrm>
            <a:off x="4917600" y="56458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CustomShape 17"/>
          <p:cNvSpPr/>
          <p:nvPr/>
        </p:nvSpPr>
        <p:spPr>
          <a:xfrm>
            <a:off x="4917600" y="620172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4175640" y="663480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3E4CF99-56F1-4C8C-BB20-C9A04C42C84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3695760" y="3516840"/>
            <a:ext cx="2611800" cy="135612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1479240" y="409644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5" name="CustomShape 6"/>
          <p:cNvSpPr/>
          <p:nvPr/>
        </p:nvSpPr>
        <p:spPr>
          <a:xfrm>
            <a:off x="1479240" y="452052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6" name="CustomShape 7"/>
          <p:cNvSpPr/>
          <p:nvPr/>
        </p:nvSpPr>
        <p:spPr>
          <a:xfrm rot="5400000">
            <a:off x="2670840" y="5461200"/>
            <a:ext cx="1738440" cy="38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7" name="CustomShape 8"/>
          <p:cNvSpPr/>
          <p:nvPr/>
        </p:nvSpPr>
        <p:spPr>
          <a:xfrm>
            <a:off x="3166920" y="5239800"/>
            <a:ext cx="1562760" cy="7815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8" name="CustomShape 9"/>
          <p:cNvSpPr/>
          <p:nvPr/>
        </p:nvSpPr>
        <p:spPr>
          <a:xfrm>
            <a:off x="3044880" y="6450480"/>
            <a:ext cx="1677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10"/>
          <p:cNvSpPr/>
          <p:nvPr/>
        </p:nvSpPr>
        <p:spPr>
          <a:xfrm>
            <a:off x="2536200" y="3520800"/>
            <a:ext cx="1210680" cy="11336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1469520" y="3618720"/>
            <a:ext cx="1065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1" name="CustomShape 12"/>
          <p:cNvSpPr/>
          <p:nvPr/>
        </p:nvSpPr>
        <p:spPr>
          <a:xfrm>
            <a:off x="68400" y="33022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CustomShape 13"/>
          <p:cNvSpPr/>
          <p:nvPr/>
        </p:nvSpPr>
        <p:spPr>
          <a:xfrm>
            <a:off x="73440" y="39157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73440" y="44712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4912920" y="50328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5" name="CustomShape 16"/>
          <p:cNvSpPr/>
          <p:nvPr/>
        </p:nvSpPr>
        <p:spPr>
          <a:xfrm>
            <a:off x="4917600" y="564588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17"/>
          <p:cNvSpPr/>
          <p:nvPr/>
        </p:nvSpPr>
        <p:spPr>
          <a:xfrm>
            <a:off x="4917600" y="620172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07" name="图片 1"/>
          <p:cNvPicPr/>
          <p:nvPr/>
        </p:nvPicPr>
        <p:blipFill>
          <a:blip r:embed="rId2"/>
          <a:stretch/>
        </p:blipFill>
        <p:spPr>
          <a:xfrm>
            <a:off x="577440" y="2123640"/>
            <a:ext cx="8170920" cy="4694400"/>
          </a:xfrm>
          <a:prstGeom prst="rect">
            <a:avLst/>
          </a:prstGeom>
          <a:ln>
            <a:noFill/>
          </a:ln>
        </p:spPr>
      </p:pic>
      <p:sp>
        <p:nvSpPr>
          <p:cNvPr id="508" name="CustomShape 18"/>
          <p:cNvSpPr/>
          <p:nvPr/>
        </p:nvSpPr>
        <p:spPr>
          <a:xfrm>
            <a:off x="699480" y="2874960"/>
            <a:ext cx="4342680" cy="379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09" name="CustomShape 19"/>
          <p:cNvSpPr/>
          <p:nvPr/>
        </p:nvSpPr>
        <p:spPr>
          <a:xfrm>
            <a:off x="5110920" y="2882880"/>
            <a:ext cx="874440" cy="32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10" name="CustomShape 20"/>
          <p:cNvSpPr/>
          <p:nvPr/>
        </p:nvSpPr>
        <p:spPr>
          <a:xfrm>
            <a:off x="2136960" y="2475360"/>
            <a:ext cx="33375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Create an extra thread at the 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21"/>
          <p:cNvSpPr/>
          <p:nvPr/>
        </p:nvSpPr>
        <p:spPr>
          <a:xfrm>
            <a:off x="828000" y="3382560"/>
            <a:ext cx="3901680" cy="3291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2" name="CustomShape 22"/>
          <p:cNvSpPr/>
          <p:nvPr/>
        </p:nvSpPr>
        <p:spPr>
          <a:xfrm>
            <a:off x="4943880" y="6131520"/>
            <a:ext cx="248112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504D"/>
                </a:solidFill>
                <a:latin typeface="Calibri"/>
                <a:ea typeface="DejaVu Sans"/>
              </a:rPr>
              <a:t>Normal client operations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504D"/>
                </a:solidFill>
                <a:latin typeface="Calibri"/>
                <a:ea typeface="DejaVu Sans"/>
              </a:rPr>
              <a:t>(Same as PG1&amp;2)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3" name="CustomShape 23"/>
          <p:cNvSpPr/>
          <p:nvPr/>
        </p:nvSpPr>
        <p:spPr>
          <a:xfrm>
            <a:off x="6185160" y="2831400"/>
            <a:ext cx="2097000" cy="27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4" name="CustomShape 24"/>
          <p:cNvSpPr/>
          <p:nvPr/>
        </p:nvSpPr>
        <p:spPr>
          <a:xfrm>
            <a:off x="6419880" y="3376440"/>
            <a:ext cx="2337480" cy="966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515" name="CustomShape 25"/>
          <p:cNvSpPr/>
          <p:nvPr/>
        </p:nvSpPr>
        <p:spPr>
          <a:xfrm>
            <a:off x="5480280" y="4668480"/>
            <a:ext cx="36788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Handler simultaneously distinguishes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and handles messages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Message Frames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52280" y="872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must understand different types of messages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Two types:</a:t>
            </a: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Command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80FF0BD-F84C-444F-80B8-2CF81921B37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3085920" y="149652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3090960" y="2109600"/>
            <a:ext cx="1729080" cy="427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726000" y="2829600"/>
            <a:ext cx="1729080" cy="471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7"/>
          <p:cNvSpPr/>
          <p:nvPr/>
        </p:nvSpPr>
        <p:spPr>
          <a:xfrm>
            <a:off x="546840" y="3417840"/>
            <a:ext cx="711072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 an extra byte at the beginning of each message (e.g. “C” for command message, “D” for data message).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More Info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156960" y="965160"/>
            <a:ext cx="868140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Protocol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For PG3, you can use either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or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TCP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 your choice.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Programming language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 or C++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Communication Specifics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Much more open-ended than PG1-2. You decide the structure.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student machines,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one as server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three as clients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6E6365-19EE-4C9A-AB9A-ACBC7B5CC26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156960" y="171720"/>
            <a:ext cx="9011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Demo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586440" y="944640"/>
            <a:ext cx="7899840" cy="57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28B8BBC-8BDF-4530-B28C-68F44EF54D3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29" name="Picture 2"/>
          <p:cNvPicPr/>
          <p:nvPr/>
        </p:nvPicPr>
        <p:blipFill>
          <a:blip r:embed="rId2"/>
          <a:stretch/>
        </p:blipFill>
        <p:spPr>
          <a:xfrm>
            <a:off x="6314400" y="4260240"/>
            <a:ext cx="2459880" cy="2459880"/>
          </a:xfrm>
          <a:prstGeom prst="rect">
            <a:avLst/>
          </a:prstGeom>
          <a:ln>
            <a:noFill/>
          </a:ln>
        </p:spPr>
      </p:pic>
      <p:sp>
        <p:nvSpPr>
          <p:cNvPr id="530" name="CustomShape 4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Server: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./chatserver Port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Client: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./chatclient Server_Name Port Username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Video of the demo can be found at: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https://www3.nd.edu/~dwang5/courses/fall18/programming/prog3.html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7E9AD72-79DC-4F37-B351-FD60DA95D21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319320" y="305280"/>
            <a:ext cx="84949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endParaRPr lang="en-US" sz="48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96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651600"/>
            <a:ext cx="914364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Shape 2"/>
          <p:cNvSpPr txBox="1"/>
          <p:nvPr/>
        </p:nvSpPr>
        <p:spPr>
          <a:xfrm>
            <a:off x="417240" y="643320"/>
            <a:ext cx="84078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General Tips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097960" y="1941480"/>
            <a:ext cx="4045680" cy="48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B3398-8D0E-9D47-AEB8-E048308D4E16}"/>
              </a:ext>
            </a:extLst>
          </p:cNvPr>
          <p:cNvSpPr/>
          <p:nvPr/>
        </p:nvSpPr>
        <p:spPr>
          <a:xfrm>
            <a:off x="417240" y="1941480"/>
            <a:ext cx="4559494" cy="386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</a:rPr>
              <a:t>USE FUNCTIONS (PLEASE)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spc="-1" dirty="0">
                <a:solidFill>
                  <a:srgbClr val="000000"/>
                </a:solidFill>
              </a:rPr>
              <a:t>C can be hard to read and debug, don’t make your life more difficult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spc="-1" dirty="0">
                <a:solidFill>
                  <a:srgbClr val="000000"/>
                </a:solidFill>
              </a:rPr>
              <a:t>Reusability/conciseness will make debugging easier!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spc="-1" dirty="0">
                <a:solidFill>
                  <a:srgbClr val="000000"/>
                </a:solidFill>
              </a:rPr>
              <a:t>Ex: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</a:pPr>
            <a:r>
              <a:rPr lang="en-US" sz="1700" spc="-1" dirty="0" err="1">
                <a:solidFill>
                  <a:srgbClr val="000000"/>
                </a:solidFill>
              </a:rPr>
              <a:t>int</a:t>
            </a:r>
            <a:r>
              <a:rPr lang="en-US" sz="1700" spc="-1" dirty="0">
                <a:solidFill>
                  <a:srgbClr val="000000"/>
                </a:solidFill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</a:rPr>
              <a:t>snd</a:t>
            </a:r>
            <a:r>
              <a:rPr lang="en-US" sz="1700" spc="-1" dirty="0">
                <a:solidFill>
                  <a:srgbClr val="000000"/>
                </a:solidFill>
              </a:rPr>
              <a:t>(</a:t>
            </a:r>
            <a:r>
              <a:rPr lang="en-US" sz="1700" spc="-1" dirty="0" err="1">
                <a:solidFill>
                  <a:srgbClr val="000000"/>
                </a:solidFill>
              </a:rPr>
              <a:t>int</a:t>
            </a:r>
            <a:r>
              <a:rPr lang="en-US" sz="1700" spc="-1" dirty="0">
                <a:solidFill>
                  <a:srgbClr val="000000"/>
                </a:solidFill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</a:rPr>
              <a:t>sfd</a:t>
            </a:r>
            <a:r>
              <a:rPr lang="en-US" sz="1700" spc="-1" dirty="0">
                <a:solidFill>
                  <a:srgbClr val="000000"/>
                </a:solidFill>
              </a:rPr>
              <a:t>, char* </a:t>
            </a:r>
            <a:r>
              <a:rPr lang="en-US" sz="1700" spc="-1" dirty="0" err="1">
                <a:solidFill>
                  <a:srgbClr val="000000"/>
                </a:solidFill>
              </a:rPr>
              <a:t>msg</a:t>
            </a:r>
            <a:r>
              <a:rPr lang="en-US" sz="1700" spc="-1" dirty="0">
                <a:solidFill>
                  <a:srgbClr val="000000"/>
                </a:solidFill>
              </a:rPr>
              <a:t>) {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</a:pPr>
            <a:r>
              <a:rPr lang="en-US" sz="1700" spc="-1" dirty="0">
                <a:solidFill>
                  <a:srgbClr val="000000"/>
                </a:solidFill>
              </a:rPr>
              <a:t>    </a:t>
            </a:r>
            <a:r>
              <a:rPr lang="en-US" sz="1700" spc="-1" dirty="0" err="1">
                <a:solidFill>
                  <a:srgbClr val="000000"/>
                </a:solidFill>
              </a:rPr>
              <a:t>int</a:t>
            </a:r>
            <a:r>
              <a:rPr lang="en-US" sz="1700" spc="-1" dirty="0">
                <a:solidFill>
                  <a:srgbClr val="000000"/>
                </a:solidFill>
              </a:rPr>
              <a:t> in = </a:t>
            </a:r>
            <a:r>
              <a:rPr lang="en-US" sz="1700" spc="-1" dirty="0" err="1">
                <a:solidFill>
                  <a:srgbClr val="000000"/>
                </a:solidFill>
              </a:rPr>
              <a:t>htonl</a:t>
            </a:r>
            <a:r>
              <a:rPr lang="en-US" sz="1700" spc="-1" dirty="0">
                <a:solidFill>
                  <a:srgbClr val="000000"/>
                </a:solidFill>
              </a:rPr>
              <a:t>(</a:t>
            </a:r>
            <a:r>
              <a:rPr lang="en-US" sz="1700" spc="-1" dirty="0" err="1">
                <a:solidFill>
                  <a:srgbClr val="000000"/>
                </a:solidFill>
              </a:rPr>
              <a:t>strlen</a:t>
            </a:r>
            <a:r>
              <a:rPr lang="en-US" sz="1700" spc="-1" dirty="0">
                <a:solidFill>
                  <a:srgbClr val="000000"/>
                </a:solidFill>
              </a:rPr>
              <a:t>(message));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</a:pPr>
            <a:r>
              <a:rPr lang="en-US" sz="1700" spc="-1" dirty="0">
                <a:solidFill>
                  <a:srgbClr val="000000"/>
                </a:solidFill>
              </a:rPr>
              <a:t>    write(sock, &amp;in, </a:t>
            </a:r>
            <a:r>
              <a:rPr lang="en-US" sz="1700" spc="-1" dirty="0" err="1">
                <a:solidFill>
                  <a:srgbClr val="000000"/>
                </a:solidFill>
              </a:rPr>
              <a:t>sizeof</a:t>
            </a:r>
            <a:r>
              <a:rPr lang="en-US" sz="1700" spc="-1" dirty="0">
                <a:solidFill>
                  <a:srgbClr val="000000"/>
                </a:solidFill>
              </a:rPr>
              <a:t>(in));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</a:pPr>
            <a:r>
              <a:rPr lang="en-US" sz="1700" spc="-1" dirty="0">
                <a:solidFill>
                  <a:srgbClr val="000000"/>
                </a:solidFill>
              </a:rPr>
              <a:t>    write(sock, </a:t>
            </a:r>
            <a:r>
              <a:rPr lang="en-US" sz="1700" spc="-1" dirty="0" err="1">
                <a:solidFill>
                  <a:srgbClr val="000000"/>
                </a:solidFill>
              </a:rPr>
              <a:t>msg</a:t>
            </a:r>
            <a:r>
              <a:rPr lang="en-US" sz="1700" spc="-1" dirty="0">
                <a:solidFill>
                  <a:srgbClr val="000000"/>
                </a:solidFill>
              </a:rPr>
              <a:t>, </a:t>
            </a:r>
            <a:r>
              <a:rPr lang="en-US" sz="1700" spc="-1" dirty="0" err="1">
                <a:solidFill>
                  <a:srgbClr val="000000"/>
                </a:solidFill>
              </a:rPr>
              <a:t>strlen</a:t>
            </a:r>
            <a:r>
              <a:rPr lang="en-US" sz="1700" spc="-1" dirty="0">
                <a:solidFill>
                  <a:srgbClr val="000000"/>
                </a:solidFill>
              </a:rPr>
              <a:t>(</a:t>
            </a:r>
            <a:r>
              <a:rPr lang="en-US" sz="1700" spc="-1" dirty="0" err="1">
                <a:solidFill>
                  <a:srgbClr val="000000"/>
                </a:solidFill>
              </a:rPr>
              <a:t>msg</a:t>
            </a:r>
            <a:r>
              <a:rPr lang="en-US" sz="1700" spc="-1" dirty="0">
                <a:solidFill>
                  <a:srgbClr val="000000"/>
                </a:solidFill>
              </a:rPr>
              <a:t>));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</a:pPr>
            <a:r>
              <a:rPr lang="en-US" sz="1700" spc="-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B993B-8D40-CD4A-8820-724B07C7425E}"/>
              </a:ext>
            </a:extLst>
          </p:cNvPr>
          <p:cNvSpPr txBox="1"/>
          <p:nvPr/>
        </p:nvSpPr>
        <p:spPr>
          <a:xfrm>
            <a:off x="4976734" y="1941480"/>
            <a:ext cx="4166906" cy="508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</a:rPr>
              <a:t>Also use header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spc="-1" dirty="0">
                <a:solidFill>
                  <a:srgbClr val="000000"/>
                </a:solidFill>
              </a:rPr>
              <a:t>Should not be rewriting functions that occur in both the client and server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spc="-1" dirty="0">
                <a:solidFill>
                  <a:srgbClr val="000000"/>
                </a:solidFill>
              </a:rPr>
              <a:t>Ex: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spc="-1" dirty="0" err="1">
                <a:solidFill>
                  <a:srgbClr val="000000"/>
                </a:solidFill>
              </a:rPr>
              <a:t>utilities.h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1600" spc="-1" dirty="0" err="1">
                <a:solidFill>
                  <a:srgbClr val="000000"/>
                </a:solidFill>
              </a:rPr>
              <a:t>int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</a:rPr>
              <a:t>readFile</a:t>
            </a:r>
            <a:r>
              <a:rPr lang="en-US" sz="1600" spc="-1" dirty="0">
                <a:solidFill>
                  <a:srgbClr val="000000"/>
                </a:solidFill>
              </a:rPr>
              <a:t>(char* buffer, char* </a:t>
            </a:r>
            <a:r>
              <a:rPr lang="en-US" sz="1600" spc="-1" dirty="0" err="1">
                <a:solidFill>
                  <a:srgbClr val="000000"/>
                </a:solidFill>
              </a:rPr>
              <a:t>fname</a:t>
            </a:r>
            <a:r>
              <a:rPr lang="en-US" sz="1600" spc="-1" dirty="0">
                <a:solidFill>
                  <a:srgbClr val="000000"/>
                </a:solidFill>
              </a:rPr>
              <a:t>) {</a:t>
            </a: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1600" spc="-1" dirty="0">
                <a:solidFill>
                  <a:srgbClr val="000000"/>
                </a:solidFill>
              </a:rPr>
              <a:t>	...</a:t>
            </a: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1600" spc="-1" dirty="0">
                <a:solidFill>
                  <a:srgbClr val="000000"/>
                </a:solidFill>
              </a:rPr>
              <a:t>}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spc="-1" dirty="0" err="1">
                <a:solidFill>
                  <a:srgbClr val="000000"/>
                </a:solidFill>
              </a:rPr>
              <a:t>client.c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1600" spc="-1" dirty="0">
                <a:solidFill>
                  <a:srgbClr val="000000"/>
                </a:solidFill>
              </a:rPr>
              <a:t>#include ”</a:t>
            </a:r>
            <a:r>
              <a:rPr lang="en-US" sz="1600" spc="-1" dirty="0" err="1">
                <a:solidFill>
                  <a:srgbClr val="000000"/>
                </a:solidFill>
              </a:rPr>
              <a:t>utilities.h</a:t>
            </a:r>
            <a:r>
              <a:rPr lang="en-US" sz="1600" spc="-1" dirty="0">
                <a:solidFill>
                  <a:srgbClr val="000000"/>
                </a:solidFill>
              </a:rPr>
              <a:t>” ...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spc="-1" dirty="0" err="1">
                <a:solidFill>
                  <a:srgbClr val="000000"/>
                </a:solidFill>
              </a:rPr>
              <a:t>server.c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</a:p>
          <a:p>
            <a:pPr marL="13716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1600" spc="-1" dirty="0">
                <a:solidFill>
                  <a:srgbClr val="000000"/>
                </a:solidFill>
              </a:rPr>
              <a:t>#include “</a:t>
            </a:r>
            <a:r>
              <a:rPr lang="en-US" sz="1600" spc="-1" dirty="0" err="1">
                <a:solidFill>
                  <a:srgbClr val="000000"/>
                </a:solidFill>
              </a:rPr>
              <a:t>utilities.h</a:t>
            </a:r>
            <a:r>
              <a:rPr lang="en-US" sz="1600" spc="-1" dirty="0">
                <a:solidFill>
                  <a:srgbClr val="000000"/>
                </a:solidFill>
              </a:rPr>
              <a:t>”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2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3043800" cy="6857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2"/>
          <p:cNvSpPr txBox="1"/>
          <p:nvPr/>
        </p:nvSpPr>
        <p:spPr>
          <a:xfrm>
            <a:off x="628560" y="1412640"/>
            <a:ext cx="2174040" cy="436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Structs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285720" y="1412640"/>
            <a:ext cx="2570040" cy="436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defined data type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Allows different data types to be grouped together in one object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Structs, like classes in C++, hold items that belong together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very useful for PG3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Line 4"/>
          <p:cNvSpPr/>
          <p:nvPr/>
        </p:nvSpPr>
        <p:spPr>
          <a:xfrm>
            <a:off x="6097320" y="1412280"/>
            <a:ext cx="360" cy="3657600"/>
          </a:xfrm>
          <a:prstGeom prst="line">
            <a:avLst/>
          </a:prstGeom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6338880" y="563760"/>
            <a:ext cx="257004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//declaration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struct Message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char type;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char sender[10];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char content[1000];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//instantiation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struct Message m;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m.type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‘A’;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m.sender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“John”;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m.content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“hi”;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//OR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struct message m =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‘A’, “Jack”, “hi”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651600"/>
            <a:ext cx="914364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Shape 2"/>
          <p:cNvSpPr txBox="1"/>
          <p:nvPr/>
        </p:nvSpPr>
        <p:spPr>
          <a:xfrm>
            <a:off x="417240" y="643320"/>
            <a:ext cx="84078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Pointers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75460" y="2278504"/>
            <a:ext cx="4045680" cy="48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//SIMPLE EXAMPLE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= 6;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*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&amp;a;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//now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points to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addr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(a)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b = *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c = &amp;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// b=6, c is double pointer</a:t>
            </a: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F15FE-4F42-8342-B1DD-91BF432658F6}"/>
              </a:ext>
            </a:extLst>
          </p:cNvPr>
          <p:cNvSpPr txBox="1"/>
          <p:nvPr/>
        </p:nvSpPr>
        <p:spPr>
          <a:xfrm>
            <a:off x="4422911" y="2278504"/>
            <a:ext cx="39715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//WITH STRUCTS...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Message {</a:t>
            </a: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type;</a:t>
            </a: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sender[10];</a:t>
            </a: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content[1000];</a:t>
            </a: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lang="en-US" sz="14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Courier New"/>
            </a:endParaRPr>
          </a:p>
          <a:p>
            <a:pPr marL="457200"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Courier New"/>
            </a:endParaRPr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struct message m = {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   ‘A’, “Jack”, “hi”};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struct message *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m_ptr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 = &amp;m;</a:t>
            </a:r>
          </a:p>
          <a:p>
            <a:pPr marL="457200">
              <a:lnSpc>
                <a:spcPct val="100000"/>
              </a:lnSpc>
            </a:pP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</a:t>
            </a:r>
            <a:r>
              <a:rPr lang="en-US" sz="1400" b="1" i="1" spc="-1" dirty="0">
                <a:solidFill>
                  <a:srgbClr val="000000"/>
                </a:solidFill>
                <a:latin typeface="Courier New"/>
              </a:rPr>
              <a:t>notice -&gt; syntax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char* sender =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m_ptr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-&gt;sender;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//</a:t>
            </a:r>
            <a:r>
              <a:rPr lang="en-US" sz="1400" b="1" i="1" spc="-1" dirty="0">
                <a:solidFill>
                  <a:srgbClr val="000000"/>
                </a:solidFill>
                <a:latin typeface="Courier New"/>
              </a:rPr>
              <a:t>equivalent to</a:t>
            </a:r>
            <a:endParaRPr lang="en-US" sz="1400" spc="-1" dirty="0"/>
          </a:p>
          <a:p>
            <a:pPr marL="457200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char* sender = (*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</a:rPr>
              <a:t>m_ptr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</a:rPr>
              <a:t>).sender;</a:t>
            </a:r>
          </a:p>
          <a:p>
            <a:pPr marL="457200"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Courier New"/>
            </a:endParaRPr>
          </a:p>
          <a:p>
            <a:pPr marL="457200">
              <a:lnSpc>
                <a:spcPct val="100000"/>
              </a:lnSpc>
            </a:pPr>
            <a:endParaRPr lang="en-US" sz="14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651600"/>
            <a:ext cx="914364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Shape 2"/>
          <p:cNvSpPr txBox="1"/>
          <p:nvPr/>
        </p:nvSpPr>
        <p:spPr>
          <a:xfrm>
            <a:off x="417240" y="643320"/>
            <a:ext cx="84078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Buffers/malloc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76440" y="1854000"/>
            <a:ext cx="7477560" cy="50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Malloc – for dynamically allocating memory</a:t>
            </a: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void * malloc(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size_t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size);</a:t>
            </a: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Allocates a block of memory of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size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bytes and returns a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the starting memory location of that block</a:t>
            </a: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Must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free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memory allocated with malloc when done with it to avoid memory leaks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Common mistake –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sizeof</a:t>
            </a:r>
            <a:endParaRPr lang="en-US" sz="1800" b="0" i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ourier New"/>
              </a:rPr>
              <a:t>char buf1[100];</a:t>
            </a:r>
            <a:endParaRPr lang="en-US" spc="-1" dirty="0"/>
          </a:p>
          <a:p>
            <a:pPr marL="457200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ourier New"/>
              </a:rPr>
              <a:t>char * buf2 = malloc(100);</a:t>
            </a:r>
            <a:endParaRPr lang="en-US" spc="-1" dirty="0"/>
          </a:p>
          <a:p>
            <a:pPr marL="457200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 size1 =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(buf1); //100</a:t>
            </a:r>
            <a:endParaRPr lang="en-US" spc="-1" dirty="0"/>
          </a:p>
          <a:p>
            <a:pPr marL="457200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 size2 =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(buf2); //size of a pointer</a:t>
            </a:r>
            <a:endParaRPr lang="en-US" spc="-1" dirty="0"/>
          </a:p>
          <a:p>
            <a:pPr marL="457200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ourier New"/>
              </a:rPr>
              <a:t>// SIZE1 != SIZE2 !!!!!!!</a:t>
            </a:r>
          </a:p>
          <a:p>
            <a:pPr marL="457560" lvl="1">
              <a:buClr>
                <a:srgbClr val="000000"/>
              </a:buClr>
            </a:pPr>
            <a:endParaRPr lang="en-US" b="0" i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Common mistake –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Arial"/>
              </a:rPr>
              <a:t>strlen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i="1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i="1" spc="-1" dirty="0" err="1">
                <a:solidFill>
                  <a:srgbClr val="000000"/>
                </a:solidFill>
                <a:latin typeface="Arial"/>
              </a:rPr>
              <a:t>strlen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only works for text strings – counts up until null character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In PG2, </a:t>
            </a:r>
            <a:r>
              <a:rPr lang="en-US" i="1" spc="-1" dirty="0" err="1">
                <a:solidFill>
                  <a:srgbClr val="000000"/>
                </a:solidFill>
                <a:latin typeface="Arial"/>
              </a:rPr>
              <a:t>MediumFile.pdf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had null characters within, so you had to use </a:t>
            </a:r>
            <a:r>
              <a:rPr lang="en-US" i="1" spc="-1" dirty="0" err="1">
                <a:solidFill>
                  <a:srgbClr val="000000"/>
                </a:solidFill>
                <a:latin typeface="Arial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(properly) instead of </a:t>
            </a:r>
            <a:r>
              <a:rPr lang="en-US" i="1" spc="-1" dirty="0" err="1">
                <a:solidFill>
                  <a:srgbClr val="000000"/>
                </a:solidFill>
                <a:latin typeface="Arial"/>
              </a:rPr>
              <a:t>strlen</a:t>
            </a:r>
            <a:endParaRPr lang="en-U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Null-Terminated Strings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Example Behavior: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DejaVu Sans Mono"/>
              </a:rPr>
              <a:t>Message received: test�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Root cause:</a:t>
            </a:r>
          </a:p>
        </p:txBody>
      </p:sp>
      <p:graphicFrame>
        <p:nvGraphicFramePr>
          <p:cNvPr id="242" name="Table 3"/>
          <p:cNvGraphicFramePr/>
          <p:nvPr/>
        </p:nvGraphicFramePr>
        <p:xfrm>
          <a:off x="3018240" y="2922120"/>
          <a:ext cx="5372640" cy="1511808"/>
        </p:xfrm>
        <a:graphic>
          <a:graphicData uri="http://schemas.openxmlformats.org/drawingml/2006/table">
            <a:tbl>
              <a:tblPr/>
              <a:tblGrid>
                <a:gridCol w="76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880"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Index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20">
                <a:tc>
                  <a:txBody>
                    <a:bodyPr/>
                    <a:lstStyle/>
                    <a:p>
                      <a:r>
                        <a:rPr lang="en-US" sz="2180" b="0" strike="noStrike" spc="-1">
                          <a:latin typeface="Arial"/>
                        </a:rPr>
                        <a:t>Value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ourier New"/>
                        </a:rPr>
                        <a:t>‘\0’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3" name="Line 4"/>
          <p:cNvSpPr/>
          <p:nvPr/>
        </p:nvSpPr>
        <p:spPr>
          <a:xfrm flipV="1">
            <a:off x="5308560" y="3870720"/>
            <a:ext cx="1658880" cy="884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5"/>
          <p:cNvSpPr txBox="1"/>
          <p:nvPr/>
        </p:nvSpPr>
        <p:spPr>
          <a:xfrm>
            <a:off x="329040" y="4656600"/>
            <a:ext cx="5496480" cy="55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>
                <a:latin typeface="Arial"/>
              </a:rPr>
              <a:t>Potentially much more arbitrary data</a:t>
            </a:r>
          </a:p>
        </p:txBody>
      </p:sp>
      <p:sp>
        <p:nvSpPr>
          <p:cNvPr id="245" name="TextShape 6"/>
          <p:cNvSpPr txBox="1"/>
          <p:nvPr/>
        </p:nvSpPr>
        <p:spPr>
          <a:xfrm>
            <a:off x="3806280" y="5419080"/>
            <a:ext cx="5069160" cy="119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>
                <a:latin typeface="Arial"/>
              </a:rPr>
              <a:t>If first null character occurs after end of buffer, could result in a segfault!</a:t>
            </a:r>
          </a:p>
        </p:txBody>
      </p:sp>
      <p:sp>
        <p:nvSpPr>
          <p:cNvPr id="246" name="Line 7"/>
          <p:cNvSpPr/>
          <p:nvPr/>
        </p:nvSpPr>
        <p:spPr>
          <a:xfrm flipV="1">
            <a:off x="6635880" y="3870720"/>
            <a:ext cx="1161360" cy="1548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Null-Terminated Strings - Solutions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Option 1: memset before recvfrom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memset(buffer, 0, BUFSIZ);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Option 2: Set null termination after recvfrom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int len = recvfrom(sock, buffer, BUFSIZ, 0, (struct sockaddr*) &amp;addr, addrlen);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buffer[len] = ‘\0’;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Housekeeping Items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Don’t hardcode ports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#define PORT 41000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port = atoi(argv[X]);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Remember to submit to the correct directory: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/afs/nd.edu/coursefa.18/cse/cse30264.01/dropbox/yournetid/programX/your_code_here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548640" y="1920240"/>
            <a:ext cx="604440" cy="55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>
                <a:solidFill>
                  <a:srgbClr val="CE181E"/>
                </a:solidFill>
                <a:latin typeface="Arial"/>
              </a:rPr>
              <a:t>No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529920" y="2377440"/>
            <a:ext cx="721800" cy="55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>
                <a:solidFill>
                  <a:srgbClr val="00A65D"/>
                </a:solidFill>
                <a:latin typeface="Arial"/>
              </a:rPr>
              <a:t>Yes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3" name="Line 5"/>
          <p:cNvSpPr/>
          <p:nvPr/>
        </p:nvSpPr>
        <p:spPr>
          <a:xfrm flipV="1">
            <a:off x="2794320" y="4114800"/>
            <a:ext cx="497520" cy="442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TextShape 6"/>
          <p:cNvSpPr txBox="1"/>
          <p:nvPr/>
        </p:nvSpPr>
        <p:spPr>
          <a:xfrm>
            <a:off x="1020240" y="4691880"/>
            <a:ext cx="3186000" cy="52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latin typeface="Arial"/>
              </a:rPr>
              <a:t>You need to make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1988</Words>
  <Application>Microsoft Macintosh PowerPoint</Application>
  <PresentationFormat>On-screen Show (4:3)</PresentationFormat>
  <Paragraphs>533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Courier New</vt:lpstr>
      <vt:lpstr>DejaVu Sans</vt:lpstr>
      <vt:lpstr>DejaVu Sans Mono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 H</dc:creator>
  <dc:description/>
  <cp:lastModifiedBy>John McGuinness</cp:lastModifiedBy>
  <cp:revision>1974</cp:revision>
  <dcterms:created xsi:type="dcterms:W3CDTF">2017-05-01T00:56:30Z</dcterms:created>
  <dcterms:modified xsi:type="dcterms:W3CDTF">2018-10-04T23:06:06Z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