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gif" ContentType="image/gi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3.nd.edu/~dwang5/courses/fall18/" TargetMode="External"/><Relationship Id="rId2" Type="http://schemas.openxmlformats.org/officeDocument/2006/relationships/hyperlink" Target="mailto:nvance1@nd.edu" TargetMode="External"/><Relationship Id="rId3" Type="http://schemas.openxmlformats.org/officeDocument/2006/relationships/hyperlink" Target="mailto:John.J.McGuinness.7@nd.edu" TargetMode="External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yolinux.com/TUTORIALS/LinuxTutorialPosixThreads.html" TargetMode="External"/><Relationship Id="rId2" Type="http://schemas.openxmlformats.org/officeDocument/2006/relationships/hyperlink" Target="http://www.yolinux.com/TUTORIALS/LinuxTutorialPosixThreads.html" TargetMode="External"/><Relationship Id="rId3" Type="http://schemas.openxmlformats.org/officeDocument/2006/relationships/hyperlink" Target="http://www.yolinux.com/TUTORIALS/LinuxTutorialPosixThreads.html" TargetMode="External"/><Relationship Id="rId4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617880" y="6291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319168D-7E44-41B9-AFBA-E181FDCAEE0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34640" y="914760"/>
            <a:ext cx="887328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Fall 18 Computer Networks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PG3 Tutorial and C Refresher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57920" y="2301120"/>
            <a:ext cx="70131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https://www3.nd.edu/~dwang5/courses/fall18/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1418040" y="2963880"/>
            <a:ext cx="5257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Nathan Vance </a:t>
            </a:r>
            <a:r>
              <a:rPr b="0" lang="en-US" sz="1800" spc="-1" strike="noStrike">
                <a:latin typeface="Arial"/>
                <a:hlinkClick r:id="rId2"/>
              </a:rPr>
              <a:t>nvance1@nd.edu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John McGuinness </a:t>
            </a:r>
            <a:r>
              <a:rPr b="0" lang="en-US" sz="1800" spc="-1" strike="noStrike">
                <a:latin typeface="Arial"/>
                <a:hlinkClick r:id="rId3"/>
              </a:rPr>
              <a:t>John.J.McGuinness.7@nd.edu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6" name="Group 2"/>
          <p:cNvGrpSpPr/>
          <p:nvPr/>
        </p:nvGrpSpPr>
        <p:grpSpPr>
          <a:xfrm>
            <a:off x="-247320" y="-59400"/>
            <a:ext cx="9386640" cy="6923520"/>
            <a:chOff x="-247320" y="-59400"/>
            <a:chExt cx="9386640" cy="6923520"/>
          </a:xfrm>
        </p:grpSpPr>
        <p:sp>
          <p:nvSpPr>
            <p:cNvPr id="257" name="CustomShape 3"/>
            <p:cNvSpPr/>
            <p:nvPr/>
          </p:nvSpPr>
          <p:spPr>
            <a:xfrm>
              <a:off x="-247320" y="1290960"/>
              <a:ext cx="727668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4"/>
            <p:cNvSpPr/>
            <p:nvPr/>
          </p:nvSpPr>
          <p:spPr>
            <a:xfrm>
              <a:off x="502920" y="2010600"/>
              <a:ext cx="552996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5"/>
            <p:cNvSpPr/>
            <p:nvPr/>
          </p:nvSpPr>
          <p:spPr>
            <a:xfrm>
              <a:off x="188640" y="1780920"/>
              <a:ext cx="60267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6"/>
            <p:cNvSpPr/>
            <p:nvPr/>
          </p:nvSpPr>
          <p:spPr>
            <a:xfrm>
              <a:off x="-720" y="542520"/>
              <a:ext cx="775044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7"/>
            <p:cNvSpPr/>
            <p:nvPr/>
          </p:nvSpPr>
          <p:spPr>
            <a:xfrm>
              <a:off x="2880" y="6178680"/>
              <a:ext cx="378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8"/>
            <p:cNvSpPr/>
            <p:nvPr/>
          </p:nvSpPr>
          <p:spPr>
            <a:xfrm>
              <a:off x="-720" y="-59400"/>
              <a:ext cx="831852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9"/>
            <p:cNvSpPr/>
            <p:nvPr/>
          </p:nvSpPr>
          <p:spPr>
            <a:xfrm>
              <a:off x="4069800" y="-1800"/>
              <a:ext cx="43405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0"/>
            <p:cNvSpPr/>
            <p:nvPr/>
          </p:nvSpPr>
          <p:spPr>
            <a:xfrm>
              <a:off x="-720" y="-1800"/>
              <a:ext cx="79272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1"/>
            <p:cNvSpPr/>
            <p:nvPr/>
          </p:nvSpPr>
          <p:spPr>
            <a:xfrm>
              <a:off x="4366440" y="-1800"/>
              <a:ext cx="41907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2"/>
            <p:cNvSpPr/>
            <p:nvPr/>
          </p:nvSpPr>
          <p:spPr>
            <a:xfrm>
              <a:off x="2880" y="-6840"/>
              <a:ext cx="44604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3"/>
            <p:cNvSpPr/>
            <p:nvPr/>
          </p:nvSpPr>
          <p:spPr>
            <a:xfrm>
              <a:off x="4509360" y="-1800"/>
              <a:ext cx="412272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custDash>
                <a:ds d="400000" sp="300000"/>
                <a:ds d="1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4"/>
            <p:cNvSpPr/>
            <p:nvPr/>
          </p:nvSpPr>
          <p:spPr>
            <a:xfrm>
              <a:off x="-720" y="-1800"/>
              <a:ext cx="26748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custDash>
                <a:ds d="400000" sp="300000"/>
                <a:ds d="1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5"/>
            <p:cNvSpPr/>
            <p:nvPr/>
          </p:nvSpPr>
          <p:spPr>
            <a:xfrm>
              <a:off x="4658040" y="-6840"/>
              <a:ext cx="41418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6"/>
            <p:cNvSpPr/>
            <p:nvPr/>
          </p:nvSpPr>
          <p:spPr>
            <a:xfrm>
              <a:off x="4847400" y="-1800"/>
              <a:ext cx="405972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7"/>
            <p:cNvSpPr/>
            <p:nvPr/>
          </p:nvSpPr>
          <p:spPr>
            <a:xfrm>
              <a:off x="5158080" y="-1800"/>
              <a:ext cx="377748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8"/>
            <p:cNvSpPr/>
            <p:nvPr/>
          </p:nvSpPr>
          <p:spPr>
            <a:xfrm>
              <a:off x="6576120" y="-1800"/>
              <a:ext cx="256320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9"/>
            <p:cNvSpPr/>
            <p:nvPr/>
          </p:nvSpPr>
          <p:spPr>
            <a:xfrm>
              <a:off x="6926400" y="2880"/>
              <a:ext cx="2212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0"/>
            <p:cNvSpPr/>
            <p:nvPr/>
          </p:nvSpPr>
          <p:spPr>
            <a:xfrm>
              <a:off x="7515720" y="-1800"/>
              <a:ext cx="162360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21"/>
            <p:cNvSpPr/>
            <p:nvPr/>
          </p:nvSpPr>
          <p:spPr>
            <a:xfrm>
              <a:off x="8468280" y="-1800"/>
              <a:ext cx="67104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" name="Group 22"/>
          <p:cNvGrpSpPr/>
          <p:nvPr/>
        </p:nvGrpSpPr>
        <p:grpSpPr>
          <a:xfrm>
            <a:off x="1252080" y="1186560"/>
            <a:ext cx="6635880" cy="4477680"/>
            <a:chOff x="1252080" y="1186560"/>
            <a:chExt cx="6635880" cy="4477680"/>
          </a:xfrm>
        </p:grpSpPr>
        <p:sp>
          <p:nvSpPr>
            <p:cNvPr id="277" name="CustomShape 23"/>
            <p:cNvSpPr/>
            <p:nvPr/>
          </p:nvSpPr>
          <p:spPr>
            <a:xfrm>
              <a:off x="1255680" y="1186560"/>
              <a:ext cx="663228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24"/>
            <p:cNvSpPr/>
            <p:nvPr/>
          </p:nvSpPr>
          <p:spPr>
            <a:xfrm rot="10800000">
              <a:off x="4419720" y="5313600"/>
              <a:ext cx="30492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25"/>
            <p:cNvSpPr/>
            <p:nvPr/>
          </p:nvSpPr>
          <p:spPr>
            <a:xfrm>
              <a:off x="1252080" y="1991160"/>
              <a:ext cx="663372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0" name="TextShape 26"/>
          <p:cNvSpPr txBox="1"/>
          <p:nvPr/>
        </p:nvSpPr>
        <p:spPr>
          <a:xfrm>
            <a:off x="1316880" y="2313720"/>
            <a:ext cx="6507720" cy="17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700" spc="-1" strike="noStrike">
                <a:solidFill>
                  <a:srgbClr val="ffffff"/>
                </a:solidFill>
                <a:latin typeface="Arial"/>
                <a:ea typeface="DejaVu Sans"/>
              </a:rPr>
              <a:t>PG 3 Introduction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01520" y="944640"/>
            <a:ext cx="8675640" cy="20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PG4, you will build 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prototype of online chat room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program allows multiple users to register and log on to a chat room server simultaneously.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users can broadcast messages to all users (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public mode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), or send private message (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mode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 to a specific user.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4EF5246-92DE-47D1-838F-87A430F6E43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84" name="图片 2" descr=""/>
          <p:cNvPicPr/>
          <p:nvPr/>
        </p:nvPicPr>
        <p:blipFill>
          <a:blip r:embed="rId1"/>
          <a:stretch/>
        </p:blipFill>
        <p:spPr>
          <a:xfrm>
            <a:off x="948600" y="446184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285" name="图片 5" descr=""/>
          <p:cNvPicPr/>
          <p:nvPr/>
        </p:nvPicPr>
        <p:blipFill>
          <a:blip r:embed="rId2"/>
          <a:stretch/>
        </p:blipFill>
        <p:spPr>
          <a:xfrm>
            <a:off x="6718320" y="4509720"/>
            <a:ext cx="1322640" cy="1360800"/>
          </a:xfrm>
          <a:prstGeom prst="rect">
            <a:avLst/>
          </a:prstGeom>
          <a:ln>
            <a:noFill/>
          </a:ln>
        </p:spPr>
      </p:pic>
      <p:pic>
        <p:nvPicPr>
          <p:cNvPr id="286" name="图片 8" descr=""/>
          <p:cNvPicPr/>
          <p:nvPr/>
        </p:nvPicPr>
        <p:blipFill>
          <a:blip r:embed="rId3"/>
          <a:stretch/>
        </p:blipFill>
        <p:spPr>
          <a:xfrm>
            <a:off x="3665160" y="3395880"/>
            <a:ext cx="1427400" cy="1332000"/>
          </a:xfrm>
          <a:prstGeom prst="rect">
            <a:avLst/>
          </a:prstGeom>
          <a:ln>
            <a:noFill/>
          </a:ln>
        </p:spPr>
      </p:pic>
      <p:pic>
        <p:nvPicPr>
          <p:cNvPr id="287" name="Picture 2" descr=""/>
          <p:cNvPicPr/>
          <p:nvPr/>
        </p:nvPicPr>
        <p:blipFill>
          <a:blip r:embed="rId4"/>
          <a:stretch/>
        </p:blipFill>
        <p:spPr>
          <a:xfrm>
            <a:off x="3818160" y="549180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288" name="CustomShape 4"/>
          <p:cNvSpPr/>
          <p:nvPr/>
        </p:nvSpPr>
        <p:spPr>
          <a:xfrm>
            <a:off x="857880" y="3999960"/>
            <a:ext cx="124344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7646760" y="3993840"/>
            <a:ext cx="124344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5058720" y="3305520"/>
            <a:ext cx="124344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5001120" y="6319080"/>
            <a:ext cx="351900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Chat Room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2" name="CustomShape 8"/>
          <p:cNvSpPr/>
          <p:nvPr/>
        </p:nvSpPr>
        <p:spPr>
          <a:xfrm>
            <a:off x="4379400" y="4729680"/>
            <a:ext cx="360" cy="76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3" name="CustomShape 9"/>
          <p:cNvSpPr/>
          <p:nvPr/>
        </p:nvSpPr>
        <p:spPr>
          <a:xfrm flipH="1">
            <a:off x="5139720" y="5190840"/>
            <a:ext cx="1575720" cy="96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2243880" y="5247720"/>
            <a:ext cx="1572480" cy="90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5" name="CustomShape 11"/>
          <p:cNvSpPr/>
          <p:nvPr/>
        </p:nvSpPr>
        <p:spPr>
          <a:xfrm>
            <a:off x="2370240" y="5491800"/>
            <a:ext cx="110412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12"/>
          <p:cNvSpPr/>
          <p:nvPr/>
        </p:nvSpPr>
        <p:spPr>
          <a:xfrm>
            <a:off x="4459320" y="4882680"/>
            <a:ext cx="111816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13"/>
          <p:cNvSpPr/>
          <p:nvPr/>
        </p:nvSpPr>
        <p:spPr>
          <a:xfrm>
            <a:off x="5528520" y="5491800"/>
            <a:ext cx="11462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User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Registration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0" y="862560"/>
            <a:ext cx="9234360" cy="56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 first needs to register an account by setting up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username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Registration Protocol: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EB61443-6A42-4728-AAC6-1F729F492F2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FF0021-1728-4B45-A02B-AB3294AD3FD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02" name="图片 5" descr=""/>
          <p:cNvPicPr/>
          <p:nvPr/>
        </p:nvPicPr>
        <p:blipFill>
          <a:blip r:embed="rId1"/>
          <a:stretch/>
        </p:blipFill>
        <p:spPr>
          <a:xfrm>
            <a:off x="948600" y="446184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03" name="Picture 2" descr=""/>
          <p:cNvPicPr/>
          <p:nvPr/>
        </p:nvPicPr>
        <p:blipFill>
          <a:blip r:embed="rId2"/>
          <a:stretch/>
        </p:blipFill>
        <p:spPr>
          <a:xfrm>
            <a:off x="7528320" y="462024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04" name="CustomShape 5"/>
          <p:cNvSpPr/>
          <p:nvPr/>
        </p:nvSpPr>
        <p:spPr>
          <a:xfrm>
            <a:off x="899640" y="599292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7468560" y="586908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2243880" y="5266080"/>
            <a:ext cx="5283000" cy="3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CustomShape 8"/>
          <p:cNvSpPr/>
          <p:nvPr/>
        </p:nvSpPr>
        <p:spPr>
          <a:xfrm>
            <a:off x="61560" y="2124000"/>
            <a:ext cx="784296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Alice connects to server: ./chatclient student00.cse.nd.edu 41100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Server checks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New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User?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&gt; Prompt for password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Alice sets password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Server stores user account into a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file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3086280" y="380880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My name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3086280" y="4463640"/>
            <a:ext cx="316080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Welcome Alice! Password?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3086280" y="549864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My password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“pass”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1" name="Picture 2" descr=""/>
          <p:cNvPicPr/>
          <p:nvPr/>
        </p:nvPicPr>
        <p:blipFill>
          <a:blip r:embed="rId3"/>
          <a:stretch/>
        </p:blipFill>
        <p:spPr>
          <a:xfrm>
            <a:off x="7686000" y="2786400"/>
            <a:ext cx="800280" cy="800280"/>
          </a:xfrm>
          <a:prstGeom prst="rect">
            <a:avLst/>
          </a:prstGeom>
          <a:ln>
            <a:noFill/>
          </a:ln>
        </p:spPr>
      </p:pic>
      <p:sp>
        <p:nvSpPr>
          <p:cNvPr id="312" name="CustomShape 12"/>
          <p:cNvSpPr/>
          <p:nvPr/>
        </p:nvSpPr>
        <p:spPr>
          <a:xfrm>
            <a:off x="7612200" y="3492000"/>
            <a:ext cx="10015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Users.txt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13"/>
          <p:cNvSpPr/>
          <p:nvPr/>
        </p:nvSpPr>
        <p:spPr>
          <a:xfrm>
            <a:off x="7739640" y="3853440"/>
            <a:ext cx="746640" cy="53244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4" name="CustomShape 14"/>
          <p:cNvSpPr/>
          <p:nvPr/>
        </p:nvSpPr>
        <p:spPr>
          <a:xfrm>
            <a:off x="7005600" y="4322160"/>
            <a:ext cx="2214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Alice, pass”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User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Login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51720" y="869400"/>
            <a:ext cx="7899840" cy="37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6079320" y="6579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543165B-238C-425C-9E35-4834B6CA0E4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6079320" y="6579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B152825-9C42-47F8-A09F-1B6A6AEFCE5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19" name="图片 5" descr=""/>
          <p:cNvPicPr/>
          <p:nvPr/>
        </p:nvPicPr>
        <p:blipFill>
          <a:blip r:embed="rId1"/>
          <a:stretch/>
        </p:blipFill>
        <p:spPr>
          <a:xfrm>
            <a:off x="248400" y="469908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20" name="Picture 2" descr=""/>
          <p:cNvPicPr/>
          <p:nvPr/>
        </p:nvPicPr>
        <p:blipFill>
          <a:blip r:embed="rId2"/>
          <a:stretch/>
        </p:blipFill>
        <p:spPr>
          <a:xfrm>
            <a:off x="7054560" y="484344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21" name="CustomShape 5"/>
          <p:cNvSpPr/>
          <p:nvPr/>
        </p:nvSpPr>
        <p:spPr>
          <a:xfrm>
            <a:off x="425880" y="621648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994800" y="609228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-21600" y="694800"/>
            <a:ext cx="7842960" cy="27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registered user can login with his/her credentials.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Login Protocol: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Alice connects to server: ./chatclient student00.cse.nd.edu 41100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Server checks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Existing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User?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&gt; Prompt for password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Alice enters password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Server checks password correct?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No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&gt; Prompt for password again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5) Server checks password correct?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&gt; Success!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2599920" y="352656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My name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2599920" y="4159080"/>
            <a:ext cx="316080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Welcome Alice! Password?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2624760" y="479232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My password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“pass1”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7" name="Picture 2" descr=""/>
          <p:cNvPicPr/>
          <p:nvPr/>
        </p:nvPicPr>
        <p:blipFill>
          <a:blip r:embed="rId3"/>
          <a:stretch/>
        </p:blipFill>
        <p:spPr>
          <a:xfrm>
            <a:off x="8314560" y="3432960"/>
            <a:ext cx="800280" cy="800280"/>
          </a:xfrm>
          <a:prstGeom prst="rect">
            <a:avLst/>
          </a:prstGeom>
          <a:ln>
            <a:noFill/>
          </a:ln>
        </p:spPr>
      </p:pic>
      <p:sp>
        <p:nvSpPr>
          <p:cNvPr id="328" name="CustomShape 11"/>
          <p:cNvSpPr/>
          <p:nvPr/>
        </p:nvSpPr>
        <p:spPr>
          <a:xfrm>
            <a:off x="8031240" y="2585160"/>
            <a:ext cx="1024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Users.txt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12"/>
          <p:cNvSpPr/>
          <p:nvPr/>
        </p:nvSpPr>
        <p:spPr>
          <a:xfrm rot="1850400">
            <a:off x="8354880" y="4372560"/>
            <a:ext cx="746640" cy="70020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0" name="CustomShape 13"/>
          <p:cNvSpPr/>
          <p:nvPr/>
        </p:nvSpPr>
        <p:spPr>
          <a:xfrm>
            <a:off x="6389640" y="3860640"/>
            <a:ext cx="1984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Alice Exist?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14"/>
          <p:cNvSpPr/>
          <p:nvPr/>
        </p:nvSpPr>
        <p:spPr>
          <a:xfrm>
            <a:off x="5899680" y="4203720"/>
            <a:ext cx="2556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4) Password Match?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15"/>
          <p:cNvSpPr/>
          <p:nvPr/>
        </p:nvSpPr>
        <p:spPr>
          <a:xfrm>
            <a:off x="2599920" y="5517720"/>
            <a:ext cx="316080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4) Wrong Password. Re-enter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16"/>
          <p:cNvSpPr/>
          <p:nvPr/>
        </p:nvSpPr>
        <p:spPr>
          <a:xfrm>
            <a:off x="2670480" y="609228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5) My password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“pass”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17"/>
          <p:cNvSpPr/>
          <p:nvPr/>
        </p:nvSpPr>
        <p:spPr>
          <a:xfrm>
            <a:off x="1638360" y="5562360"/>
            <a:ext cx="541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5" name="CustomShape 18"/>
          <p:cNvSpPr/>
          <p:nvPr/>
        </p:nvSpPr>
        <p:spPr>
          <a:xfrm>
            <a:off x="5813280" y="4547520"/>
            <a:ext cx="25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5) Password Match?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19"/>
          <p:cNvSpPr/>
          <p:nvPr/>
        </p:nvSpPr>
        <p:spPr>
          <a:xfrm>
            <a:off x="7895520" y="2890800"/>
            <a:ext cx="13352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Alice, pass”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Public Messaging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31981F-13AD-424E-B666-CEED53D6A8E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1A47A1F-C256-4B93-833F-66056A83929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40" name="图片 29" descr=""/>
          <p:cNvPicPr/>
          <p:nvPr/>
        </p:nvPicPr>
        <p:blipFill>
          <a:blip r:embed="rId1"/>
          <a:stretch/>
        </p:blipFill>
        <p:spPr>
          <a:xfrm>
            <a:off x="192600" y="389664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41" name="图片 30" descr=""/>
          <p:cNvPicPr/>
          <p:nvPr/>
        </p:nvPicPr>
        <p:blipFill>
          <a:blip r:embed="rId2"/>
          <a:stretch/>
        </p:blipFill>
        <p:spPr>
          <a:xfrm>
            <a:off x="7066440" y="5547240"/>
            <a:ext cx="1322640" cy="1360800"/>
          </a:xfrm>
          <a:prstGeom prst="rect">
            <a:avLst/>
          </a:prstGeom>
          <a:ln>
            <a:noFill/>
          </a:ln>
        </p:spPr>
      </p:pic>
      <p:pic>
        <p:nvPicPr>
          <p:cNvPr id="342" name="图片 31" descr=""/>
          <p:cNvPicPr/>
          <p:nvPr/>
        </p:nvPicPr>
        <p:blipFill>
          <a:blip r:embed="rId3"/>
          <a:stretch/>
        </p:blipFill>
        <p:spPr>
          <a:xfrm>
            <a:off x="6834240" y="3142440"/>
            <a:ext cx="1427400" cy="1332000"/>
          </a:xfrm>
          <a:prstGeom prst="rect">
            <a:avLst/>
          </a:prstGeom>
          <a:ln>
            <a:noFill/>
          </a:ln>
        </p:spPr>
      </p:pic>
      <p:pic>
        <p:nvPicPr>
          <p:cNvPr id="343" name="Picture 2" descr=""/>
          <p:cNvPicPr/>
          <p:nvPr/>
        </p:nvPicPr>
        <p:blipFill>
          <a:blip r:embed="rId4"/>
          <a:stretch/>
        </p:blipFill>
        <p:spPr>
          <a:xfrm>
            <a:off x="4313880" y="441360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44" name="CustomShape 4"/>
          <p:cNvSpPr/>
          <p:nvPr/>
        </p:nvSpPr>
        <p:spPr>
          <a:xfrm>
            <a:off x="4253760" y="560880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 flipH="1">
            <a:off x="5635800" y="3809160"/>
            <a:ext cx="1195560" cy="12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 flipH="1" flipV="1">
            <a:off x="5635800" y="5073840"/>
            <a:ext cx="1428120" cy="115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7" name="CustomShape 7"/>
          <p:cNvSpPr/>
          <p:nvPr/>
        </p:nvSpPr>
        <p:spPr>
          <a:xfrm>
            <a:off x="1464840" y="4628160"/>
            <a:ext cx="284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8" name="CustomShape 8"/>
          <p:cNvSpPr/>
          <p:nvPr/>
        </p:nvSpPr>
        <p:spPr>
          <a:xfrm>
            <a:off x="2247120" y="4060080"/>
            <a:ext cx="105480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5401440" y="4199040"/>
            <a:ext cx="15260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Alice: Hi all!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10"/>
          <p:cNvSpPr/>
          <p:nvPr/>
        </p:nvSpPr>
        <p:spPr>
          <a:xfrm>
            <a:off x="5484240" y="5427000"/>
            <a:ext cx="15260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Alice: Hi all!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>
            <a:off x="1589040" y="468612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1589040" y="5386680"/>
            <a:ext cx="258948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Public Message (P)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13"/>
          <p:cNvSpPr/>
          <p:nvPr/>
        </p:nvSpPr>
        <p:spPr>
          <a:xfrm>
            <a:off x="1589040" y="6081120"/>
            <a:ext cx="30322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Please Enter Message: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14"/>
          <p:cNvSpPr/>
          <p:nvPr/>
        </p:nvSpPr>
        <p:spPr>
          <a:xfrm>
            <a:off x="424080" y="694800"/>
            <a:ext cx="8298360" cy="30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logged in user can send broadcasting messages.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Public Messaging Protocol: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Server prompts for message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Alice enters message.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5) Server redirects message to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all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online users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15"/>
          <p:cNvSpPr/>
          <p:nvPr/>
        </p:nvSpPr>
        <p:spPr>
          <a:xfrm>
            <a:off x="218520" y="541368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274320" y="694800"/>
            <a:ext cx="8595360" cy="27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logged in user can send private messages to a specific user.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 Messaging Protocol: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b="1" i="1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b="1" i="1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b="1" i="1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b="1" i="1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3) Server prompts for </a:t>
            </a:r>
            <a:r>
              <a:rPr b="1" i="1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username</a:t>
            </a:r>
            <a:r>
              <a:rPr b="1" i="1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4) Server sends the public key for the specified user and prompts for the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encrypted </a:t>
            </a:r>
            <a:r>
              <a:rPr b="1" i="1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message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Note: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server must keep a list of all online users (stored in memory).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If Alice enters invalid user, server will prompt for user name again.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Direct Messaging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47A0CDE-8434-4EBE-B20D-79C03D1C5BA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5E34094-47A0-491D-8519-0D399453761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60" name="图片 29" descr=""/>
          <p:cNvPicPr/>
          <p:nvPr/>
        </p:nvPicPr>
        <p:blipFill>
          <a:blip r:embed="rId1"/>
          <a:stretch/>
        </p:blipFill>
        <p:spPr>
          <a:xfrm>
            <a:off x="209160" y="409824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61" name="图片 30" descr=""/>
          <p:cNvPicPr/>
          <p:nvPr/>
        </p:nvPicPr>
        <p:blipFill>
          <a:blip r:embed="rId2"/>
          <a:stretch/>
        </p:blipFill>
        <p:spPr>
          <a:xfrm>
            <a:off x="7066440" y="5547240"/>
            <a:ext cx="1322640" cy="1360800"/>
          </a:xfrm>
          <a:prstGeom prst="rect">
            <a:avLst/>
          </a:prstGeom>
          <a:ln>
            <a:noFill/>
          </a:ln>
        </p:spPr>
      </p:pic>
      <p:pic>
        <p:nvPicPr>
          <p:cNvPr id="362" name="图片 31" descr=""/>
          <p:cNvPicPr/>
          <p:nvPr/>
        </p:nvPicPr>
        <p:blipFill>
          <a:blip r:embed="rId3"/>
          <a:stretch/>
        </p:blipFill>
        <p:spPr>
          <a:xfrm>
            <a:off x="7202520" y="3264840"/>
            <a:ext cx="1427400" cy="1332000"/>
          </a:xfrm>
          <a:prstGeom prst="rect">
            <a:avLst/>
          </a:prstGeom>
          <a:ln>
            <a:noFill/>
          </a:ln>
        </p:spPr>
      </p:pic>
      <p:pic>
        <p:nvPicPr>
          <p:cNvPr id="363" name="Picture 2" descr=""/>
          <p:cNvPicPr/>
          <p:nvPr/>
        </p:nvPicPr>
        <p:blipFill>
          <a:blip r:embed="rId4"/>
          <a:stretch/>
        </p:blipFill>
        <p:spPr>
          <a:xfrm>
            <a:off x="4330440" y="461520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64" name="CustomShape 5"/>
          <p:cNvSpPr/>
          <p:nvPr/>
        </p:nvSpPr>
        <p:spPr>
          <a:xfrm>
            <a:off x="4270320" y="581040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5" name="CustomShape 6"/>
          <p:cNvSpPr/>
          <p:nvPr/>
        </p:nvSpPr>
        <p:spPr>
          <a:xfrm flipH="1">
            <a:off x="5652360" y="3931920"/>
            <a:ext cx="1547280" cy="134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6" name="CustomShape 7"/>
          <p:cNvSpPr/>
          <p:nvPr/>
        </p:nvSpPr>
        <p:spPr>
          <a:xfrm flipH="1" flipV="1">
            <a:off x="5652360" y="5275440"/>
            <a:ext cx="1411200" cy="9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7" name="CustomShape 8"/>
          <p:cNvSpPr/>
          <p:nvPr/>
        </p:nvSpPr>
        <p:spPr>
          <a:xfrm>
            <a:off x="1481400" y="4829760"/>
            <a:ext cx="284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8" name="CustomShape 9"/>
          <p:cNvSpPr/>
          <p:nvPr/>
        </p:nvSpPr>
        <p:spPr>
          <a:xfrm>
            <a:off x="328680" y="3739680"/>
            <a:ext cx="105480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Jeff!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10"/>
          <p:cNvSpPr/>
          <p:nvPr/>
        </p:nvSpPr>
        <p:spPr>
          <a:xfrm>
            <a:off x="5755680" y="4287960"/>
            <a:ext cx="15260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Alice: Hi Jeff!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11"/>
          <p:cNvSpPr/>
          <p:nvPr/>
        </p:nvSpPr>
        <p:spPr>
          <a:xfrm>
            <a:off x="1617840" y="349200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12"/>
          <p:cNvSpPr/>
          <p:nvPr/>
        </p:nvSpPr>
        <p:spPr>
          <a:xfrm>
            <a:off x="1681560" y="4091040"/>
            <a:ext cx="258948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Direct Message (D)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13"/>
          <p:cNvSpPr/>
          <p:nvPr/>
        </p:nvSpPr>
        <p:spPr>
          <a:xfrm>
            <a:off x="1634400" y="484200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Enter name: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14"/>
          <p:cNvSpPr/>
          <p:nvPr/>
        </p:nvSpPr>
        <p:spPr>
          <a:xfrm>
            <a:off x="235080" y="561528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4" name="CustomShape 15"/>
          <p:cNvSpPr/>
          <p:nvPr/>
        </p:nvSpPr>
        <p:spPr>
          <a:xfrm>
            <a:off x="8033760" y="2667240"/>
            <a:ext cx="820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Jeff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5" name="CustomShape 16"/>
          <p:cNvSpPr/>
          <p:nvPr/>
        </p:nvSpPr>
        <p:spPr>
          <a:xfrm>
            <a:off x="7804080" y="5070240"/>
            <a:ext cx="10486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Zach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6" name="CustomShape 17"/>
          <p:cNvSpPr/>
          <p:nvPr/>
        </p:nvSpPr>
        <p:spPr>
          <a:xfrm>
            <a:off x="1681560" y="5497560"/>
            <a:ext cx="258948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Jeff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18"/>
          <p:cNvSpPr/>
          <p:nvPr/>
        </p:nvSpPr>
        <p:spPr>
          <a:xfrm>
            <a:off x="1634400" y="611172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4) Enter message: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19"/>
          <p:cNvSpPr/>
          <p:nvPr/>
        </p:nvSpPr>
        <p:spPr>
          <a:xfrm>
            <a:off x="4860720" y="3519360"/>
            <a:ext cx="2010240" cy="628920"/>
          </a:xfrm>
          <a:prstGeom prst="flowChartDocument">
            <a:avLst/>
          </a:prstGeom>
          <a:solidFill>
            <a:schemeClr val="bg1"/>
          </a:solidFill>
          <a:ln w="22320"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Online List: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{Alice, Jeff, Zach}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User Exit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56960" y="944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20628EB-064E-4778-A56F-8F46B353235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-17640" y="694800"/>
            <a:ext cx="9177840" cy="24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logged in user can exit the program by using the E command.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Exit Protocol: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Q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Server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removes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Alice from online list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Client program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close socket and exit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6079320" y="6579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3B6A58E-D608-491B-922D-57D317A7D94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6079320" y="6579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CEB42FE-4A28-4D79-AB25-A432C8E0890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85" name="图片 8" descr=""/>
          <p:cNvPicPr/>
          <p:nvPr/>
        </p:nvPicPr>
        <p:blipFill>
          <a:blip r:embed="rId1"/>
          <a:stretch/>
        </p:blipFill>
        <p:spPr>
          <a:xfrm>
            <a:off x="248400" y="469908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86" name="Picture 2" descr=""/>
          <p:cNvPicPr/>
          <p:nvPr/>
        </p:nvPicPr>
        <p:blipFill>
          <a:blip r:embed="rId2"/>
          <a:stretch/>
        </p:blipFill>
        <p:spPr>
          <a:xfrm>
            <a:off x="7054560" y="484344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87" name="CustomShape 7"/>
          <p:cNvSpPr/>
          <p:nvPr/>
        </p:nvSpPr>
        <p:spPr>
          <a:xfrm>
            <a:off x="425880" y="621648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8" name="CustomShape 8"/>
          <p:cNvSpPr/>
          <p:nvPr/>
        </p:nvSpPr>
        <p:spPr>
          <a:xfrm>
            <a:off x="6994800" y="609228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 rot="1850400">
            <a:off x="7882200" y="4141440"/>
            <a:ext cx="746640" cy="70020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0" name="CustomShape 10"/>
          <p:cNvSpPr/>
          <p:nvPr/>
        </p:nvSpPr>
        <p:spPr>
          <a:xfrm>
            <a:off x="1638360" y="5562360"/>
            <a:ext cx="541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1" name="CustomShape 11"/>
          <p:cNvSpPr/>
          <p:nvPr/>
        </p:nvSpPr>
        <p:spPr>
          <a:xfrm>
            <a:off x="7054560" y="3405600"/>
            <a:ext cx="2010240" cy="628920"/>
          </a:xfrm>
          <a:prstGeom prst="flowChartDocument">
            <a:avLst/>
          </a:prstGeom>
          <a:solidFill>
            <a:schemeClr val="bg1"/>
          </a:solidFill>
          <a:ln w="22320"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Online List: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{Alice, Jeff, Zach}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Line 12"/>
          <p:cNvSpPr/>
          <p:nvPr/>
        </p:nvSpPr>
        <p:spPr>
          <a:xfrm>
            <a:off x="7311960" y="3776400"/>
            <a:ext cx="443160" cy="565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2971800" y="449280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2971800" y="5689080"/>
            <a:ext cx="258948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Quit (Q)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-13680" y="380880"/>
            <a:ext cx="8883720" cy="63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b="1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Multithreading</a:t>
            </a:r>
            <a:r>
              <a:rPr b="0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 is the ability of a CPU in a multi-core processor to execute </a:t>
            </a:r>
            <a:r>
              <a:rPr b="0" lang="en-US" sz="5100" spc="-1" strike="noStrike">
                <a:solidFill>
                  <a:srgbClr val="ff0000"/>
                </a:solidFill>
                <a:latin typeface="Calibri"/>
                <a:ea typeface="DejaVu Sans"/>
              </a:rPr>
              <a:t>multiple processes</a:t>
            </a:r>
            <a:r>
              <a:rPr b="0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5100" spc="-1" strike="noStrike">
                <a:solidFill>
                  <a:srgbClr val="ff0000"/>
                </a:solidFill>
                <a:latin typeface="Calibri"/>
                <a:ea typeface="DejaVu Sans"/>
              </a:rPr>
              <a:t>or threads</a:t>
            </a:r>
            <a:r>
              <a:rPr b="0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 concurrently</a:t>
            </a:r>
            <a:endParaRPr b="0" lang="en-US" sz="5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endParaRPr b="0" lang="en-US" sz="5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b="1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Why</a:t>
            </a:r>
            <a:r>
              <a:rPr b="0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Multithreading? </a:t>
            </a:r>
            <a:r>
              <a:rPr b="1" lang="en-US" sz="5100" spc="-1" strike="noStrike">
                <a:solidFill>
                  <a:srgbClr val="ff0000"/>
                </a:solidFill>
                <a:latin typeface="Calibri"/>
                <a:ea typeface="DejaVu Sans"/>
              </a:rPr>
              <a:t>Concurrency!</a:t>
            </a:r>
            <a:endParaRPr b="0" lang="en-US" sz="51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Jeff is interacting with server (e.g., server is prompting Jeff for command options)</a:t>
            </a:r>
            <a:endParaRPr b="0" lang="en-US" sz="42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Alice is sending broadcast message to Jeff and Zach</a:t>
            </a:r>
            <a:endParaRPr b="0" lang="en-US" sz="42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Zach is sending private message to Alice</a:t>
            </a:r>
            <a:endParaRPr b="0" lang="en-US" sz="42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839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4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Both clients and server need to handle multiple messages at the same time!</a:t>
            </a: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4231816-83C3-4919-9CDF-1A49388A302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3F323A-70E7-4368-A501-F6101B50D7F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EB9136-4F63-4B9A-A5B1-A468C818683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400" name="图片 7" descr=""/>
          <p:cNvPicPr/>
          <p:nvPr/>
        </p:nvPicPr>
        <p:blipFill>
          <a:blip r:embed="rId1"/>
          <a:stretch/>
        </p:blipFill>
        <p:spPr>
          <a:xfrm>
            <a:off x="209160" y="449100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401" name="图片 8" descr=""/>
          <p:cNvPicPr/>
          <p:nvPr/>
        </p:nvPicPr>
        <p:blipFill>
          <a:blip r:embed="rId2"/>
          <a:stretch/>
        </p:blipFill>
        <p:spPr>
          <a:xfrm>
            <a:off x="7222320" y="5581440"/>
            <a:ext cx="1322640" cy="1360800"/>
          </a:xfrm>
          <a:prstGeom prst="rect">
            <a:avLst/>
          </a:prstGeom>
          <a:ln>
            <a:noFill/>
          </a:ln>
        </p:spPr>
      </p:pic>
      <p:pic>
        <p:nvPicPr>
          <p:cNvPr id="402" name="图片 9" descr=""/>
          <p:cNvPicPr/>
          <p:nvPr/>
        </p:nvPicPr>
        <p:blipFill>
          <a:blip r:embed="rId3"/>
          <a:stretch/>
        </p:blipFill>
        <p:spPr>
          <a:xfrm>
            <a:off x="7222320" y="3824280"/>
            <a:ext cx="1427400" cy="1332000"/>
          </a:xfrm>
          <a:prstGeom prst="rect">
            <a:avLst/>
          </a:prstGeom>
          <a:ln>
            <a:noFill/>
          </a:ln>
        </p:spPr>
      </p:pic>
      <p:pic>
        <p:nvPicPr>
          <p:cNvPr id="403" name="Picture 2" descr=""/>
          <p:cNvPicPr/>
          <p:nvPr/>
        </p:nvPicPr>
        <p:blipFill>
          <a:blip r:embed="rId4"/>
          <a:stretch/>
        </p:blipFill>
        <p:spPr>
          <a:xfrm>
            <a:off x="4330440" y="461520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404" name="CustomShape 6"/>
          <p:cNvSpPr/>
          <p:nvPr/>
        </p:nvSpPr>
        <p:spPr>
          <a:xfrm>
            <a:off x="4270320" y="581040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 flipH="1">
            <a:off x="5652360" y="4491000"/>
            <a:ext cx="1567080" cy="78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6" name="CustomShape 8"/>
          <p:cNvSpPr/>
          <p:nvPr/>
        </p:nvSpPr>
        <p:spPr>
          <a:xfrm flipH="1" flipV="1">
            <a:off x="5652360" y="5275440"/>
            <a:ext cx="1567080" cy="98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7" name="CustomShape 9"/>
          <p:cNvSpPr/>
          <p:nvPr/>
        </p:nvSpPr>
        <p:spPr>
          <a:xfrm>
            <a:off x="1504440" y="5276880"/>
            <a:ext cx="284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8" name="CustomShape 10"/>
          <p:cNvSpPr/>
          <p:nvPr/>
        </p:nvSpPr>
        <p:spPr>
          <a:xfrm>
            <a:off x="235080" y="600840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9" name="CustomShape 11"/>
          <p:cNvSpPr/>
          <p:nvPr/>
        </p:nvSpPr>
        <p:spPr>
          <a:xfrm>
            <a:off x="8335800" y="3506400"/>
            <a:ext cx="820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Jeff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8161560" y="5225040"/>
            <a:ext cx="10486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Zach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2107440" y="5161320"/>
            <a:ext cx="163152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 to 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14"/>
          <p:cNvSpPr/>
          <p:nvPr/>
        </p:nvSpPr>
        <p:spPr>
          <a:xfrm>
            <a:off x="5491080" y="5505480"/>
            <a:ext cx="18860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 to Alice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 rot="19926600">
            <a:off x="5305680" y="4204440"/>
            <a:ext cx="2143440" cy="565920"/>
          </a:xfrm>
          <a:prstGeom prst="left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Message: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74D6137-6F08-4747-9F4C-DECDC50F741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8080" y="380880"/>
            <a:ext cx="9050760" cy="63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pthread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library </a:t>
            </a:r>
            <a:r>
              <a:rPr b="0" lang="en-US" sz="19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</a:t>
            </a:r>
            <a:r>
              <a:rPr b="0" lang="en-US" sz="19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://</a:t>
            </a:r>
            <a:r>
              <a:rPr b="0" lang="en-US" sz="19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www.yolinux.com/TUTORIALS/LinuxTutorialPosixThreads.html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pthread_create() // create new thread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pthread_join() //suspend current thread until a thread finishes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pthread_exit() // exit a thread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3709440" y="2635200"/>
            <a:ext cx="1459080" cy="118836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Main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5"/>
          <p:cNvSpPr/>
          <p:nvPr/>
        </p:nvSpPr>
        <p:spPr>
          <a:xfrm>
            <a:off x="2312640" y="320472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9" name="CustomShape 6"/>
          <p:cNvSpPr/>
          <p:nvPr/>
        </p:nvSpPr>
        <p:spPr>
          <a:xfrm>
            <a:off x="2312640" y="368748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0" name="CustomShape 7"/>
          <p:cNvSpPr/>
          <p:nvPr/>
        </p:nvSpPr>
        <p:spPr>
          <a:xfrm>
            <a:off x="2301840" y="2862720"/>
            <a:ext cx="1115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8"/>
          <p:cNvSpPr/>
          <p:nvPr/>
        </p:nvSpPr>
        <p:spPr>
          <a:xfrm>
            <a:off x="2287080" y="3362040"/>
            <a:ext cx="1115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CustomShape 9"/>
          <p:cNvSpPr/>
          <p:nvPr/>
        </p:nvSpPr>
        <p:spPr>
          <a:xfrm rot="5400000">
            <a:off x="2783160" y="4421880"/>
            <a:ext cx="1738440" cy="544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3" name="CustomShape 10"/>
          <p:cNvSpPr/>
          <p:nvPr/>
        </p:nvSpPr>
        <p:spPr>
          <a:xfrm flipH="1" rot="16200000">
            <a:off x="3709440" y="4408920"/>
            <a:ext cx="1783440" cy="525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4" name="CustomShape 11"/>
          <p:cNvSpPr/>
          <p:nvPr/>
        </p:nvSpPr>
        <p:spPr>
          <a:xfrm>
            <a:off x="2412360" y="455112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Request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CustomShape 12"/>
          <p:cNvSpPr/>
          <p:nvPr/>
        </p:nvSpPr>
        <p:spPr>
          <a:xfrm>
            <a:off x="4275360" y="451692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Request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CustomShape 13"/>
          <p:cNvSpPr/>
          <p:nvPr/>
        </p:nvSpPr>
        <p:spPr>
          <a:xfrm>
            <a:off x="2872440" y="558972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14"/>
          <p:cNvSpPr/>
          <p:nvPr/>
        </p:nvSpPr>
        <p:spPr>
          <a:xfrm>
            <a:off x="4372200" y="558972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Multithreaded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0" y="95688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Server – needs to interact with multiple users concurrently.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Main thread (socket listener)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: keep listening for new connections</a:t>
            </a: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</a:t>
            </a: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new thread (client handler) 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each online user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5691240" y="62978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2264ABE-8904-4555-AADA-6B57755A65E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5129640" y="3080880"/>
            <a:ext cx="2611800" cy="135612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2994840" y="370080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3" name="CustomShape 6"/>
          <p:cNvSpPr/>
          <p:nvPr/>
        </p:nvSpPr>
        <p:spPr>
          <a:xfrm>
            <a:off x="2994840" y="418356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4" name="CustomShape 7"/>
          <p:cNvSpPr/>
          <p:nvPr/>
        </p:nvSpPr>
        <p:spPr>
          <a:xfrm>
            <a:off x="2982600" y="335916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8"/>
          <p:cNvSpPr/>
          <p:nvPr/>
        </p:nvSpPr>
        <p:spPr>
          <a:xfrm>
            <a:off x="2968200" y="385812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9"/>
          <p:cNvSpPr/>
          <p:nvPr/>
        </p:nvSpPr>
        <p:spPr>
          <a:xfrm rot="5400000">
            <a:off x="4186440" y="5124240"/>
            <a:ext cx="1738440" cy="38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7" name="CustomShape 10"/>
          <p:cNvSpPr/>
          <p:nvPr/>
        </p:nvSpPr>
        <p:spPr>
          <a:xfrm flipH="1" rot="16200000">
            <a:off x="5598360" y="5015160"/>
            <a:ext cx="1783440" cy="525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8" name="CustomShape 11"/>
          <p:cNvSpPr/>
          <p:nvPr/>
        </p:nvSpPr>
        <p:spPr>
          <a:xfrm>
            <a:off x="4098240" y="50745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12"/>
          <p:cNvSpPr/>
          <p:nvPr/>
        </p:nvSpPr>
        <p:spPr>
          <a:xfrm>
            <a:off x="5960880" y="50403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13"/>
          <p:cNvSpPr/>
          <p:nvPr/>
        </p:nvSpPr>
        <p:spPr>
          <a:xfrm>
            <a:off x="4558320" y="611316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CustomShape 14"/>
          <p:cNvSpPr/>
          <p:nvPr/>
        </p:nvSpPr>
        <p:spPr>
          <a:xfrm>
            <a:off x="6058080" y="611316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15"/>
          <p:cNvSpPr/>
          <p:nvPr/>
        </p:nvSpPr>
        <p:spPr>
          <a:xfrm>
            <a:off x="4267440" y="3461040"/>
            <a:ext cx="1210680" cy="8560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Socket Listener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16"/>
          <p:cNvSpPr/>
          <p:nvPr/>
        </p:nvSpPr>
        <p:spPr>
          <a:xfrm>
            <a:off x="3003840" y="461520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44" name="CustomShape 17"/>
          <p:cNvSpPr/>
          <p:nvPr/>
        </p:nvSpPr>
        <p:spPr>
          <a:xfrm>
            <a:off x="2982600" y="429336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CustomShape 18"/>
          <p:cNvSpPr/>
          <p:nvPr/>
        </p:nvSpPr>
        <p:spPr>
          <a:xfrm flipH="1" rot="16200000">
            <a:off x="6777360" y="4736880"/>
            <a:ext cx="1857600" cy="8924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6" name="CustomShape 19"/>
          <p:cNvSpPr/>
          <p:nvPr/>
        </p:nvSpPr>
        <p:spPr>
          <a:xfrm>
            <a:off x="6966360" y="44121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20"/>
          <p:cNvSpPr/>
          <p:nvPr/>
        </p:nvSpPr>
        <p:spPr>
          <a:xfrm>
            <a:off x="7527240" y="605520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7" name="Group 2"/>
          <p:cNvGrpSpPr/>
          <p:nvPr/>
        </p:nvGrpSpPr>
        <p:grpSpPr>
          <a:xfrm>
            <a:off x="-247320" y="-59400"/>
            <a:ext cx="9386640" cy="6923520"/>
            <a:chOff x="-247320" y="-59400"/>
            <a:chExt cx="9386640" cy="6923520"/>
          </a:xfrm>
        </p:grpSpPr>
        <p:sp>
          <p:nvSpPr>
            <p:cNvPr id="198" name="CustomShape 3"/>
            <p:cNvSpPr/>
            <p:nvPr/>
          </p:nvSpPr>
          <p:spPr>
            <a:xfrm>
              <a:off x="-247320" y="1290960"/>
              <a:ext cx="727668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4"/>
            <p:cNvSpPr/>
            <p:nvPr/>
          </p:nvSpPr>
          <p:spPr>
            <a:xfrm>
              <a:off x="502920" y="2010600"/>
              <a:ext cx="552996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5"/>
            <p:cNvSpPr/>
            <p:nvPr/>
          </p:nvSpPr>
          <p:spPr>
            <a:xfrm>
              <a:off x="188640" y="1780920"/>
              <a:ext cx="60267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6"/>
            <p:cNvSpPr/>
            <p:nvPr/>
          </p:nvSpPr>
          <p:spPr>
            <a:xfrm>
              <a:off x="-720" y="542520"/>
              <a:ext cx="775044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7"/>
            <p:cNvSpPr/>
            <p:nvPr/>
          </p:nvSpPr>
          <p:spPr>
            <a:xfrm>
              <a:off x="2880" y="6178680"/>
              <a:ext cx="378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8"/>
            <p:cNvSpPr/>
            <p:nvPr/>
          </p:nvSpPr>
          <p:spPr>
            <a:xfrm>
              <a:off x="-720" y="-59400"/>
              <a:ext cx="831852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9"/>
            <p:cNvSpPr/>
            <p:nvPr/>
          </p:nvSpPr>
          <p:spPr>
            <a:xfrm>
              <a:off x="4069800" y="-1800"/>
              <a:ext cx="43405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0"/>
            <p:cNvSpPr/>
            <p:nvPr/>
          </p:nvSpPr>
          <p:spPr>
            <a:xfrm>
              <a:off x="-720" y="-1800"/>
              <a:ext cx="79272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1"/>
            <p:cNvSpPr/>
            <p:nvPr/>
          </p:nvSpPr>
          <p:spPr>
            <a:xfrm>
              <a:off x="4366440" y="-1800"/>
              <a:ext cx="41907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2"/>
            <p:cNvSpPr/>
            <p:nvPr/>
          </p:nvSpPr>
          <p:spPr>
            <a:xfrm>
              <a:off x="2880" y="-6840"/>
              <a:ext cx="44604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3"/>
            <p:cNvSpPr/>
            <p:nvPr/>
          </p:nvSpPr>
          <p:spPr>
            <a:xfrm>
              <a:off x="4509360" y="-1800"/>
              <a:ext cx="412272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custDash>
                <a:ds d="400000" sp="300000"/>
                <a:ds d="1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4"/>
            <p:cNvSpPr/>
            <p:nvPr/>
          </p:nvSpPr>
          <p:spPr>
            <a:xfrm>
              <a:off x="-720" y="-1800"/>
              <a:ext cx="26748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custDash>
                <a:ds d="400000" sp="300000"/>
                <a:ds d="1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5"/>
            <p:cNvSpPr/>
            <p:nvPr/>
          </p:nvSpPr>
          <p:spPr>
            <a:xfrm>
              <a:off x="4658040" y="-6840"/>
              <a:ext cx="41418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6"/>
            <p:cNvSpPr/>
            <p:nvPr/>
          </p:nvSpPr>
          <p:spPr>
            <a:xfrm>
              <a:off x="4847400" y="-1800"/>
              <a:ext cx="405972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7"/>
            <p:cNvSpPr/>
            <p:nvPr/>
          </p:nvSpPr>
          <p:spPr>
            <a:xfrm>
              <a:off x="5158080" y="-1800"/>
              <a:ext cx="377748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8"/>
            <p:cNvSpPr/>
            <p:nvPr/>
          </p:nvSpPr>
          <p:spPr>
            <a:xfrm>
              <a:off x="6576120" y="-1800"/>
              <a:ext cx="256320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9"/>
            <p:cNvSpPr/>
            <p:nvPr/>
          </p:nvSpPr>
          <p:spPr>
            <a:xfrm>
              <a:off x="6926400" y="2880"/>
              <a:ext cx="2212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0"/>
            <p:cNvSpPr/>
            <p:nvPr/>
          </p:nvSpPr>
          <p:spPr>
            <a:xfrm>
              <a:off x="7515720" y="-1800"/>
              <a:ext cx="162360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1"/>
            <p:cNvSpPr/>
            <p:nvPr/>
          </p:nvSpPr>
          <p:spPr>
            <a:xfrm>
              <a:off x="8468280" y="-1800"/>
              <a:ext cx="67104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7" name="Group 22"/>
          <p:cNvGrpSpPr/>
          <p:nvPr/>
        </p:nvGrpSpPr>
        <p:grpSpPr>
          <a:xfrm>
            <a:off x="1252080" y="1186560"/>
            <a:ext cx="6635880" cy="4477680"/>
            <a:chOff x="1252080" y="1186560"/>
            <a:chExt cx="6635880" cy="4477680"/>
          </a:xfrm>
        </p:grpSpPr>
        <p:sp>
          <p:nvSpPr>
            <p:cNvPr id="218" name="CustomShape 23"/>
            <p:cNvSpPr/>
            <p:nvPr/>
          </p:nvSpPr>
          <p:spPr>
            <a:xfrm>
              <a:off x="1255680" y="1186560"/>
              <a:ext cx="663228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24"/>
            <p:cNvSpPr/>
            <p:nvPr/>
          </p:nvSpPr>
          <p:spPr>
            <a:xfrm rot="10800000">
              <a:off x="4419720" y="5313600"/>
              <a:ext cx="30492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25"/>
            <p:cNvSpPr/>
            <p:nvPr/>
          </p:nvSpPr>
          <p:spPr>
            <a:xfrm>
              <a:off x="1252080" y="1991160"/>
              <a:ext cx="663372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1" name="TextShape 26"/>
          <p:cNvSpPr txBox="1"/>
          <p:nvPr/>
        </p:nvSpPr>
        <p:spPr>
          <a:xfrm>
            <a:off x="1316880" y="2075760"/>
            <a:ext cx="6507720" cy="17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700" spc="-1" strike="noStrike">
                <a:solidFill>
                  <a:srgbClr val="ffffff"/>
                </a:solidFill>
                <a:latin typeface="Arial"/>
                <a:ea typeface="DejaVu Sans"/>
              </a:rPr>
              <a:t>C Programming Refresher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7"/>
          <p:cNvSpPr txBox="1"/>
          <p:nvPr/>
        </p:nvSpPr>
        <p:spPr>
          <a:xfrm>
            <a:off x="1316880" y="3881520"/>
            <a:ext cx="6507720" cy="1231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General Tips | Structs | Pointers | Buffers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Multithreaded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0" y="95688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Server – needs to interact with multiple users concurrently.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Main thread (socket listener)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: keep listening for new connections</a:t>
            </a: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</a:t>
            </a: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new thread (client handler) 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each online user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5691240" y="62978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FC0B007-6E99-46B0-A2DF-0EFD3FA7881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5129640" y="3080880"/>
            <a:ext cx="2611800" cy="135612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2994840" y="370080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3" name="CustomShape 6"/>
          <p:cNvSpPr/>
          <p:nvPr/>
        </p:nvSpPr>
        <p:spPr>
          <a:xfrm>
            <a:off x="2994840" y="418356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4" name="CustomShape 7"/>
          <p:cNvSpPr/>
          <p:nvPr/>
        </p:nvSpPr>
        <p:spPr>
          <a:xfrm>
            <a:off x="2982600" y="335916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CustomShape 8"/>
          <p:cNvSpPr/>
          <p:nvPr/>
        </p:nvSpPr>
        <p:spPr>
          <a:xfrm>
            <a:off x="2968200" y="385812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CustomShape 9"/>
          <p:cNvSpPr/>
          <p:nvPr/>
        </p:nvSpPr>
        <p:spPr>
          <a:xfrm rot="5400000">
            <a:off x="4186440" y="5124240"/>
            <a:ext cx="1738440" cy="38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7" name="CustomShape 10"/>
          <p:cNvSpPr/>
          <p:nvPr/>
        </p:nvSpPr>
        <p:spPr>
          <a:xfrm flipH="1" rot="16200000">
            <a:off x="5598360" y="5015160"/>
            <a:ext cx="1783440" cy="525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8" name="CustomShape 11"/>
          <p:cNvSpPr/>
          <p:nvPr/>
        </p:nvSpPr>
        <p:spPr>
          <a:xfrm>
            <a:off x="4098240" y="50745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" name="CustomShape 12"/>
          <p:cNvSpPr/>
          <p:nvPr/>
        </p:nvSpPr>
        <p:spPr>
          <a:xfrm>
            <a:off x="5960880" y="50403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CustomShape 13"/>
          <p:cNvSpPr/>
          <p:nvPr/>
        </p:nvSpPr>
        <p:spPr>
          <a:xfrm>
            <a:off x="4558320" y="611316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CustomShape 14"/>
          <p:cNvSpPr/>
          <p:nvPr/>
        </p:nvSpPr>
        <p:spPr>
          <a:xfrm>
            <a:off x="6058080" y="611316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CustomShape 15"/>
          <p:cNvSpPr/>
          <p:nvPr/>
        </p:nvSpPr>
        <p:spPr>
          <a:xfrm>
            <a:off x="4267440" y="3461040"/>
            <a:ext cx="1210680" cy="8560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Socket Listener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CustomShape 16"/>
          <p:cNvSpPr/>
          <p:nvPr/>
        </p:nvSpPr>
        <p:spPr>
          <a:xfrm>
            <a:off x="3003840" y="461520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4" name="CustomShape 17"/>
          <p:cNvSpPr/>
          <p:nvPr/>
        </p:nvSpPr>
        <p:spPr>
          <a:xfrm>
            <a:off x="2982600" y="429336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18"/>
          <p:cNvSpPr/>
          <p:nvPr/>
        </p:nvSpPr>
        <p:spPr>
          <a:xfrm flipH="1" rot="16200000">
            <a:off x="6777360" y="4736880"/>
            <a:ext cx="1857600" cy="8924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6" name="CustomShape 19"/>
          <p:cNvSpPr/>
          <p:nvPr/>
        </p:nvSpPr>
        <p:spPr>
          <a:xfrm>
            <a:off x="6966360" y="44121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CustomShape 20"/>
          <p:cNvSpPr/>
          <p:nvPr/>
        </p:nvSpPr>
        <p:spPr>
          <a:xfrm>
            <a:off x="7527240" y="605520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8" name="图片 1" descr=""/>
          <p:cNvPicPr/>
          <p:nvPr/>
        </p:nvPicPr>
        <p:blipFill>
          <a:blip r:embed="rId1"/>
          <a:srcRect l="4646" t="5607" r="0" b="13028"/>
          <a:stretch/>
        </p:blipFill>
        <p:spPr>
          <a:xfrm>
            <a:off x="640080" y="3232080"/>
            <a:ext cx="6774840" cy="2619360"/>
          </a:xfrm>
          <a:prstGeom prst="rect">
            <a:avLst/>
          </a:prstGeom>
          <a:ln>
            <a:noFill/>
          </a:ln>
        </p:spPr>
      </p:pic>
      <p:sp>
        <p:nvSpPr>
          <p:cNvPr id="469" name="CustomShape 21"/>
          <p:cNvSpPr/>
          <p:nvPr/>
        </p:nvSpPr>
        <p:spPr>
          <a:xfrm>
            <a:off x="673920" y="3234240"/>
            <a:ext cx="6498000" cy="178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470" name="CustomShape 22"/>
          <p:cNvSpPr/>
          <p:nvPr/>
        </p:nvSpPr>
        <p:spPr>
          <a:xfrm>
            <a:off x="3657600" y="2866680"/>
            <a:ext cx="1827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New Connection?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23"/>
          <p:cNvSpPr/>
          <p:nvPr/>
        </p:nvSpPr>
        <p:spPr>
          <a:xfrm>
            <a:off x="870840" y="4371120"/>
            <a:ext cx="5935680" cy="1281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472" name="CustomShape 24"/>
          <p:cNvSpPr/>
          <p:nvPr/>
        </p:nvSpPr>
        <p:spPr>
          <a:xfrm>
            <a:off x="3069720" y="4369680"/>
            <a:ext cx="36712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New thread for each connected client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Multithreaded Client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586440" y="944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Client – needs to handle both messages from server and messages from other clients.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Main thread (socket client)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: normal client operations (prompt user for input, interact with server)</a:t>
            </a: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Another thread (message handler): 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handle each message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4175640" y="663480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20996A3-DD82-4FA3-A9B1-349C3F3AFB1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695760" y="3516840"/>
            <a:ext cx="2611800" cy="135612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Client 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1479240" y="409644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78" name="CustomShape 6"/>
          <p:cNvSpPr/>
          <p:nvPr/>
        </p:nvSpPr>
        <p:spPr>
          <a:xfrm>
            <a:off x="1479240" y="452052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79" name="CustomShape 7"/>
          <p:cNvSpPr/>
          <p:nvPr/>
        </p:nvSpPr>
        <p:spPr>
          <a:xfrm rot="5400000">
            <a:off x="2670840" y="5461200"/>
            <a:ext cx="1738440" cy="38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3166920" y="5239800"/>
            <a:ext cx="1562760" cy="78156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Message 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CustomShape 9"/>
          <p:cNvSpPr/>
          <p:nvPr/>
        </p:nvSpPr>
        <p:spPr>
          <a:xfrm>
            <a:off x="3044880" y="6450480"/>
            <a:ext cx="1677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Another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2" name="CustomShape 10"/>
          <p:cNvSpPr/>
          <p:nvPr/>
        </p:nvSpPr>
        <p:spPr>
          <a:xfrm>
            <a:off x="2536200" y="3520800"/>
            <a:ext cx="1210680" cy="11336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Socket 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11"/>
          <p:cNvSpPr/>
          <p:nvPr/>
        </p:nvSpPr>
        <p:spPr>
          <a:xfrm>
            <a:off x="1469520" y="361872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68400" y="330228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CustomShape 13"/>
          <p:cNvSpPr/>
          <p:nvPr/>
        </p:nvSpPr>
        <p:spPr>
          <a:xfrm>
            <a:off x="73440" y="391572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14"/>
          <p:cNvSpPr/>
          <p:nvPr/>
        </p:nvSpPr>
        <p:spPr>
          <a:xfrm>
            <a:off x="73440" y="447120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–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CustomShape 15"/>
          <p:cNvSpPr/>
          <p:nvPr/>
        </p:nvSpPr>
        <p:spPr>
          <a:xfrm>
            <a:off x="4912920" y="503280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CustomShape 16"/>
          <p:cNvSpPr/>
          <p:nvPr/>
        </p:nvSpPr>
        <p:spPr>
          <a:xfrm>
            <a:off x="4917600" y="564588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17"/>
          <p:cNvSpPr/>
          <p:nvPr/>
        </p:nvSpPr>
        <p:spPr>
          <a:xfrm>
            <a:off x="4917600" y="620172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– P, D, Q?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Multithreaded Client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586440" y="944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Client – needs to handle both messages from server and messages from other clients.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Main thread (socket client)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: normal client operations (prompt user for input, interact with server)</a:t>
            </a: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Another thread (message handler): 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handle each message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4175640" y="663480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3E4CF99-56F1-4C8C-BB20-C9A04C42C84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3695760" y="3516840"/>
            <a:ext cx="2611800" cy="135612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Client 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CustomShape 5"/>
          <p:cNvSpPr/>
          <p:nvPr/>
        </p:nvSpPr>
        <p:spPr>
          <a:xfrm>
            <a:off x="1479240" y="409644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5" name="CustomShape 6"/>
          <p:cNvSpPr/>
          <p:nvPr/>
        </p:nvSpPr>
        <p:spPr>
          <a:xfrm>
            <a:off x="1479240" y="452052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6" name="CustomShape 7"/>
          <p:cNvSpPr/>
          <p:nvPr/>
        </p:nvSpPr>
        <p:spPr>
          <a:xfrm rot="5400000">
            <a:off x="2670840" y="5461200"/>
            <a:ext cx="1738440" cy="38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7" name="CustomShape 8"/>
          <p:cNvSpPr/>
          <p:nvPr/>
        </p:nvSpPr>
        <p:spPr>
          <a:xfrm>
            <a:off x="3166920" y="5239800"/>
            <a:ext cx="1562760" cy="78156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Message 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CustomShape 9"/>
          <p:cNvSpPr/>
          <p:nvPr/>
        </p:nvSpPr>
        <p:spPr>
          <a:xfrm>
            <a:off x="3044880" y="6450480"/>
            <a:ext cx="1677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Another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CustomShape 10"/>
          <p:cNvSpPr/>
          <p:nvPr/>
        </p:nvSpPr>
        <p:spPr>
          <a:xfrm>
            <a:off x="2536200" y="3520800"/>
            <a:ext cx="1210680" cy="11336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Socket 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CustomShape 11"/>
          <p:cNvSpPr/>
          <p:nvPr/>
        </p:nvSpPr>
        <p:spPr>
          <a:xfrm>
            <a:off x="1469520" y="3618720"/>
            <a:ext cx="106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01" name="CustomShape 12"/>
          <p:cNvSpPr/>
          <p:nvPr/>
        </p:nvSpPr>
        <p:spPr>
          <a:xfrm>
            <a:off x="68400" y="330228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CustomShape 13"/>
          <p:cNvSpPr/>
          <p:nvPr/>
        </p:nvSpPr>
        <p:spPr>
          <a:xfrm>
            <a:off x="73440" y="391572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CustomShape 14"/>
          <p:cNvSpPr/>
          <p:nvPr/>
        </p:nvSpPr>
        <p:spPr>
          <a:xfrm>
            <a:off x="73440" y="447120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B, P, 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CustomShape 15"/>
          <p:cNvSpPr/>
          <p:nvPr/>
        </p:nvSpPr>
        <p:spPr>
          <a:xfrm>
            <a:off x="4912920" y="503280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CustomShape 16"/>
          <p:cNvSpPr/>
          <p:nvPr/>
        </p:nvSpPr>
        <p:spPr>
          <a:xfrm>
            <a:off x="4917600" y="564588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CustomShape 17"/>
          <p:cNvSpPr/>
          <p:nvPr/>
        </p:nvSpPr>
        <p:spPr>
          <a:xfrm>
            <a:off x="4917600" y="620172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B, P, 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7" name="图片 1" descr=""/>
          <p:cNvPicPr/>
          <p:nvPr/>
        </p:nvPicPr>
        <p:blipFill>
          <a:blip r:embed="rId1"/>
          <a:stretch/>
        </p:blipFill>
        <p:spPr>
          <a:xfrm>
            <a:off x="577440" y="2123640"/>
            <a:ext cx="8170920" cy="4694400"/>
          </a:xfrm>
          <a:prstGeom prst="rect">
            <a:avLst/>
          </a:prstGeom>
          <a:ln>
            <a:noFill/>
          </a:ln>
        </p:spPr>
      </p:pic>
      <p:sp>
        <p:nvSpPr>
          <p:cNvPr id="508" name="CustomShape 18"/>
          <p:cNvSpPr/>
          <p:nvPr/>
        </p:nvSpPr>
        <p:spPr>
          <a:xfrm>
            <a:off x="699480" y="2874960"/>
            <a:ext cx="4342680" cy="379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509" name="CustomShape 19"/>
          <p:cNvSpPr/>
          <p:nvPr/>
        </p:nvSpPr>
        <p:spPr>
          <a:xfrm>
            <a:off x="5110920" y="2882880"/>
            <a:ext cx="874440" cy="32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510" name="CustomShape 20"/>
          <p:cNvSpPr/>
          <p:nvPr/>
        </p:nvSpPr>
        <p:spPr>
          <a:xfrm>
            <a:off x="2136960" y="2475360"/>
            <a:ext cx="33375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Create an extra thread at the 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CustomShape 21"/>
          <p:cNvSpPr/>
          <p:nvPr/>
        </p:nvSpPr>
        <p:spPr>
          <a:xfrm>
            <a:off x="828000" y="3382560"/>
            <a:ext cx="3901680" cy="3291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512" name="CustomShape 22"/>
          <p:cNvSpPr/>
          <p:nvPr/>
        </p:nvSpPr>
        <p:spPr>
          <a:xfrm>
            <a:off x="4943880" y="6131520"/>
            <a:ext cx="24811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Normal client operations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(Same as PG1&amp;2)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CustomShape 23"/>
          <p:cNvSpPr/>
          <p:nvPr/>
        </p:nvSpPr>
        <p:spPr>
          <a:xfrm>
            <a:off x="6185160" y="2831400"/>
            <a:ext cx="2097000" cy="27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514" name="CustomShape 24"/>
          <p:cNvSpPr/>
          <p:nvPr/>
        </p:nvSpPr>
        <p:spPr>
          <a:xfrm>
            <a:off x="6419880" y="3376440"/>
            <a:ext cx="2337480" cy="966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515" name="CustomShape 25"/>
          <p:cNvSpPr/>
          <p:nvPr/>
        </p:nvSpPr>
        <p:spPr>
          <a:xfrm>
            <a:off x="5480280" y="4668480"/>
            <a:ext cx="36788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Handler simultaneously distinguishes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and handles messages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Message Frames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52280" y="872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Client must understand different types of messages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Two types:</a:t>
            </a: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Data Message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Message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80FF0BD-F84C-444F-80B8-2CF81921B37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3085920" y="149652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3090960" y="210960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3726000" y="282960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2" name="CustomShape 7"/>
          <p:cNvSpPr/>
          <p:nvPr/>
        </p:nvSpPr>
        <p:spPr>
          <a:xfrm>
            <a:off x="546840" y="3417840"/>
            <a:ext cx="711072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 an extra byte at the beginning of each message (e.g. “C” for command message, “D” for data message).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87" dur="indefinite" restart="never" nodeType="tmRoot">
          <p:childTnLst>
            <p:seq>
              <p:cTn id="2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More Info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156960" y="965160"/>
            <a:ext cx="8681400" cy="57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Protocol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PG3, you can use either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UDP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or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TCP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at your choice.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Programming language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or C++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Communication Specifics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Much more open-ended than PG1-2. You decide the structure.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use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student machines,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 as server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three as clients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36E6365-19EE-4C9A-AB9A-ACBC7B5CC26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Demo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586440" y="944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28B8BBC-8BDF-4530-B28C-68F44EF54D3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529" name="Picture 2" descr=""/>
          <p:cNvPicPr/>
          <p:nvPr/>
        </p:nvPicPr>
        <p:blipFill>
          <a:blip r:embed="rId1"/>
          <a:stretch/>
        </p:blipFill>
        <p:spPr>
          <a:xfrm>
            <a:off x="6314400" y="4260240"/>
            <a:ext cx="2459880" cy="2459880"/>
          </a:xfrm>
          <a:prstGeom prst="rect">
            <a:avLst/>
          </a:prstGeom>
          <a:ln>
            <a:noFill/>
          </a:ln>
        </p:spPr>
      </p:pic>
      <p:sp>
        <p:nvSpPr>
          <p:cNvPr id="530" name="CustomShape 4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Server: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./chatserver Port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Client: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./chatclient Server_Name Port Username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Video of the demo can be found at: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https://www3.nd.edu/~dwang5/courses/fall18/programming/prog3.html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1" dur="indefinite" restart="never" nodeType="tmRoot">
          <p:childTnLst>
            <p:seq>
              <p:cTn id="2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7E9AD72-79DC-4F37-B351-FD60DA95D21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319320" y="305280"/>
            <a:ext cx="849492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spcBef>
                <a:spcPts val="96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Thank You!</a:t>
            </a:r>
            <a:endParaRPr b="0" lang="en-US" sz="48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spcBef>
                <a:spcPts val="961"/>
              </a:spcBef>
            </a:pPr>
            <a:endParaRPr b="0" lang="en-US" sz="48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spcBef>
                <a:spcPts val="96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Questions?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"/>
          <p:cNvSpPr/>
          <p:nvPr/>
        </p:nvSpPr>
        <p:spPr>
          <a:xfrm flipH="1">
            <a:off x="0" y="0"/>
            <a:ext cx="3315600" cy="6857640"/>
          </a:xfrm>
          <a:custGeom>
            <a:avLst/>
            <a:gdLst/>
            <a:ahLst/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0" y="0"/>
            <a:ext cx="3173760" cy="6857640"/>
          </a:xfrm>
          <a:custGeom>
            <a:avLst/>
            <a:gdLst/>
            <a:ahLst/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TextShape 4"/>
          <p:cNvSpPr txBox="1"/>
          <p:nvPr/>
        </p:nvSpPr>
        <p:spPr>
          <a:xfrm>
            <a:off x="603360" y="1412640"/>
            <a:ext cx="2152800" cy="215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DejaVu Sans"/>
              </a:rPr>
              <a:t>General tips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5"/>
          <p:cNvSpPr txBox="1"/>
          <p:nvPr/>
        </p:nvSpPr>
        <p:spPr>
          <a:xfrm>
            <a:off x="3899160" y="701280"/>
            <a:ext cx="5244480" cy="583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USE FUNCTIONS (PLEASE)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C can be hard to read and debug, don’t make your life more difficult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Reusability will make debugging easier!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 will conciseness!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Also use header files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Should not be rewriting functions that occur in both the client and server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Ex: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utilities.h: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int readFile(char* buffer, char* fname) 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client.c: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#include ”utilities.h” ...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server.c: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#include “utilities.h” ...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3043800" cy="68576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Shape 2"/>
          <p:cNvSpPr txBox="1"/>
          <p:nvPr/>
        </p:nvSpPr>
        <p:spPr>
          <a:xfrm>
            <a:off x="628560" y="1412640"/>
            <a:ext cx="2174040" cy="436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Structs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285720" y="1412640"/>
            <a:ext cx="2570040" cy="436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User defined data type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Allows different data types to be grouped together in one object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Structs, like classes in C++, hold items that belong together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Can be very useful for PG3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Line 4"/>
          <p:cNvSpPr/>
          <p:nvPr/>
        </p:nvSpPr>
        <p:spPr>
          <a:xfrm>
            <a:off x="6097320" y="1412280"/>
            <a:ext cx="360" cy="3657600"/>
          </a:xfrm>
          <a:prstGeom prst="line">
            <a:avLst/>
          </a:prstGeom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6338880" y="563760"/>
            <a:ext cx="257004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//declaration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 Message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 type;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 sender[10];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 content[1000];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//instantiation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 Message 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m.type = ‘A’;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m.sender = “John”;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m.content = “hi”;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 message m =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A’, “Jack”, “hi”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651600"/>
            <a:ext cx="914364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TextShape 2"/>
          <p:cNvSpPr txBox="1"/>
          <p:nvPr/>
        </p:nvSpPr>
        <p:spPr>
          <a:xfrm>
            <a:off x="417240" y="643320"/>
            <a:ext cx="84078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Pointers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Picture 7" descr=""/>
          <p:cNvPicPr/>
          <p:nvPr/>
        </p:nvPicPr>
        <p:blipFill>
          <a:blip r:embed="rId1"/>
          <a:stretch/>
        </p:blipFill>
        <p:spPr>
          <a:xfrm>
            <a:off x="-263160" y="1628640"/>
            <a:ext cx="6245640" cy="468432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5097960" y="1941480"/>
            <a:ext cx="4045680" cy="48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Dereferencing pointers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//SIMPLE EXAMPLE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a = 6;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int* ptr = &amp;a;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//now ptr points to addr(a)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b = *ptr;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c = &amp;ptr;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 b=6, c is double pointer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//WITH STRUCTS...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struct message m = {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‘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A’, “Jack”, “hi”};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struct message * m_ptr = &amp;m;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1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notice -&gt; syntax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char* sender = m_ptr-&gt;sender;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1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equivalent to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char* sender = (*m_ptr).sender;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651600"/>
            <a:ext cx="914364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Shape 2"/>
          <p:cNvSpPr txBox="1"/>
          <p:nvPr/>
        </p:nvSpPr>
        <p:spPr>
          <a:xfrm>
            <a:off x="417240" y="643320"/>
            <a:ext cx="84078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Buffers/malloc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76440" y="1854000"/>
            <a:ext cx="747756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Malloc – for dynamically allocating memory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* malloc( size_t size);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Allocates a block of memory 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bytes and returns a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the starting memory location of that block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memory allocated with malloc when done with it to avoid memory leaks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Common mistake –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sizeof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buf1[100];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* buf2 = malloc(100);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size1 = sizeof(buf1); //100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size2 = sizeof(buf2); //size of a pointer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// SIZE1 != SIZE2 !!!!!!!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Null-Terminated Strings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 Behavior: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DejaVu Sans Mono"/>
              </a:rPr>
              <a:t>Message received: test�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Root cause: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le 3"/>
          <p:cNvGraphicFramePr/>
          <p:nvPr/>
        </p:nvGraphicFramePr>
        <p:xfrm>
          <a:off x="3018240" y="2922120"/>
          <a:ext cx="5372640" cy="1054800"/>
        </p:xfrm>
        <a:graphic>
          <a:graphicData uri="http://schemas.openxmlformats.org/drawingml/2006/table">
            <a:tbl>
              <a:tblPr/>
              <a:tblGrid>
                <a:gridCol w="767160"/>
                <a:gridCol w="767160"/>
                <a:gridCol w="767160"/>
                <a:gridCol w="767160"/>
                <a:gridCol w="767160"/>
                <a:gridCol w="768960"/>
                <a:gridCol w="767880"/>
              </a:tblGrid>
              <a:tr h="560880">
                <a:tc>
                  <a:txBody>
                    <a:bodyPr lIns="90000" rIns="90000" tIns="46800" bIns="46800"/>
                    <a:p>
                      <a:r>
                        <a:rPr b="0" lang="en-US" sz="2180" spc="-1" strike="noStrike">
                          <a:latin typeface="Arial"/>
                        </a:rPr>
                        <a:t>Index</a:t>
                      </a:r>
                      <a:endParaRPr b="0" lang="en-US" sz="218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180" spc="-1" strike="noStrike">
                          <a:latin typeface="Arial"/>
                        </a:rPr>
                        <a:t>0</a:t>
                      </a:r>
                      <a:endParaRPr b="0" lang="en-US" sz="218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180" spc="-1" strike="noStrike">
                          <a:latin typeface="Arial"/>
                        </a:rPr>
                        <a:t>1</a:t>
                      </a:r>
                      <a:endParaRPr b="0" lang="en-US" sz="218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180" spc="-1" strike="noStrike">
                          <a:latin typeface="Arial"/>
                        </a:rPr>
                        <a:t>2</a:t>
                      </a:r>
                      <a:endParaRPr b="0" lang="en-US" sz="218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180" spc="-1" strike="noStrike">
                          <a:latin typeface="Arial"/>
                        </a:rPr>
                        <a:t>3</a:t>
                      </a:r>
                      <a:endParaRPr b="0" lang="en-US" sz="218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180" spc="-1" strike="noStrike">
                          <a:latin typeface="Arial"/>
                        </a:rPr>
                        <a:t>4</a:t>
                      </a:r>
                      <a:endParaRPr b="0" lang="en-US" sz="218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180" spc="-1" strike="noStrike">
                          <a:latin typeface="Arial"/>
                        </a:rPr>
                        <a:t>5</a:t>
                      </a:r>
                      <a:endParaRPr b="0" lang="en-US" sz="218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93920">
                <a:tc>
                  <a:txBody>
                    <a:bodyPr lIns="90000" rIns="90000" tIns="46800" bIns="46800"/>
                    <a:p>
                      <a:r>
                        <a:rPr b="0" lang="en-US" sz="2180" spc="-1" strike="noStrike">
                          <a:latin typeface="Arial"/>
                        </a:rPr>
                        <a:t>Value</a:t>
                      </a:r>
                      <a:endParaRPr b="0" lang="en-US" sz="218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Courier New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Courier New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Courier New"/>
                        </a:rPr>
                        <a:t>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Courier New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Courier New"/>
                        </a:rPr>
                        <a:t>�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Courier New"/>
                        </a:rPr>
                        <a:t>‘</a:t>
                      </a:r>
                      <a:r>
                        <a:rPr b="0" lang="en-US" sz="1800" spc="-1" strike="noStrike">
                          <a:latin typeface="Courier New"/>
                        </a:rPr>
                        <a:t>\0’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43" name="Line 4"/>
          <p:cNvSpPr/>
          <p:nvPr/>
        </p:nvSpPr>
        <p:spPr>
          <a:xfrm flipV="1">
            <a:off x="5308560" y="3870720"/>
            <a:ext cx="1658880" cy="884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Shape 5"/>
          <p:cNvSpPr txBox="1"/>
          <p:nvPr/>
        </p:nvSpPr>
        <p:spPr>
          <a:xfrm>
            <a:off x="329040" y="4656600"/>
            <a:ext cx="5496480" cy="55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Potentially much more arbitrary data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5" name="TextShape 6"/>
          <p:cNvSpPr txBox="1"/>
          <p:nvPr/>
        </p:nvSpPr>
        <p:spPr>
          <a:xfrm>
            <a:off x="3806280" y="5419080"/>
            <a:ext cx="506916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If first null character occurs after end of buffer, could result in a segfault!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6" name="Line 7"/>
          <p:cNvSpPr/>
          <p:nvPr/>
        </p:nvSpPr>
        <p:spPr>
          <a:xfrm flipV="1">
            <a:off x="6635880" y="3870720"/>
            <a:ext cx="1161360" cy="154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Null-Terminated Strings -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Option 1: memset before recvfrom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memset(buffer, 0, BUFSIZ);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Option 2: Set null termination after recvfrom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int len = recvfrom(sock, buffer, BUFSIZ, 0, (struct sockaddr*) &amp;addr, addrlen);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buffer[len] = ‘\0’;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Housekeeping Items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Don’t hardcode ports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#define PORT 41000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port = atoi(argv[X]);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Remember to submit to the correct directory: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/afs/nd.edu/coursefa.18/cse/cse30264.01/dropbox/yournetid/programX/your_code_here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548640" y="1920240"/>
            <a:ext cx="604440" cy="55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ce181e"/>
                </a:solidFill>
                <a:latin typeface="Arial"/>
              </a:rPr>
              <a:t>No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529920" y="2377440"/>
            <a:ext cx="721800" cy="55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a65d"/>
                </a:solidFill>
                <a:latin typeface="Arial"/>
              </a:rPr>
              <a:t>Yes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3" name="Line 5"/>
          <p:cNvSpPr/>
          <p:nvPr/>
        </p:nvSpPr>
        <p:spPr>
          <a:xfrm flipV="1">
            <a:off x="2794320" y="4114800"/>
            <a:ext cx="497520" cy="442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TextShape 6"/>
          <p:cNvSpPr txBox="1"/>
          <p:nvPr/>
        </p:nvSpPr>
        <p:spPr>
          <a:xfrm>
            <a:off x="1020240" y="4691880"/>
            <a:ext cx="318600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You need to make this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Application>LibreOffice/6.0.6.2$Linux_X86_64 LibreOffice_project/00m0$Build-2</Application>
  <Words>1681</Words>
  <Paragraphs>483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2017-05-01T00:56:30Z</dcterms:created>
  <dc:creator>C H</dc:creator>
  <dc:description/>
  <dc:language>en-US</dc:language>
  <cp:lastModifiedBy/>
  <dcterms:modified xsi:type="dcterms:W3CDTF">2018-10-04T17:15:34Z</dcterms:modified>
  <cp:revision>1971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