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80" r:id="rId5"/>
    <p:sldId id="276" r:id="rId6"/>
    <p:sldId id="278" r:id="rId7"/>
    <p:sldId id="277" r:id="rId8"/>
    <p:sldId id="279" r:id="rId9"/>
    <p:sldId id="281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2"/>
  </p:normalViewPr>
  <p:slideViewPr>
    <p:cSldViewPr snapToGrid="0" snapToObjects="1">
      <p:cViewPr varScale="1">
        <p:scale>
          <a:sx n="102" d="100"/>
          <a:sy n="102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LinuxTutorialPosixThreads.htm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617880" y="6291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AD638BF-2488-442B-88A4-2C6FEE60879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34640" y="914760"/>
            <a:ext cx="88736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Fall 17 Computer Networks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PG3 Tutorial and C Refresher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357920" y="2301120"/>
            <a:ext cx="70135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https://www3.nd.edu/~dwang5/courses/fall18/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User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Registration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0" y="862560"/>
            <a:ext cx="9234720" cy="56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first needs to register an account by setting up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username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password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Registration Protocol: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D91C65-5298-4637-88BD-089C5A47AF4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FD16297-3B59-406C-9CF5-DD7B773011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45" name="图片 5"/>
          <p:cNvPicPr/>
          <p:nvPr/>
        </p:nvPicPr>
        <p:blipFill>
          <a:blip r:embed="rId2"/>
          <a:stretch/>
        </p:blipFill>
        <p:spPr>
          <a:xfrm>
            <a:off x="948600" y="446184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146" name="Picture 2"/>
          <p:cNvPicPr/>
          <p:nvPr/>
        </p:nvPicPr>
        <p:blipFill>
          <a:blip r:embed="rId3"/>
          <a:stretch/>
        </p:blipFill>
        <p:spPr>
          <a:xfrm>
            <a:off x="7528320" y="462024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>
            <a:off x="899640" y="599292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7468560" y="586908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2243880" y="5266080"/>
            <a:ext cx="5283360" cy="3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61560" y="2124000"/>
            <a:ext cx="784332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Alice connects to server: ./chatclient student00.cse.nd.edu 41100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Server checks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New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User?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- &gt; Prompt for password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Alice sets password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4) Server stores user account into a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file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3086280" y="380880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My name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3086280" y="4463640"/>
            <a:ext cx="316116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Welcome Alice! Password?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>
            <a:off x="3086280" y="549864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My password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“pass”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4" name="Picture 2"/>
          <p:cNvPicPr/>
          <p:nvPr/>
        </p:nvPicPr>
        <p:blipFill>
          <a:blip r:embed="rId4"/>
          <a:stretch/>
        </p:blipFill>
        <p:spPr>
          <a:xfrm>
            <a:off x="7686000" y="2786400"/>
            <a:ext cx="800640" cy="800640"/>
          </a:xfrm>
          <a:prstGeom prst="rect">
            <a:avLst/>
          </a:prstGeom>
          <a:ln>
            <a:noFill/>
          </a:ln>
        </p:spPr>
      </p:pic>
      <p:sp>
        <p:nvSpPr>
          <p:cNvPr id="155" name="CustomShape 12"/>
          <p:cNvSpPr/>
          <p:nvPr/>
        </p:nvSpPr>
        <p:spPr>
          <a:xfrm>
            <a:off x="7612200" y="3492000"/>
            <a:ext cx="1001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Users.txt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7739640" y="3853440"/>
            <a:ext cx="747000" cy="53280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7" name="CustomShape 14"/>
          <p:cNvSpPr/>
          <p:nvPr/>
        </p:nvSpPr>
        <p:spPr>
          <a:xfrm>
            <a:off x="7005600" y="4322160"/>
            <a:ext cx="2215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“Alice, pass”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User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Login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51720" y="869400"/>
            <a:ext cx="7900200" cy="37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079320" y="6579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FF7217C-13DF-463F-BEC3-B81EC61DA13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079320" y="6579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3349939-7105-4261-8562-D2424E300BC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62" name="图片 5"/>
          <p:cNvPicPr/>
          <p:nvPr/>
        </p:nvPicPr>
        <p:blipFill>
          <a:blip r:embed="rId2"/>
          <a:stretch/>
        </p:blipFill>
        <p:spPr>
          <a:xfrm>
            <a:off x="248400" y="469908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163" name="Picture 2"/>
          <p:cNvPicPr/>
          <p:nvPr/>
        </p:nvPicPr>
        <p:blipFill>
          <a:blip r:embed="rId3"/>
          <a:stretch/>
        </p:blipFill>
        <p:spPr>
          <a:xfrm>
            <a:off x="7054560" y="484344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64" name="CustomShape 5"/>
          <p:cNvSpPr/>
          <p:nvPr/>
        </p:nvSpPr>
        <p:spPr>
          <a:xfrm>
            <a:off x="425880" y="621648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6994800" y="609228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-21600" y="694800"/>
            <a:ext cx="7843320" cy="27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registered user can login with his/her credentials.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Login Protocol: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Alice connects to server: ./chatclient student00.cse.nd.edu 41100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Server checks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Existing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User?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- &gt; Prompt for password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Alice enters password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4) Server checks password correct?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No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- &gt; Prompt for password again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5) Server checks password correct?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- &gt; Success!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2599920" y="352656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My name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2599920" y="4159080"/>
            <a:ext cx="316116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Welcome Alice! Password?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2624760" y="479232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My password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“pass1”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0" name="Picture 2"/>
          <p:cNvPicPr/>
          <p:nvPr/>
        </p:nvPicPr>
        <p:blipFill>
          <a:blip r:embed="rId4"/>
          <a:stretch/>
        </p:blipFill>
        <p:spPr>
          <a:xfrm>
            <a:off x="8314560" y="3432960"/>
            <a:ext cx="800640" cy="800640"/>
          </a:xfrm>
          <a:prstGeom prst="rect">
            <a:avLst/>
          </a:prstGeom>
          <a:ln>
            <a:noFill/>
          </a:ln>
        </p:spPr>
      </p:pic>
      <p:sp>
        <p:nvSpPr>
          <p:cNvPr id="171" name="CustomShape 11"/>
          <p:cNvSpPr/>
          <p:nvPr/>
        </p:nvSpPr>
        <p:spPr>
          <a:xfrm>
            <a:off x="8031240" y="2585160"/>
            <a:ext cx="1024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Users.txt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 rot="1850400">
            <a:off x="8354880" y="4372560"/>
            <a:ext cx="747000" cy="70056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6389640" y="3860640"/>
            <a:ext cx="198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Alice Exist? (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899680" y="4203720"/>
            <a:ext cx="2556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4) Password Match? (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No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2599920" y="5517720"/>
            <a:ext cx="316116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4) Wrong Password. Re-enter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>
            <a:off x="2670480" y="6092280"/>
            <a:ext cx="3262680" cy="77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5) My password is 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“pass”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1638360" y="5562360"/>
            <a:ext cx="541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5813280" y="4547520"/>
            <a:ext cx="25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5) Password Match? (</a:t>
            </a: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Yes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7895520" y="2890800"/>
            <a:ext cx="1335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“Alice, pass”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Public Messaging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29783D-5CF2-47C4-9745-891EE10F09E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081A87D-9A82-4B3A-8DF6-675A28C34FD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83" name="图片 29"/>
          <p:cNvPicPr/>
          <p:nvPr/>
        </p:nvPicPr>
        <p:blipFill>
          <a:blip r:embed="rId2"/>
          <a:stretch/>
        </p:blipFill>
        <p:spPr>
          <a:xfrm>
            <a:off x="192600" y="389664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184" name="图片 30"/>
          <p:cNvPicPr/>
          <p:nvPr/>
        </p:nvPicPr>
        <p:blipFill>
          <a:blip r:embed="rId3"/>
          <a:stretch/>
        </p:blipFill>
        <p:spPr>
          <a:xfrm>
            <a:off x="7066440" y="5547240"/>
            <a:ext cx="1323000" cy="1361160"/>
          </a:xfrm>
          <a:prstGeom prst="rect">
            <a:avLst/>
          </a:prstGeom>
          <a:ln>
            <a:noFill/>
          </a:ln>
        </p:spPr>
      </p:pic>
      <p:pic>
        <p:nvPicPr>
          <p:cNvPr id="185" name="图片 31"/>
          <p:cNvPicPr/>
          <p:nvPr/>
        </p:nvPicPr>
        <p:blipFill>
          <a:blip r:embed="rId4"/>
          <a:stretch/>
        </p:blipFill>
        <p:spPr>
          <a:xfrm>
            <a:off x="6834240" y="3142440"/>
            <a:ext cx="1427760" cy="1332360"/>
          </a:xfrm>
          <a:prstGeom prst="rect">
            <a:avLst/>
          </a:prstGeom>
          <a:ln>
            <a:noFill/>
          </a:ln>
        </p:spPr>
      </p:pic>
      <p:pic>
        <p:nvPicPr>
          <p:cNvPr id="186" name="Picture 2"/>
          <p:cNvPicPr/>
          <p:nvPr/>
        </p:nvPicPr>
        <p:blipFill>
          <a:blip r:embed="rId5"/>
          <a:stretch/>
        </p:blipFill>
        <p:spPr>
          <a:xfrm>
            <a:off x="4313880" y="441360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4253760" y="560880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 flipH="1">
            <a:off x="5636520" y="3809160"/>
            <a:ext cx="1195920" cy="12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9" name="CustomShape 6"/>
          <p:cNvSpPr/>
          <p:nvPr/>
        </p:nvSpPr>
        <p:spPr>
          <a:xfrm flipH="1" flipV="1">
            <a:off x="5636520" y="5073840"/>
            <a:ext cx="1428480" cy="115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1464840" y="4628160"/>
            <a:ext cx="2847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2247120" y="4060080"/>
            <a:ext cx="105516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Hi all!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5401440" y="4199040"/>
            <a:ext cx="15264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Alice: Hi all!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484240" y="5427000"/>
            <a:ext cx="15264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Alice: Hi all!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1589040" y="468612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1589040" y="5386680"/>
            <a:ext cx="2589840" cy="71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Public Message (P)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1589040" y="6081120"/>
            <a:ext cx="30326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Please Enter Message: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4"/>
          <p:cNvSpPr/>
          <p:nvPr/>
        </p:nvSpPr>
        <p:spPr>
          <a:xfrm>
            <a:off x="424080" y="694800"/>
            <a:ext cx="8298720" cy="30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logged in user can send broadcasting messages.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Messaging Protocol: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lang="en-US" sz="2000" b="1" i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lang="en-US" sz="2000" b="1" i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lang="en-US" sz="2000" b="1" i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lang="en-US" sz="2000" b="1" i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P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3) Server prompts for message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4) Alice enters message.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5) Server redirects message to </a:t>
            </a:r>
            <a:r>
              <a:rPr lang="en-US" sz="2000" b="1" i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all</a:t>
            </a:r>
            <a:r>
              <a:rPr lang="en-US" sz="20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online users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218520" y="541368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-17640" y="694800"/>
            <a:ext cx="9178200" cy="27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logged in user can send private messages to a specific user.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Direct Messaging Protocol: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Server prompts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username 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4)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message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Note: 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server must keep a list of all online users (stored in memory).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If Alice enters invalid user, server will prompt for user name again.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Direct Messaging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BF69298-DE87-4A02-8F25-660E96F24E0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28F3A20-E4E7-4E8D-B2D8-944485037C9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03" name="图片 29"/>
          <p:cNvPicPr/>
          <p:nvPr/>
        </p:nvPicPr>
        <p:blipFill>
          <a:blip r:embed="rId2"/>
          <a:stretch/>
        </p:blipFill>
        <p:spPr>
          <a:xfrm>
            <a:off x="209160" y="409824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204" name="图片 30"/>
          <p:cNvPicPr/>
          <p:nvPr/>
        </p:nvPicPr>
        <p:blipFill>
          <a:blip r:embed="rId3"/>
          <a:stretch/>
        </p:blipFill>
        <p:spPr>
          <a:xfrm>
            <a:off x="7066440" y="5547240"/>
            <a:ext cx="1323000" cy="1361160"/>
          </a:xfrm>
          <a:prstGeom prst="rect">
            <a:avLst/>
          </a:prstGeom>
          <a:ln>
            <a:noFill/>
          </a:ln>
        </p:spPr>
      </p:pic>
      <p:pic>
        <p:nvPicPr>
          <p:cNvPr id="205" name="图片 31"/>
          <p:cNvPicPr/>
          <p:nvPr/>
        </p:nvPicPr>
        <p:blipFill>
          <a:blip r:embed="rId4"/>
          <a:stretch/>
        </p:blipFill>
        <p:spPr>
          <a:xfrm>
            <a:off x="7202520" y="3264840"/>
            <a:ext cx="1427760" cy="1332360"/>
          </a:xfrm>
          <a:prstGeom prst="rect">
            <a:avLst/>
          </a:prstGeom>
          <a:ln>
            <a:noFill/>
          </a:ln>
        </p:spPr>
      </p:pic>
      <p:pic>
        <p:nvPicPr>
          <p:cNvPr id="206" name="Picture 2"/>
          <p:cNvPicPr/>
          <p:nvPr/>
        </p:nvPicPr>
        <p:blipFill>
          <a:blip r:embed="rId5"/>
          <a:stretch/>
        </p:blipFill>
        <p:spPr>
          <a:xfrm>
            <a:off x="4330440" y="461520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207" name="CustomShape 5"/>
          <p:cNvSpPr/>
          <p:nvPr/>
        </p:nvSpPr>
        <p:spPr>
          <a:xfrm>
            <a:off x="4270320" y="581040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 flipH="1">
            <a:off x="5652360" y="3931920"/>
            <a:ext cx="1547640" cy="13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 flipH="1" flipV="1">
            <a:off x="5652360" y="5275440"/>
            <a:ext cx="1411560" cy="95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481400" y="4829760"/>
            <a:ext cx="2847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328680" y="3739680"/>
            <a:ext cx="105516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Hi Jeff!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5755680" y="4287960"/>
            <a:ext cx="15264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Alice: Hi Jeff!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1617840" y="349200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1681560" y="4091040"/>
            <a:ext cx="2589840" cy="71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Direct Message (D)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1634400" y="484200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Enter name: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14"/>
          <p:cNvSpPr/>
          <p:nvPr/>
        </p:nvSpPr>
        <p:spPr>
          <a:xfrm>
            <a:off x="235080" y="561528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8033760" y="2667240"/>
            <a:ext cx="8204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Jeff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7804080" y="5070240"/>
            <a:ext cx="10490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Zach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1681560" y="5497560"/>
            <a:ext cx="2589840" cy="71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3) Jeff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1634400" y="611172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4) Enter message: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4860720" y="3519360"/>
            <a:ext cx="2010600" cy="629280"/>
          </a:xfrm>
          <a:prstGeom prst="flowChartDocument">
            <a:avLst/>
          </a:prstGeom>
          <a:solidFill>
            <a:schemeClr val="bg1"/>
          </a:solidFill>
          <a:ln w="22320"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Online List: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{Alice, Jeff, Zach}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User Exit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6960" y="944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81C1E0F-4AE1-49B2-A844-DBDB74A1365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-17640" y="694800"/>
            <a:ext cx="9178200" cy="243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logged in user can exit the program by using the E command.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Exit Protocol: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1) Server prompts for operation P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public message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 D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direct messaging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Q for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quit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2) Alice enters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Q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3) Server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removes</a:t>
            </a: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Alice from online list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4) Client program </a:t>
            </a:r>
            <a:r>
              <a:rPr lang="en-US" sz="2000" b="1" i="1" strike="noStrike" spc="-1">
                <a:solidFill>
                  <a:srgbClr val="FF0000"/>
                </a:solidFill>
                <a:latin typeface="Calibri"/>
                <a:ea typeface="DejaVu Sans"/>
              </a:rPr>
              <a:t>close socket and exit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6079320" y="6579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0D3F849-1566-4B7A-9322-3E7774AFE0C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6079320" y="65797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4AF1F-674E-41B6-AA27-44C6D1239E7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28" name="图片 8"/>
          <p:cNvPicPr/>
          <p:nvPr/>
        </p:nvPicPr>
        <p:blipFill>
          <a:blip r:embed="rId2"/>
          <a:stretch/>
        </p:blipFill>
        <p:spPr>
          <a:xfrm>
            <a:off x="248400" y="469908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7054560" y="484344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230" name="CustomShape 7"/>
          <p:cNvSpPr/>
          <p:nvPr/>
        </p:nvSpPr>
        <p:spPr>
          <a:xfrm>
            <a:off x="425880" y="621648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6994800" y="609228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 rot="1850400">
            <a:off x="7882200" y="4141440"/>
            <a:ext cx="747000" cy="70056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1638360" y="5562360"/>
            <a:ext cx="541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4" name="CustomShape 11"/>
          <p:cNvSpPr/>
          <p:nvPr/>
        </p:nvSpPr>
        <p:spPr>
          <a:xfrm>
            <a:off x="7054560" y="3405600"/>
            <a:ext cx="2010600" cy="629280"/>
          </a:xfrm>
          <a:prstGeom prst="flowChartDocument">
            <a:avLst/>
          </a:prstGeom>
          <a:solidFill>
            <a:schemeClr val="bg1"/>
          </a:solidFill>
          <a:ln w="22320"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Online List: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{Alice, Jeff, Zach}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Line 12"/>
          <p:cNvSpPr/>
          <p:nvPr/>
        </p:nvSpPr>
        <p:spPr>
          <a:xfrm>
            <a:off x="7311960" y="3776400"/>
            <a:ext cx="443160" cy="5652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6" name="CustomShape 13"/>
          <p:cNvSpPr/>
          <p:nvPr/>
        </p:nvSpPr>
        <p:spPr>
          <a:xfrm>
            <a:off x="2971800" y="4492800"/>
            <a:ext cx="2589840" cy="752040"/>
          </a:xfrm>
          <a:prstGeom prst="lef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2971800" y="5689080"/>
            <a:ext cx="2589840" cy="710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2) Quit (Q)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-13680" y="380880"/>
            <a:ext cx="8884080" cy="63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lang="en-US" sz="51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Multithreading</a:t>
            </a:r>
            <a:r>
              <a:rPr lang="en-US" sz="5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is the ability of a CPU in a multi-core processor to execute </a:t>
            </a:r>
            <a:r>
              <a:rPr lang="en-US" sz="51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multiple processes</a:t>
            </a:r>
            <a:r>
              <a:rPr lang="en-US" sz="5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lang="en-US" sz="51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or threads</a:t>
            </a:r>
            <a:r>
              <a:rPr lang="en-US" sz="5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concurrently</a:t>
            </a:r>
            <a:endParaRPr lang="en-US" sz="5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endParaRPr lang="en-US" sz="5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r>
              <a:rPr lang="en-US" sz="51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Why</a:t>
            </a:r>
            <a:r>
              <a:rPr lang="en-US" sz="5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51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Multithreading? </a:t>
            </a:r>
            <a:r>
              <a:rPr lang="en-US" sz="51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Concurrency!</a:t>
            </a:r>
            <a:endParaRPr lang="en-US" sz="51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4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Jeff is interacting with server (e.g., server is prompting Jeff for command options)</a:t>
            </a:r>
            <a:endParaRPr lang="en-US" sz="4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4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Alice is sending broadcast message to Jeff and Zach</a:t>
            </a:r>
            <a:endParaRPr lang="en-US" sz="4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4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Zach is sending private message to Alice</a:t>
            </a:r>
            <a:endParaRPr lang="en-US" sz="4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839"/>
              </a:spcBef>
              <a:buClr>
                <a:srgbClr val="FF0000"/>
              </a:buClr>
              <a:buFont typeface="Arial"/>
              <a:buChar char="–"/>
            </a:pPr>
            <a:r>
              <a:rPr lang="en-US" sz="4200" b="1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Both clients and server need to handle multiple messages at the same time!</a:t>
            </a: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endParaRPr lang="en-US" sz="4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32E6ABE-7104-45A7-9C19-8A278AE0AEC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D7C3757-6DFB-4BBA-BB14-B84EFBFFAE8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A431F1A-FD9B-47FB-908A-F71DCB94315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43" name="图片 7"/>
          <p:cNvPicPr/>
          <p:nvPr/>
        </p:nvPicPr>
        <p:blipFill>
          <a:blip r:embed="rId2"/>
          <a:stretch/>
        </p:blipFill>
        <p:spPr>
          <a:xfrm>
            <a:off x="209160" y="449100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244" name="图片 8"/>
          <p:cNvPicPr/>
          <p:nvPr/>
        </p:nvPicPr>
        <p:blipFill>
          <a:blip r:embed="rId3"/>
          <a:stretch/>
        </p:blipFill>
        <p:spPr>
          <a:xfrm>
            <a:off x="7222320" y="5581440"/>
            <a:ext cx="1323000" cy="1361160"/>
          </a:xfrm>
          <a:prstGeom prst="rect">
            <a:avLst/>
          </a:prstGeom>
          <a:ln>
            <a:noFill/>
          </a:ln>
        </p:spPr>
      </p:pic>
      <p:pic>
        <p:nvPicPr>
          <p:cNvPr id="245" name="图片 9"/>
          <p:cNvPicPr/>
          <p:nvPr/>
        </p:nvPicPr>
        <p:blipFill>
          <a:blip r:embed="rId4"/>
          <a:stretch/>
        </p:blipFill>
        <p:spPr>
          <a:xfrm>
            <a:off x="7222320" y="3824280"/>
            <a:ext cx="1427760" cy="1332360"/>
          </a:xfrm>
          <a:prstGeom prst="rect">
            <a:avLst/>
          </a:prstGeom>
          <a:ln>
            <a:noFill/>
          </a:ln>
        </p:spPr>
      </p:pic>
      <p:pic>
        <p:nvPicPr>
          <p:cNvPr id="246" name="Picture 2"/>
          <p:cNvPicPr/>
          <p:nvPr/>
        </p:nvPicPr>
        <p:blipFill>
          <a:blip r:embed="rId5"/>
          <a:stretch/>
        </p:blipFill>
        <p:spPr>
          <a:xfrm>
            <a:off x="4330440" y="461520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247" name="CustomShape 6"/>
          <p:cNvSpPr/>
          <p:nvPr/>
        </p:nvSpPr>
        <p:spPr>
          <a:xfrm>
            <a:off x="4270320" y="5810400"/>
            <a:ext cx="13734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 flipH="1">
            <a:off x="5653080" y="4491000"/>
            <a:ext cx="1567440" cy="78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 flipH="1" flipV="1">
            <a:off x="5653080" y="5275440"/>
            <a:ext cx="1567440" cy="98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CustomShape 9"/>
          <p:cNvSpPr/>
          <p:nvPr/>
        </p:nvSpPr>
        <p:spPr>
          <a:xfrm>
            <a:off x="1504440" y="5276880"/>
            <a:ext cx="2847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CustomShape 10"/>
          <p:cNvSpPr/>
          <p:nvPr/>
        </p:nvSpPr>
        <p:spPr>
          <a:xfrm>
            <a:off x="235080" y="6008400"/>
            <a:ext cx="10792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8335800" y="3506400"/>
            <a:ext cx="8204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Jeff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8161560" y="5225040"/>
            <a:ext cx="10490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Zach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2107440" y="5161320"/>
            <a:ext cx="163188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 to All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5491080" y="5505480"/>
            <a:ext cx="18864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 to 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15"/>
          <p:cNvSpPr/>
          <p:nvPr/>
        </p:nvSpPr>
        <p:spPr>
          <a:xfrm rot="19926600">
            <a:off x="5306040" y="4204440"/>
            <a:ext cx="2143800" cy="566280"/>
          </a:xfrm>
          <a:prstGeom prst="left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Enter Message: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7844FD8-2424-4C6D-9E72-340AAA92A6A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18080" y="380880"/>
            <a:ext cx="9051120" cy="633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pthread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library </a:t>
            </a:r>
            <a:r>
              <a:rPr lang="en-US" sz="19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</a:t>
            </a:r>
            <a:r>
              <a:rPr lang="en-US" sz="19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://</a:t>
            </a:r>
            <a:r>
              <a:rPr lang="en-US" sz="19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www.yolinux.com/TUTORIALS/LinuxTutorialPosixThreads.html</a:t>
            </a: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lang="en-US" sz="1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pthread_create() // create new thread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pthread_join() //suspend current thread until a thread finishes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pthread_exit() // exit a thread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709440" y="2635200"/>
            <a:ext cx="1459440" cy="118872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Main Program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2312640" y="320472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2312640" y="368748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63" name="CustomShape 7"/>
          <p:cNvSpPr/>
          <p:nvPr/>
        </p:nvSpPr>
        <p:spPr>
          <a:xfrm>
            <a:off x="2301840" y="2862720"/>
            <a:ext cx="1116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Request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2287080" y="3362040"/>
            <a:ext cx="1116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Request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 rot="5400000">
            <a:off x="2782800" y="4421880"/>
            <a:ext cx="1738800" cy="5450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6" name="CustomShape 10"/>
          <p:cNvSpPr/>
          <p:nvPr/>
        </p:nvSpPr>
        <p:spPr>
          <a:xfrm rot="16200000" flipH="1">
            <a:off x="3709080" y="4408920"/>
            <a:ext cx="1783800" cy="525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7" name="CustomShape 11"/>
          <p:cNvSpPr/>
          <p:nvPr/>
        </p:nvSpPr>
        <p:spPr>
          <a:xfrm>
            <a:off x="2412360" y="455112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8" name="CustomShape 12"/>
          <p:cNvSpPr/>
          <p:nvPr/>
        </p:nvSpPr>
        <p:spPr>
          <a:xfrm>
            <a:off x="4275360" y="451692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Request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13"/>
          <p:cNvSpPr/>
          <p:nvPr/>
        </p:nvSpPr>
        <p:spPr>
          <a:xfrm>
            <a:off x="2872440" y="558972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14"/>
          <p:cNvSpPr/>
          <p:nvPr/>
        </p:nvSpPr>
        <p:spPr>
          <a:xfrm>
            <a:off x="4372200" y="558972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Multithreaded 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0" y="95688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Server – needs to interact with multiple users concurrently.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3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Main thread (socket listener)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 keep listening for new connections</a:t>
            </a:r>
            <a:endParaRPr lang="en-US" sz="3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Create a </a:t>
            </a: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new thread (client handler) 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each online user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691240" y="629784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70E803E-C502-432B-B3C2-C4B289AE6BE1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5129640" y="3080880"/>
            <a:ext cx="2612160" cy="135648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Main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2994840" y="370080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6" name="CustomShape 6"/>
          <p:cNvSpPr/>
          <p:nvPr/>
        </p:nvSpPr>
        <p:spPr>
          <a:xfrm>
            <a:off x="2994840" y="418356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7" name="CustomShape 7"/>
          <p:cNvSpPr/>
          <p:nvPr/>
        </p:nvSpPr>
        <p:spPr>
          <a:xfrm>
            <a:off x="2982600" y="335916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2968200" y="385812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 rot="5400000">
            <a:off x="4186080" y="5124240"/>
            <a:ext cx="1738800" cy="3823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0" name="CustomShape 10"/>
          <p:cNvSpPr/>
          <p:nvPr/>
        </p:nvSpPr>
        <p:spPr>
          <a:xfrm rot="16200000" flipH="1">
            <a:off x="5598000" y="5015160"/>
            <a:ext cx="1783800" cy="525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1" name="CustomShape 11"/>
          <p:cNvSpPr/>
          <p:nvPr/>
        </p:nvSpPr>
        <p:spPr>
          <a:xfrm>
            <a:off x="4098240" y="50745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5960880" y="50403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13"/>
          <p:cNvSpPr/>
          <p:nvPr/>
        </p:nvSpPr>
        <p:spPr>
          <a:xfrm>
            <a:off x="4558320" y="611316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14"/>
          <p:cNvSpPr/>
          <p:nvPr/>
        </p:nvSpPr>
        <p:spPr>
          <a:xfrm>
            <a:off x="6058080" y="611316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4267440" y="3461040"/>
            <a:ext cx="1211040" cy="8564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Socket Listener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16"/>
          <p:cNvSpPr/>
          <p:nvPr/>
        </p:nvSpPr>
        <p:spPr>
          <a:xfrm>
            <a:off x="3003840" y="461520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87" name="CustomShape 17"/>
          <p:cNvSpPr/>
          <p:nvPr/>
        </p:nvSpPr>
        <p:spPr>
          <a:xfrm>
            <a:off x="2982600" y="429336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8" name="CustomShape 18"/>
          <p:cNvSpPr/>
          <p:nvPr/>
        </p:nvSpPr>
        <p:spPr>
          <a:xfrm rot="16200000" flipH="1">
            <a:off x="6777720" y="4736880"/>
            <a:ext cx="1857960" cy="8928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9" name="CustomShape 19"/>
          <p:cNvSpPr/>
          <p:nvPr/>
        </p:nvSpPr>
        <p:spPr>
          <a:xfrm>
            <a:off x="6966360" y="44121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CustomShape 20"/>
          <p:cNvSpPr/>
          <p:nvPr/>
        </p:nvSpPr>
        <p:spPr>
          <a:xfrm>
            <a:off x="7527240" y="605520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Multithreaded 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95688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Server – needs to interact with multiple users concurrently.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3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Main thread (socket listener)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 keep listening for new connections</a:t>
            </a:r>
            <a:endParaRPr lang="en-US" sz="3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Create a </a:t>
            </a: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new thread (client handler) 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each online user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691240" y="629784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BCA92C9-060F-453D-ADCA-DF76AD2E400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5129640" y="3080880"/>
            <a:ext cx="2612160" cy="135648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Main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2994840" y="370080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6" name="CustomShape 6"/>
          <p:cNvSpPr/>
          <p:nvPr/>
        </p:nvSpPr>
        <p:spPr>
          <a:xfrm>
            <a:off x="2994840" y="418356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2982600" y="335916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2968200" y="385812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 rot="5400000">
            <a:off x="4186080" y="5124240"/>
            <a:ext cx="1738800" cy="3823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0" name="CustomShape 10"/>
          <p:cNvSpPr/>
          <p:nvPr/>
        </p:nvSpPr>
        <p:spPr>
          <a:xfrm rot="16200000" flipH="1">
            <a:off x="5598000" y="5015160"/>
            <a:ext cx="1783800" cy="525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1" name="CustomShape 11"/>
          <p:cNvSpPr/>
          <p:nvPr/>
        </p:nvSpPr>
        <p:spPr>
          <a:xfrm>
            <a:off x="4098240" y="50745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2"/>
          <p:cNvSpPr/>
          <p:nvPr/>
        </p:nvSpPr>
        <p:spPr>
          <a:xfrm>
            <a:off x="5960880" y="50403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4558320" y="611316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14"/>
          <p:cNvSpPr/>
          <p:nvPr/>
        </p:nvSpPr>
        <p:spPr>
          <a:xfrm>
            <a:off x="6058080" y="611316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5" name="CustomShape 15"/>
          <p:cNvSpPr/>
          <p:nvPr/>
        </p:nvSpPr>
        <p:spPr>
          <a:xfrm>
            <a:off x="4267440" y="3461040"/>
            <a:ext cx="1211040" cy="85644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Socket Listener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16"/>
          <p:cNvSpPr/>
          <p:nvPr/>
        </p:nvSpPr>
        <p:spPr>
          <a:xfrm>
            <a:off x="3003840" y="461520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07" name="CustomShape 17"/>
          <p:cNvSpPr/>
          <p:nvPr/>
        </p:nvSpPr>
        <p:spPr>
          <a:xfrm>
            <a:off x="2982600" y="4293360"/>
            <a:ext cx="785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8" name="CustomShape 18"/>
          <p:cNvSpPr/>
          <p:nvPr/>
        </p:nvSpPr>
        <p:spPr>
          <a:xfrm rot="16200000" flipH="1">
            <a:off x="6777720" y="4736880"/>
            <a:ext cx="1857960" cy="8928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CustomShape 19"/>
          <p:cNvSpPr/>
          <p:nvPr/>
        </p:nvSpPr>
        <p:spPr>
          <a:xfrm>
            <a:off x="6966360" y="4412160"/>
            <a:ext cx="1211040" cy="48168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Handle user3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" name="CustomShape 20"/>
          <p:cNvSpPr/>
          <p:nvPr/>
        </p:nvSpPr>
        <p:spPr>
          <a:xfrm>
            <a:off x="7527240" y="6055200"/>
            <a:ext cx="101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Thread 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图片 1"/>
          <p:cNvPicPr/>
          <p:nvPr/>
        </p:nvPicPr>
        <p:blipFill>
          <a:blip r:embed="rId2"/>
          <a:srcRect l="4646" t="5607" b="13028"/>
          <a:stretch/>
        </p:blipFill>
        <p:spPr>
          <a:xfrm>
            <a:off x="640080" y="3232080"/>
            <a:ext cx="6775200" cy="2619720"/>
          </a:xfrm>
          <a:prstGeom prst="rect">
            <a:avLst/>
          </a:prstGeom>
          <a:ln>
            <a:noFill/>
          </a:ln>
        </p:spPr>
      </p:pic>
      <p:sp>
        <p:nvSpPr>
          <p:cNvPr id="312" name="CustomShape 21"/>
          <p:cNvSpPr/>
          <p:nvPr/>
        </p:nvSpPr>
        <p:spPr>
          <a:xfrm>
            <a:off x="673920" y="3234240"/>
            <a:ext cx="6498360" cy="1785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13" name="CustomShape 22"/>
          <p:cNvSpPr/>
          <p:nvPr/>
        </p:nvSpPr>
        <p:spPr>
          <a:xfrm>
            <a:off x="3657600" y="2866680"/>
            <a:ext cx="18277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New Connection?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23"/>
          <p:cNvSpPr/>
          <p:nvPr/>
        </p:nvSpPr>
        <p:spPr>
          <a:xfrm>
            <a:off x="870840" y="4371120"/>
            <a:ext cx="5936040" cy="12816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15" name="CustomShape 24"/>
          <p:cNvSpPr/>
          <p:nvPr/>
        </p:nvSpPr>
        <p:spPr>
          <a:xfrm>
            <a:off x="3069720" y="4369680"/>
            <a:ext cx="367164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New thread for each connected client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Multithreaded Client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86440" y="944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2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Client – needs to handle both messages from server and messages from other clients.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3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Main thread (socket client)</a:t>
            </a:r>
            <a:r>
              <a:rPr lang="en-US" sz="3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normal client operations (prompt user for input, interact with server)</a:t>
            </a:r>
            <a:endParaRPr lang="en-US" sz="3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Another thread (message handler): </a:t>
            </a:r>
            <a:r>
              <a:rPr lang="en-US" sz="3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handle each message</a:t>
            </a: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175640" y="663480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0723DF4-8EE8-433C-8294-BC49CCFD90C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3695760" y="3516840"/>
            <a:ext cx="2612160" cy="135648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Main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1479240" y="409644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1" name="CustomShape 6"/>
          <p:cNvSpPr/>
          <p:nvPr/>
        </p:nvSpPr>
        <p:spPr>
          <a:xfrm>
            <a:off x="1479240" y="452052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2" name="CustomShape 7"/>
          <p:cNvSpPr/>
          <p:nvPr/>
        </p:nvSpPr>
        <p:spPr>
          <a:xfrm rot="5400000">
            <a:off x="2670480" y="5461200"/>
            <a:ext cx="1738800" cy="3823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3" name="CustomShape 8"/>
          <p:cNvSpPr/>
          <p:nvPr/>
        </p:nvSpPr>
        <p:spPr>
          <a:xfrm>
            <a:off x="3166920" y="5239800"/>
            <a:ext cx="1563120" cy="781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Message Handler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3044880" y="6450480"/>
            <a:ext cx="1678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Another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10"/>
          <p:cNvSpPr/>
          <p:nvPr/>
        </p:nvSpPr>
        <p:spPr>
          <a:xfrm>
            <a:off x="2536200" y="3520800"/>
            <a:ext cx="1211040" cy="11340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Socket 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11"/>
          <p:cNvSpPr/>
          <p:nvPr/>
        </p:nvSpPr>
        <p:spPr>
          <a:xfrm>
            <a:off x="1469520" y="361872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27" name="CustomShape 12"/>
          <p:cNvSpPr/>
          <p:nvPr/>
        </p:nvSpPr>
        <p:spPr>
          <a:xfrm>
            <a:off x="68400" y="330228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13"/>
          <p:cNvSpPr/>
          <p:nvPr/>
        </p:nvSpPr>
        <p:spPr>
          <a:xfrm>
            <a:off x="73440" y="391572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14"/>
          <p:cNvSpPr/>
          <p:nvPr/>
        </p:nvSpPr>
        <p:spPr>
          <a:xfrm>
            <a:off x="73440" y="447120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–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0" name="CustomShape 15"/>
          <p:cNvSpPr/>
          <p:nvPr/>
        </p:nvSpPr>
        <p:spPr>
          <a:xfrm>
            <a:off x="4912920" y="503280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1" name="CustomShape 16"/>
          <p:cNvSpPr/>
          <p:nvPr/>
        </p:nvSpPr>
        <p:spPr>
          <a:xfrm>
            <a:off x="4917600" y="564588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17"/>
          <p:cNvSpPr/>
          <p:nvPr/>
        </p:nvSpPr>
        <p:spPr>
          <a:xfrm>
            <a:off x="4917600" y="620172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– P, D, Q?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9E3500-3B24-E549-ABBA-8C2912C6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36" y="2075688"/>
            <a:ext cx="6508242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 Programming Refresher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0FCFC-A3A8-B044-9EB5-E54AAC5F911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16736" y="3881568"/>
            <a:ext cx="6508242" cy="12315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General Tips | Structs | Pointers | Buffers</a:t>
            </a:r>
          </a:p>
        </p:txBody>
      </p:sp>
    </p:spTree>
    <p:extLst>
      <p:ext uri="{BB962C8B-B14F-4D97-AF65-F5344CB8AC3E}">
        <p14:creationId xmlns:p14="http://schemas.microsoft.com/office/powerpoint/2010/main" val="255797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Multithreaded Client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586440" y="944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2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– needs to handle both messages from server and messages from other clients.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3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Main thread (socket client)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 normal client operations (prompt user for input, interact with server)</a:t>
            </a:r>
            <a:endParaRPr lang="en-US" sz="3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FF0000"/>
                </a:solidFill>
                <a:latin typeface="Calibri"/>
                <a:ea typeface="DejaVu Sans"/>
              </a:rPr>
              <a:t>Another thread (message handler): </a:t>
            </a: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handle each message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175640" y="663480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C24D8C1-50A3-42F8-B0FB-CD2E269FB3A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3695760" y="3516840"/>
            <a:ext cx="2612160" cy="1356480"/>
          </a:xfrm>
          <a:prstGeom prst="flowChartMultidocument">
            <a:avLst/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Main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1479240" y="409644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8" name="CustomShape 6"/>
          <p:cNvSpPr/>
          <p:nvPr/>
        </p:nvSpPr>
        <p:spPr>
          <a:xfrm>
            <a:off x="1479240" y="452052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39" name="CustomShape 7"/>
          <p:cNvSpPr/>
          <p:nvPr/>
        </p:nvSpPr>
        <p:spPr>
          <a:xfrm rot="5400000">
            <a:off x="2670480" y="5461200"/>
            <a:ext cx="1738800" cy="3823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8"/>
          <p:cNvSpPr/>
          <p:nvPr/>
        </p:nvSpPr>
        <p:spPr>
          <a:xfrm>
            <a:off x="3166920" y="5239800"/>
            <a:ext cx="1563120" cy="78192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Message Handler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CustomShape 9"/>
          <p:cNvSpPr/>
          <p:nvPr/>
        </p:nvSpPr>
        <p:spPr>
          <a:xfrm>
            <a:off x="3044880" y="6450480"/>
            <a:ext cx="1678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Another Thread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" name="CustomShape 10"/>
          <p:cNvSpPr/>
          <p:nvPr/>
        </p:nvSpPr>
        <p:spPr>
          <a:xfrm>
            <a:off x="2536200" y="3520800"/>
            <a:ext cx="1211040" cy="1134000"/>
          </a:xfrm>
          <a:prstGeom prst="rect">
            <a:avLst/>
          </a:prstGeom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Socket 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3" name="CustomShape 11"/>
          <p:cNvSpPr/>
          <p:nvPr/>
        </p:nvSpPr>
        <p:spPr>
          <a:xfrm>
            <a:off x="1469520" y="3618720"/>
            <a:ext cx="1065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344" name="CustomShape 12"/>
          <p:cNvSpPr/>
          <p:nvPr/>
        </p:nvSpPr>
        <p:spPr>
          <a:xfrm>
            <a:off x="68400" y="330228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13"/>
          <p:cNvSpPr/>
          <p:nvPr/>
        </p:nvSpPr>
        <p:spPr>
          <a:xfrm>
            <a:off x="73440" y="391572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14"/>
          <p:cNvSpPr/>
          <p:nvPr/>
        </p:nvSpPr>
        <p:spPr>
          <a:xfrm>
            <a:off x="73440" y="447120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B, P, E?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7" name="CustomShape 15"/>
          <p:cNvSpPr/>
          <p:nvPr/>
        </p:nvSpPr>
        <p:spPr>
          <a:xfrm>
            <a:off x="4912920" y="503280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16"/>
          <p:cNvSpPr/>
          <p:nvPr/>
        </p:nvSpPr>
        <p:spPr>
          <a:xfrm>
            <a:off x="4917600" y="564588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17"/>
          <p:cNvSpPr/>
          <p:nvPr/>
        </p:nvSpPr>
        <p:spPr>
          <a:xfrm>
            <a:off x="4917600" y="620172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B, P, 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0" name="图片 1"/>
          <p:cNvPicPr/>
          <p:nvPr/>
        </p:nvPicPr>
        <p:blipFill>
          <a:blip r:embed="rId2"/>
          <a:stretch/>
        </p:blipFill>
        <p:spPr>
          <a:xfrm>
            <a:off x="577440" y="2123640"/>
            <a:ext cx="8171280" cy="4694760"/>
          </a:xfrm>
          <a:prstGeom prst="rect">
            <a:avLst/>
          </a:prstGeom>
          <a:ln>
            <a:noFill/>
          </a:ln>
        </p:spPr>
      </p:pic>
      <p:sp>
        <p:nvSpPr>
          <p:cNvPr id="351" name="CustomShape 18"/>
          <p:cNvSpPr/>
          <p:nvPr/>
        </p:nvSpPr>
        <p:spPr>
          <a:xfrm>
            <a:off x="699480" y="2874960"/>
            <a:ext cx="4343040" cy="379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2" name="CustomShape 19"/>
          <p:cNvSpPr/>
          <p:nvPr/>
        </p:nvSpPr>
        <p:spPr>
          <a:xfrm>
            <a:off x="5110920" y="2882880"/>
            <a:ext cx="874800" cy="327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BE4B48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53" name="CustomShape 20"/>
          <p:cNvSpPr/>
          <p:nvPr/>
        </p:nvSpPr>
        <p:spPr>
          <a:xfrm>
            <a:off x="2136960" y="2475360"/>
            <a:ext cx="33379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Create an extra thread at the start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4" name="CustomShape 21"/>
          <p:cNvSpPr/>
          <p:nvPr/>
        </p:nvSpPr>
        <p:spPr>
          <a:xfrm>
            <a:off x="828000" y="3382560"/>
            <a:ext cx="3902040" cy="32914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5" name="CustomShape 22"/>
          <p:cNvSpPr/>
          <p:nvPr/>
        </p:nvSpPr>
        <p:spPr>
          <a:xfrm>
            <a:off x="4943880" y="6131520"/>
            <a:ext cx="24814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Normal client operations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(Same as PG1&amp;2)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23"/>
          <p:cNvSpPr/>
          <p:nvPr/>
        </p:nvSpPr>
        <p:spPr>
          <a:xfrm>
            <a:off x="6185160" y="2831400"/>
            <a:ext cx="2097360" cy="2721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7" name="CustomShape 24"/>
          <p:cNvSpPr/>
          <p:nvPr/>
        </p:nvSpPr>
        <p:spPr>
          <a:xfrm>
            <a:off x="6419880" y="3376440"/>
            <a:ext cx="2337840" cy="9673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58" name="CustomShape 25"/>
          <p:cNvSpPr/>
          <p:nvPr/>
        </p:nvSpPr>
        <p:spPr>
          <a:xfrm>
            <a:off x="5480280" y="4668480"/>
            <a:ext cx="36792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Handler simultaneously distinguishes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and handles messages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Message Frames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152280" y="872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2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Client must understand different types of messages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3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Two types:</a:t>
            </a:r>
            <a:endParaRPr lang="en-US" sz="3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Message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Arial"/>
              <a:buChar char="–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Command Message</a:t>
            </a: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92DA6CA-333F-4919-9C35-5742A54B28C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3085920" y="149652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Zach!”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3090960" y="2109600"/>
            <a:ext cx="172944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“Hi All!”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3726000" y="2829600"/>
            <a:ext cx="1729440" cy="47196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1) Operation - P, D, Q?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546840" y="3417840"/>
            <a:ext cx="711108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Recommended solution: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 an extra byte at the beginning of each message (e.g. “C” for command message, “D” for data message).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More Info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156960" y="965160"/>
            <a:ext cx="8681760" cy="57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Protocol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For PG3, you can use either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UDP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or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 TCP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 your choice.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Programming language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 or C++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Communication Specifics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Much more open-ended than PG1-2. You decide the structure, </a:t>
            </a: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use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student machines,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one as server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three as clients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7441B12-DA12-4AD0-A9D3-ADFFD2AB7E2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Demo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86440" y="944640"/>
            <a:ext cx="7900200" cy="57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2864EEC-0840-4512-B487-92F0EC69B36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72" name="Picture 2"/>
          <p:cNvPicPr/>
          <p:nvPr/>
        </p:nvPicPr>
        <p:blipFill>
          <a:blip r:embed="rId2"/>
          <a:stretch/>
        </p:blipFill>
        <p:spPr>
          <a:xfrm>
            <a:off x="6314400" y="4260240"/>
            <a:ext cx="2460240" cy="2460240"/>
          </a:xfrm>
          <a:prstGeom prst="rect">
            <a:avLst/>
          </a:prstGeom>
          <a:ln>
            <a:noFill/>
          </a:ln>
        </p:spPr>
      </p:pic>
      <p:sp>
        <p:nvSpPr>
          <p:cNvPr id="373" name="CustomShape 4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Server: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./chatserver Port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Client: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./chatclient Server_Name Port Username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Video of the demo can be found at: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https://www3.nd.edu/~dwang5/courses/fall18/programming/prog3.html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784B5D7-EE12-4959-8848-02DCE7E8116B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319320" y="305280"/>
            <a:ext cx="84952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Thank You!</a:t>
            </a:r>
            <a:endParaRPr lang="en-US" sz="4800" b="0" strike="noStrike" spc="-1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endParaRPr lang="en-US" sz="4800" b="0" strike="noStrike" spc="-1">
              <a:latin typeface="Arial"/>
            </a:endParaRPr>
          </a:p>
          <a:p>
            <a:pPr marL="343080" indent="-342000" algn="ctr">
              <a:lnSpc>
                <a:spcPct val="100000"/>
              </a:lnSpc>
              <a:spcBef>
                <a:spcPts val="961"/>
              </a:spcBef>
            </a:pPr>
            <a:r>
              <a:rPr lang="en-US" sz="4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Questions?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AE67B-2092-7B44-A51A-9E33FAB9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56621"/>
          </a:xfrm>
        </p:spPr>
        <p:txBody>
          <a:bodyPr anchor="t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General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95A9-0668-C546-A8F7-2D8CD01E3C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899244" y="701458"/>
            <a:ext cx="5244756" cy="583712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dirty="0"/>
              <a:t>USE FUNCTIONS (PLEASE)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C can be hard to read and debug, don’t make your life more difficult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Reusability will make debugging easier!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So will conciseness!</a:t>
            </a:r>
          </a:p>
          <a:p>
            <a:pPr>
              <a:spcAft>
                <a:spcPts val="600"/>
              </a:spcAft>
            </a:pPr>
            <a:r>
              <a:rPr lang="en-US" sz="2100" dirty="0"/>
              <a:t>Also use header files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Should not be rewriting functions that occur in both the client and server</a:t>
            </a:r>
          </a:p>
          <a:p>
            <a:pPr lvl="1">
              <a:spcAft>
                <a:spcPts val="600"/>
              </a:spcAft>
            </a:pPr>
            <a:r>
              <a:rPr lang="en-US" sz="1700" dirty="0"/>
              <a:t>Ex:</a:t>
            </a:r>
          </a:p>
          <a:p>
            <a:pPr lvl="2">
              <a:spcAft>
                <a:spcPts val="600"/>
              </a:spcAft>
            </a:pPr>
            <a:r>
              <a:rPr lang="en-US" sz="1300" dirty="0" err="1"/>
              <a:t>utilities.h</a:t>
            </a:r>
            <a:r>
              <a:rPr lang="en-US" sz="1300" dirty="0"/>
              <a:t>: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readFile</a:t>
            </a:r>
            <a:r>
              <a:rPr lang="en-US" sz="1100" dirty="0"/>
              <a:t>(char* buffer, char* </a:t>
            </a:r>
            <a:r>
              <a:rPr lang="en-US" sz="1100" dirty="0" err="1"/>
              <a:t>fname</a:t>
            </a:r>
            <a:r>
              <a:rPr lang="en-US" sz="1100" dirty="0"/>
              <a:t>) {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en-US" sz="1100" dirty="0"/>
              <a:t>	...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en-US" sz="1100" dirty="0"/>
              <a:t>}</a:t>
            </a:r>
          </a:p>
          <a:p>
            <a:pPr lvl="2">
              <a:spcAft>
                <a:spcPts val="600"/>
              </a:spcAft>
            </a:pPr>
            <a:r>
              <a:rPr lang="en-US" sz="1300" dirty="0" err="1"/>
              <a:t>client.c</a:t>
            </a:r>
            <a:r>
              <a:rPr lang="en-US" sz="1300" dirty="0"/>
              <a:t>: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en-US" sz="1100" dirty="0"/>
              <a:t>#include ”</a:t>
            </a:r>
            <a:r>
              <a:rPr lang="en-US" sz="1100" dirty="0" err="1"/>
              <a:t>utilities.h</a:t>
            </a:r>
            <a:r>
              <a:rPr lang="en-US" sz="1100" dirty="0"/>
              <a:t>” ...</a:t>
            </a:r>
          </a:p>
          <a:p>
            <a:pPr lvl="2">
              <a:spcAft>
                <a:spcPts val="600"/>
              </a:spcAft>
            </a:pPr>
            <a:r>
              <a:rPr lang="en-US" sz="1300" dirty="0" err="1"/>
              <a:t>server.c</a:t>
            </a:r>
            <a:r>
              <a:rPr lang="en-US" sz="1300" dirty="0"/>
              <a:t>:</a:t>
            </a:r>
          </a:p>
          <a:p>
            <a:pPr marL="1371600" lvl="3" indent="0">
              <a:spcAft>
                <a:spcPts val="600"/>
              </a:spcAft>
              <a:buNone/>
            </a:pPr>
            <a:r>
              <a:rPr lang="en-US" sz="1100" dirty="0"/>
              <a:t>#include “</a:t>
            </a:r>
            <a:r>
              <a:rPr lang="en-US" sz="1100" dirty="0" err="1"/>
              <a:t>utilities.h</a:t>
            </a:r>
            <a:r>
              <a:rPr lang="en-US" sz="1100" dirty="0"/>
              <a:t>” ...</a:t>
            </a:r>
          </a:p>
          <a:p>
            <a:pPr>
              <a:spcAft>
                <a:spcPts val="600"/>
              </a:spcAft>
            </a:pPr>
            <a:endParaRPr lang="en-US" sz="2100" dirty="0"/>
          </a:p>
          <a:p>
            <a:pPr lvl="1">
              <a:spcAft>
                <a:spcPts val="6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898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AE67B-2092-7B44-A51A-9E33FAB9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anchor="t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Structs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95A9-0668-C546-A8F7-2D8CD01E3C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285641" y="1412489"/>
            <a:ext cx="2570462" cy="4363844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User defined data type</a:t>
            </a:r>
          </a:p>
          <a:p>
            <a:pPr>
              <a:spcAft>
                <a:spcPts val="600"/>
              </a:spcAft>
            </a:pPr>
            <a:endParaRPr lang="en-US" sz="17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Allows different data types to be grouped together in one object</a:t>
            </a:r>
          </a:p>
          <a:p>
            <a:pPr>
              <a:spcAft>
                <a:spcPts val="600"/>
              </a:spcAft>
            </a:pPr>
            <a:endParaRPr lang="en-US" sz="17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Structs, like classes in C++, hold items that belong together</a:t>
            </a:r>
          </a:p>
          <a:p>
            <a:pPr>
              <a:spcAft>
                <a:spcPts val="600"/>
              </a:spcAft>
            </a:pPr>
            <a:endParaRPr lang="en-US" sz="17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Can be very useful for PG3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332A34-32D5-D344-87F9-88A7EEBAD1E6}"/>
              </a:ext>
            </a:extLst>
          </p:cNvPr>
          <p:cNvSpPr txBox="1"/>
          <p:nvPr/>
        </p:nvSpPr>
        <p:spPr>
          <a:xfrm>
            <a:off x="6338704" y="563632"/>
            <a:ext cx="25705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//declaration</a:t>
            </a:r>
          </a:p>
          <a:p>
            <a:r>
              <a:rPr lang="en-US" dirty="0"/>
              <a:t>struct Message {</a:t>
            </a:r>
          </a:p>
          <a:p>
            <a:r>
              <a:rPr lang="en-US" dirty="0"/>
              <a:t>    char type;</a:t>
            </a:r>
          </a:p>
          <a:p>
            <a:r>
              <a:rPr lang="en-US" dirty="0"/>
              <a:t>    char sender[10];</a:t>
            </a:r>
          </a:p>
          <a:p>
            <a:r>
              <a:rPr lang="en-US" dirty="0"/>
              <a:t>    char content[1000];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//instantiation</a:t>
            </a:r>
          </a:p>
          <a:p>
            <a:r>
              <a:rPr lang="en-US" dirty="0"/>
              <a:t>struct Message m;</a:t>
            </a:r>
          </a:p>
          <a:p>
            <a:r>
              <a:rPr lang="en-US" dirty="0" err="1"/>
              <a:t>m.type</a:t>
            </a:r>
            <a:r>
              <a:rPr lang="en-US" dirty="0"/>
              <a:t> = ‘A’;</a:t>
            </a:r>
          </a:p>
          <a:p>
            <a:r>
              <a:rPr lang="en-US" dirty="0" err="1"/>
              <a:t>m.sender</a:t>
            </a:r>
            <a:r>
              <a:rPr lang="en-US" dirty="0"/>
              <a:t> = “John”;</a:t>
            </a:r>
          </a:p>
          <a:p>
            <a:r>
              <a:rPr lang="en-US" dirty="0" err="1"/>
              <a:t>m.content</a:t>
            </a:r>
            <a:r>
              <a:rPr lang="en-US" dirty="0"/>
              <a:t> = “hi”;</a:t>
            </a:r>
          </a:p>
          <a:p>
            <a:endParaRPr lang="en-US" dirty="0"/>
          </a:p>
          <a:p>
            <a:r>
              <a:rPr lang="en-US" dirty="0"/>
              <a:t>//OR</a:t>
            </a:r>
          </a:p>
          <a:p>
            <a:r>
              <a:rPr lang="en-US" dirty="0"/>
              <a:t>struct message m = {</a:t>
            </a:r>
          </a:p>
          <a:p>
            <a:r>
              <a:rPr lang="en-US" dirty="0"/>
              <a:t>    ‘A’, “Jack”, “hi”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974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AE67B-2092-7B44-A51A-9E33FAB9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9C21E-39C4-434E-9FD3-C431C830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047" y="1628559"/>
            <a:ext cx="6246081" cy="4684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781C5-ED88-1E4A-AFC8-F893CCF75DD5}"/>
              </a:ext>
            </a:extLst>
          </p:cNvPr>
          <p:cNvSpPr txBox="1"/>
          <p:nvPr/>
        </p:nvSpPr>
        <p:spPr>
          <a:xfrm>
            <a:off x="5098093" y="1941535"/>
            <a:ext cx="40459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Dereferencing pointers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//SIMPLE EXAMPLE</a:t>
            </a:r>
          </a:p>
          <a:p>
            <a:pPr lvl="1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6;</a:t>
            </a:r>
          </a:p>
          <a:p>
            <a:pPr lvl="1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//now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points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lvl="1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b=6, c is double pointer</a:t>
            </a:r>
          </a:p>
          <a:p>
            <a:pPr lvl="1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//WITH STRUCTS...</a:t>
            </a:r>
          </a:p>
          <a:p>
            <a:pPr lvl="1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message m = {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‘A’, “Jack”, “hi”};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message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&amp;m;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notice -&gt; syntax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char* sender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-&gt;sender;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equivalent to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char* sender =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).sender;</a:t>
            </a:r>
          </a:p>
          <a:p>
            <a:pPr lvl="1"/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1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AE67B-2092-7B44-A51A-9E33FAB9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Buffers/malloc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4644D-46A0-7643-AB50-837DF64E0286}"/>
              </a:ext>
            </a:extLst>
          </p:cNvPr>
          <p:cNvSpPr txBox="1"/>
          <p:nvPr/>
        </p:nvSpPr>
        <p:spPr>
          <a:xfrm>
            <a:off x="676406" y="1853851"/>
            <a:ext cx="74780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Malloc – for dynamically allocating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void * malloc( </a:t>
            </a:r>
            <a:r>
              <a:rPr lang="en-US" b="1" dirty="0" err="1"/>
              <a:t>size_t</a:t>
            </a:r>
            <a:r>
              <a:rPr lang="en-US" b="1" dirty="0"/>
              <a:t> size);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Allocates a block of memory of </a:t>
            </a:r>
            <a:r>
              <a:rPr lang="en-US" i="1" dirty="0"/>
              <a:t>size </a:t>
            </a:r>
            <a:r>
              <a:rPr lang="en-US" dirty="0"/>
              <a:t>bytes and returns a </a:t>
            </a:r>
            <a:r>
              <a:rPr lang="en-US" i="1" dirty="0"/>
              <a:t>pointer</a:t>
            </a:r>
            <a:r>
              <a:rPr lang="en-US" dirty="0"/>
              <a:t> to the starting memory location of that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</a:t>
            </a:r>
            <a:r>
              <a:rPr lang="en-US" i="1" dirty="0"/>
              <a:t>free</a:t>
            </a:r>
            <a:r>
              <a:rPr lang="en-US" dirty="0"/>
              <a:t> memory allocated with malloc when done with it to avoid memory leaks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mistake – </a:t>
            </a:r>
            <a:r>
              <a:rPr lang="en-US" i="1" dirty="0" err="1"/>
              <a:t>sizeof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buf1[100];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* buf2 = malloc(100);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(buf1); //100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size2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(buf2); //size of a pointer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SIZE1 != SIZE2 !!!!!!!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9E3500-3B24-E549-ABBA-8C2912C6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36" y="2313682"/>
            <a:ext cx="6508242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PG 3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13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/>
          <p:cNvPicPr/>
          <p:nvPr/>
        </p:nvPicPr>
        <p:blipFill>
          <a:blip r:embed="rId2"/>
          <a:stretch/>
        </p:blipFill>
        <p:spPr>
          <a:xfrm>
            <a:off x="4508280" y="657000"/>
            <a:ext cx="4426920" cy="5735880"/>
          </a:xfrm>
          <a:prstGeom prst="rect">
            <a:avLst/>
          </a:prstGeom>
          <a:ln>
            <a:noFill/>
          </a:ln>
        </p:spPr>
      </p:pic>
      <p:pic>
        <p:nvPicPr>
          <p:cNvPr id="119" name="Picture 2"/>
          <p:cNvPicPr/>
          <p:nvPr/>
        </p:nvPicPr>
        <p:blipFill>
          <a:blip r:embed="rId3"/>
          <a:stretch/>
        </p:blipFill>
        <p:spPr>
          <a:xfrm>
            <a:off x="0" y="1972080"/>
            <a:ext cx="4507200" cy="41695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Review: TCP vs UDP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6200" y="851760"/>
            <a:ext cx="8308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UDP Socket                         vs.                   TCP Socket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19D3CA-8DF2-49FF-99CC-B437C5209CB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157840" y="6564240"/>
            <a:ext cx="546120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Source: http://www.cs.dartmouth.edu/~campbell/cs60/socketprogramming.html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960" y="171720"/>
            <a:ext cx="9011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PG3 – </a:t>
            </a: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DejaVu Sans"/>
              </a:rPr>
              <a:t>Overview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1520" y="944640"/>
            <a:ext cx="8676000" cy="20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 PG4, you will build a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prototype of online chat room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This program allows multiple users to register and log on to a chat room server simultaneously.</a:t>
            </a:r>
            <a:endParaRPr lang="en-US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users can broadcast messages to all users (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mode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), or send private message (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direct mode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to a specific user.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3D48DD-E5F5-4FC2-8CC9-650ADEC8798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127" name="图片 2"/>
          <p:cNvPicPr/>
          <p:nvPr/>
        </p:nvPicPr>
        <p:blipFill>
          <a:blip r:embed="rId2"/>
          <a:stretch/>
        </p:blipFill>
        <p:spPr>
          <a:xfrm>
            <a:off x="948600" y="4461840"/>
            <a:ext cx="1294200" cy="1570680"/>
          </a:xfrm>
          <a:prstGeom prst="rect">
            <a:avLst/>
          </a:prstGeom>
          <a:ln>
            <a:noFill/>
          </a:ln>
        </p:spPr>
      </p:pic>
      <p:pic>
        <p:nvPicPr>
          <p:cNvPr id="128" name="图片 5"/>
          <p:cNvPicPr/>
          <p:nvPr/>
        </p:nvPicPr>
        <p:blipFill>
          <a:blip r:embed="rId3"/>
          <a:stretch/>
        </p:blipFill>
        <p:spPr>
          <a:xfrm>
            <a:off x="6718320" y="4509720"/>
            <a:ext cx="1323000" cy="1361160"/>
          </a:xfrm>
          <a:prstGeom prst="rect">
            <a:avLst/>
          </a:prstGeom>
          <a:ln>
            <a:noFill/>
          </a:ln>
        </p:spPr>
      </p:pic>
      <p:pic>
        <p:nvPicPr>
          <p:cNvPr id="129" name="图片 8"/>
          <p:cNvPicPr/>
          <p:nvPr/>
        </p:nvPicPr>
        <p:blipFill>
          <a:blip r:embed="rId4"/>
          <a:stretch/>
        </p:blipFill>
        <p:spPr>
          <a:xfrm>
            <a:off x="3665160" y="3395880"/>
            <a:ext cx="1427760" cy="1332360"/>
          </a:xfrm>
          <a:prstGeom prst="rect">
            <a:avLst/>
          </a:prstGeom>
          <a:ln>
            <a:noFill/>
          </a:ln>
        </p:spPr>
      </p:pic>
      <p:pic>
        <p:nvPicPr>
          <p:cNvPr id="130" name="Picture 2"/>
          <p:cNvPicPr/>
          <p:nvPr/>
        </p:nvPicPr>
        <p:blipFill>
          <a:blip r:embed="rId5"/>
          <a:stretch/>
        </p:blipFill>
        <p:spPr>
          <a:xfrm>
            <a:off x="3818160" y="5491800"/>
            <a:ext cx="1322280" cy="132228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857880" y="3999960"/>
            <a:ext cx="1243800" cy="5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7646760" y="3993840"/>
            <a:ext cx="1243800" cy="5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058720" y="3305520"/>
            <a:ext cx="1243800" cy="5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User 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001120" y="6319080"/>
            <a:ext cx="351936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Chat Room Server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4379400" y="4729680"/>
            <a:ext cx="360" cy="761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9"/>
          <p:cNvSpPr/>
          <p:nvPr/>
        </p:nvSpPr>
        <p:spPr>
          <a:xfrm flipH="1">
            <a:off x="5140440" y="5190840"/>
            <a:ext cx="1576080" cy="96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2243880" y="5247720"/>
            <a:ext cx="1572840" cy="90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CustomShape 11"/>
          <p:cNvSpPr/>
          <p:nvPr/>
        </p:nvSpPr>
        <p:spPr>
          <a:xfrm>
            <a:off x="2370240" y="5491800"/>
            <a:ext cx="110448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3"/>
          </a:solidFill>
          <a:ln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4459320" y="4882680"/>
            <a:ext cx="111852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2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13"/>
          <p:cNvSpPr/>
          <p:nvPr/>
        </p:nvSpPr>
        <p:spPr>
          <a:xfrm>
            <a:off x="5528520" y="5491800"/>
            <a:ext cx="1146600" cy="4280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1681</Words>
  <Application>Microsoft Macintosh PowerPoint</Application>
  <PresentationFormat>On-screen Show (4:3)</PresentationFormat>
  <Paragraphs>483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C Programming Refresher</vt:lpstr>
      <vt:lpstr>General tips</vt:lpstr>
      <vt:lpstr>Structs</vt:lpstr>
      <vt:lpstr>Pointers</vt:lpstr>
      <vt:lpstr>Buffers/malloc</vt:lpstr>
      <vt:lpstr>PG 3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 H</dc:creator>
  <dc:description/>
  <cp:lastModifiedBy>John McGuinness</cp:lastModifiedBy>
  <cp:revision>1968</cp:revision>
  <dcterms:created xsi:type="dcterms:W3CDTF">2017-05-01T00:56:30Z</dcterms:created>
  <dcterms:modified xsi:type="dcterms:W3CDTF">2018-10-02T20:22:58Z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