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yolinux.com/TUTORIALS/LinuxTutorialPosixThreads.html" TargetMode="External"/><Relationship Id="rId2" Type="http://schemas.openxmlformats.org/officeDocument/2006/relationships/hyperlink" Target="http://www.yolinux.com/TUTORIALS/LinuxTutorialPosixThreads.html" TargetMode="External"/><Relationship Id="rId3" Type="http://schemas.openxmlformats.org/officeDocument/2006/relationships/hyperlink" Target="http://www.yolinux.com/TUTORIALS/LinuxTutorialPosixThreads.html" TargetMode="External"/><Relationship Id="rId4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617880" y="6291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D638BF-2488-442B-88A4-2C6FEE60879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4640" y="914760"/>
            <a:ext cx="887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Fall 17 Computer Networks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PG3 Tutorial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357920" y="2301120"/>
            <a:ext cx="7013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844FD8-2424-4C6D-9E72-340AAA92A6A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18080" y="380880"/>
            <a:ext cx="9051120" cy="63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pthread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library 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://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www.yolinux.com/TUTORIALS/LinuxTutorialPosixThreads.html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pthread_create() // create new thread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pthread_join() //suspend current thread until a thread finishes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pthread_exit() // exit a thread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09440" y="2635200"/>
            <a:ext cx="1459440" cy="118872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2312640" y="32047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2312640" y="368748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2301840" y="2862720"/>
            <a:ext cx="111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2287080" y="3362040"/>
            <a:ext cx="111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 rot="5400000">
            <a:off x="2782800" y="4421880"/>
            <a:ext cx="1738800" cy="5450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6" name="CustomShape 10"/>
          <p:cNvSpPr/>
          <p:nvPr/>
        </p:nvSpPr>
        <p:spPr>
          <a:xfrm flipH="1" rot="16200000">
            <a:off x="3709080" y="440892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7" name="CustomShape 11"/>
          <p:cNvSpPr/>
          <p:nvPr/>
        </p:nvSpPr>
        <p:spPr>
          <a:xfrm>
            <a:off x="2412360" y="455112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4275360" y="451692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Request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2872440" y="558972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4"/>
          <p:cNvSpPr/>
          <p:nvPr/>
        </p:nvSpPr>
        <p:spPr>
          <a:xfrm>
            <a:off x="4372200" y="558972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0" y="95688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691240" y="629784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0E803E-C502-432B-B3C2-C4B289AE6BE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129640" y="308088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994840" y="370080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CustomShape 6"/>
          <p:cNvSpPr/>
          <p:nvPr/>
        </p:nvSpPr>
        <p:spPr>
          <a:xfrm>
            <a:off x="2994840" y="418356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CustomShape 7"/>
          <p:cNvSpPr/>
          <p:nvPr/>
        </p:nvSpPr>
        <p:spPr>
          <a:xfrm>
            <a:off x="2982600" y="33591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2968200" y="385812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 rot="5400000">
            <a:off x="4186080" y="512424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 flipH="1" rot="16200000">
            <a:off x="5598000" y="501516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1" name="CustomShape 11"/>
          <p:cNvSpPr/>
          <p:nvPr/>
        </p:nvSpPr>
        <p:spPr>
          <a:xfrm>
            <a:off x="4098240" y="50745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5960880" y="50403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455832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605808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4267440" y="3461040"/>
            <a:ext cx="1211040" cy="8564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6"/>
          <p:cNvSpPr/>
          <p:nvPr/>
        </p:nvSpPr>
        <p:spPr>
          <a:xfrm>
            <a:off x="3003840" y="461520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2982600" y="42933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8"/>
          <p:cNvSpPr/>
          <p:nvPr/>
        </p:nvSpPr>
        <p:spPr>
          <a:xfrm flipH="1" rot="16200000">
            <a:off x="6777720" y="4736880"/>
            <a:ext cx="1857960" cy="892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6966360" y="44121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7527240" y="605520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95688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691240" y="629784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CA92C9-060F-453D-ADCA-DF76AD2E400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129640" y="308088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2994840" y="370080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6" name="CustomShape 6"/>
          <p:cNvSpPr/>
          <p:nvPr/>
        </p:nvSpPr>
        <p:spPr>
          <a:xfrm>
            <a:off x="2994840" y="418356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2982600" y="33591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2968200" y="385812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 rot="5400000">
            <a:off x="4186080" y="512424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 flipH="1" rot="16200000">
            <a:off x="5598000" y="501516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11"/>
          <p:cNvSpPr/>
          <p:nvPr/>
        </p:nvSpPr>
        <p:spPr>
          <a:xfrm>
            <a:off x="4098240" y="50745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5960880" y="50403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55832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605808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4267440" y="3461040"/>
            <a:ext cx="1211040" cy="8564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3003840" y="461520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2982600" y="42933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8"/>
          <p:cNvSpPr/>
          <p:nvPr/>
        </p:nvSpPr>
        <p:spPr>
          <a:xfrm flipH="1" rot="16200000">
            <a:off x="6777720" y="4736880"/>
            <a:ext cx="1857960" cy="892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6966360" y="44121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20"/>
          <p:cNvSpPr/>
          <p:nvPr/>
        </p:nvSpPr>
        <p:spPr>
          <a:xfrm>
            <a:off x="7527240" y="605520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图片 1" descr=""/>
          <p:cNvPicPr/>
          <p:nvPr/>
        </p:nvPicPr>
        <p:blipFill>
          <a:blip r:embed="rId1"/>
          <a:srcRect l="4646" t="5607" r="0" b="13028"/>
          <a:stretch/>
        </p:blipFill>
        <p:spPr>
          <a:xfrm>
            <a:off x="640080" y="3232080"/>
            <a:ext cx="6775200" cy="2619720"/>
          </a:xfrm>
          <a:prstGeom prst="rect">
            <a:avLst/>
          </a:prstGeom>
          <a:ln>
            <a:noFill/>
          </a:ln>
        </p:spPr>
      </p:pic>
      <p:sp>
        <p:nvSpPr>
          <p:cNvPr id="312" name="CustomShape 21"/>
          <p:cNvSpPr/>
          <p:nvPr/>
        </p:nvSpPr>
        <p:spPr>
          <a:xfrm>
            <a:off x="673920" y="3234240"/>
            <a:ext cx="6498360" cy="17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13" name="CustomShape 22"/>
          <p:cNvSpPr/>
          <p:nvPr/>
        </p:nvSpPr>
        <p:spPr>
          <a:xfrm>
            <a:off x="3657600" y="2866680"/>
            <a:ext cx="18277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New Connection?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3"/>
          <p:cNvSpPr/>
          <p:nvPr/>
        </p:nvSpPr>
        <p:spPr>
          <a:xfrm>
            <a:off x="870840" y="4371120"/>
            <a:ext cx="5936040" cy="1281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15" name="CustomShape 24"/>
          <p:cNvSpPr/>
          <p:nvPr/>
        </p:nvSpPr>
        <p:spPr>
          <a:xfrm>
            <a:off x="3069720" y="4369680"/>
            <a:ext cx="36716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New thread for each connected client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175640" y="663480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723DF4-8EE8-433C-8294-BC49CCFD90C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695760" y="351684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479240" y="409644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1479240" y="45205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2" name="CustomShape 7"/>
          <p:cNvSpPr/>
          <p:nvPr/>
        </p:nvSpPr>
        <p:spPr>
          <a:xfrm rot="5400000">
            <a:off x="2670480" y="546120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8"/>
          <p:cNvSpPr/>
          <p:nvPr/>
        </p:nvSpPr>
        <p:spPr>
          <a:xfrm>
            <a:off x="3166920" y="5239800"/>
            <a:ext cx="1563120" cy="781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3044880" y="6450480"/>
            <a:ext cx="1678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0"/>
          <p:cNvSpPr/>
          <p:nvPr/>
        </p:nvSpPr>
        <p:spPr>
          <a:xfrm>
            <a:off x="2536200" y="3520800"/>
            <a:ext cx="1211040" cy="1134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1469520" y="36187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7" name="CustomShape 12"/>
          <p:cNvSpPr/>
          <p:nvPr/>
        </p:nvSpPr>
        <p:spPr>
          <a:xfrm>
            <a:off x="68400" y="33022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73440" y="39157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14"/>
          <p:cNvSpPr/>
          <p:nvPr/>
        </p:nvSpPr>
        <p:spPr>
          <a:xfrm>
            <a:off x="73440" y="44712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15"/>
          <p:cNvSpPr/>
          <p:nvPr/>
        </p:nvSpPr>
        <p:spPr>
          <a:xfrm>
            <a:off x="4912920" y="50328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16"/>
          <p:cNvSpPr/>
          <p:nvPr/>
        </p:nvSpPr>
        <p:spPr>
          <a:xfrm>
            <a:off x="4917600" y="56458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17"/>
          <p:cNvSpPr/>
          <p:nvPr/>
        </p:nvSpPr>
        <p:spPr>
          <a:xfrm>
            <a:off x="4917600" y="620172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175640" y="663480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24D8C1-50A3-42F8-B0FB-CD2E269FB3A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695760" y="351684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1479240" y="409644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8" name="CustomShape 6"/>
          <p:cNvSpPr/>
          <p:nvPr/>
        </p:nvSpPr>
        <p:spPr>
          <a:xfrm>
            <a:off x="1479240" y="45205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9" name="CustomShape 7"/>
          <p:cNvSpPr/>
          <p:nvPr/>
        </p:nvSpPr>
        <p:spPr>
          <a:xfrm rot="5400000">
            <a:off x="2670480" y="546120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8"/>
          <p:cNvSpPr/>
          <p:nvPr/>
        </p:nvSpPr>
        <p:spPr>
          <a:xfrm>
            <a:off x="3166920" y="5239800"/>
            <a:ext cx="1563120" cy="781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3044880" y="6450480"/>
            <a:ext cx="1678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0"/>
          <p:cNvSpPr/>
          <p:nvPr/>
        </p:nvSpPr>
        <p:spPr>
          <a:xfrm>
            <a:off x="2536200" y="3520800"/>
            <a:ext cx="1211040" cy="1134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11"/>
          <p:cNvSpPr/>
          <p:nvPr/>
        </p:nvSpPr>
        <p:spPr>
          <a:xfrm>
            <a:off x="1469520" y="36187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4" name="CustomShape 12"/>
          <p:cNvSpPr/>
          <p:nvPr/>
        </p:nvSpPr>
        <p:spPr>
          <a:xfrm>
            <a:off x="68400" y="33022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73440" y="39157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14"/>
          <p:cNvSpPr/>
          <p:nvPr/>
        </p:nvSpPr>
        <p:spPr>
          <a:xfrm>
            <a:off x="73440" y="44712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15"/>
          <p:cNvSpPr/>
          <p:nvPr/>
        </p:nvSpPr>
        <p:spPr>
          <a:xfrm>
            <a:off x="4912920" y="50328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16"/>
          <p:cNvSpPr/>
          <p:nvPr/>
        </p:nvSpPr>
        <p:spPr>
          <a:xfrm>
            <a:off x="4917600" y="56458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17"/>
          <p:cNvSpPr/>
          <p:nvPr/>
        </p:nvSpPr>
        <p:spPr>
          <a:xfrm>
            <a:off x="4917600" y="620172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0" name="图片 1" descr=""/>
          <p:cNvPicPr/>
          <p:nvPr/>
        </p:nvPicPr>
        <p:blipFill>
          <a:blip r:embed="rId1"/>
          <a:stretch/>
        </p:blipFill>
        <p:spPr>
          <a:xfrm>
            <a:off x="577440" y="2123640"/>
            <a:ext cx="8171280" cy="4694760"/>
          </a:xfrm>
          <a:prstGeom prst="rect">
            <a:avLst/>
          </a:prstGeom>
          <a:ln>
            <a:noFill/>
          </a:ln>
        </p:spPr>
      </p:pic>
      <p:sp>
        <p:nvSpPr>
          <p:cNvPr id="351" name="CustomShape 18"/>
          <p:cNvSpPr/>
          <p:nvPr/>
        </p:nvSpPr>
        <p:spPr>
          <a:xfrm>
            <a:off x="699480" y="2874960"/>
            <a:ext cx="4343040" cy="379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2" name="CustomShape 19"/>
          <p:cNvSpPr/>
          <p:nvPr/>
        </p:nvSpPr>
        <p:spPr>
          <a:xfrm>
            <a:off x="5110920" y="2882880"/>
            <a:ext cx="874800" cy="32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53" name="CustomShape 20"/>
          <p:cNvSpPr/>
          <p:nvPr/>
        </p:nvSpPr>
        <p:spPr>
          <a:xfrm>
            <a:off x="2136960" y="2475360"/>
            <a:ext cx="3337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Create an extra thread at the 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21"/>
          <p:cNvSpPr/>
          <p:nvPr/>
        </p:nvSpPr>
        <p:spPr>
          <a:xfrm>
            <a:off x="828000" y="3382560"/>
            <a:ext cx="3902040" cy="3291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5" name="CustomShape 22"/>
          <p:cNvSpPr/>
          <p:nvPr/>
        </p:nvSpPr>
        <p:spPr>
          <a:xfrm>
            <a:off x="4943880" y="6131520"/>
            <a:ext cx="24814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Normal client operations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(Same as PG1&amp;2)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23"/>
          <p:cNvSpPr/>
          <p:nvPr/>
        </p:nvSpPr>
        <p:spPr>
          <a:xfrm>
            <a:off x="6185160" y="2831400"/>
            <a:ext cx="2097360" cy="272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7" name="CustomShape 24"/>
          <p:cNvSpPr/>
          <p:nvPr/>
        </p:nvSpPr>
        <p:spPr>
          <a:xfrm>
            <a:off x="6419880" y="3376440"/>
            <a:ext cx="2337840" cy="967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8" name="CustomShape 25"/>
          <p:cNvSpPr/>
          <p:nvPr/>
        </p:nvSpPr>
        <p:spPr>
          <a:xfrm>
            <a:off x="5480280" y="4668480"/>
            <a:ext cx="36792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Handler simultaneously distinguishes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0504d"/>
                </a:solidFill>
                <a:latin typeface="Calibri"/>
                <a:ea typeface="DejaVu Sans"/>
              </a:rPr>
              <a:t>and handles messages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Message Frames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52280" y="872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Client must understand different types of messages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3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Two types:</a:t>
            </a: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Data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Message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2DA6CA-333F-4919-9C35-5742A54B28C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085920" y="14965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Zach!”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3090960" y="21096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3726000" y="28296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546840" y="3417840"/>
            <a:ext cx="71110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an extra byte at the beginning of each message (e.g. “C” for command message, “D” for data message).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1" dur="indefinite" restart="never" nodeType="tmRoot">
          <p:childTnLst>
            <p:seq>
              <p:cTn id="2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More Info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56960" y="965160"/>
            <a:ext cx="868176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Protocol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PG3, you can use either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TCP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at your choice.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Programming language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or C++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Communication Specifics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Much more open-ended than PG1-2. You decide the structure, 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student machines,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 as server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three as clients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441B12-DA12-4AD0-A9D3-ADFFD2AB7E2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Demo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864EEC-0840-4512-B487-92F0EC69B36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1"/>
          <a:stretch/>
        </p:blipFill>
        <p:spPr>
          <a:xfrm>
            <a:off x="6314400" y="4260240"/>
            <a:ext cx="2460240" cy="2460240"/>
          </a:xfrm>
          <a:prstGeom prst="rect">
            <a:avLst/>
          </a:prstGeom>
          <a:ln>
            <a:noFill/>
          </a:ln>
        </p:spPr>
      </p:pic>
      <p:sp>
        <p:nvSpPr>
          <p:cNvPr id="373" name="CustomShape 4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Server: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./chatserver Port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Client: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./chatclient Server_Name Port Username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Video of the demo can be found at: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https://www3.nd.edu/~dwang5/courses/fall18/programming/prog3.html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84B5D7-EE12-4959-8848-02DCE7E8116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19320" y="305280"/>
            <a:ext cx="84952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You!</a:t>
            </a:r>
            <a:endParaRPr b="0" lang="en-US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endParaRPr b="0" lang="en-US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4508280" y="657000"/>
            <a:ext cx="4426920" cy="5735880"/>
          </a:xfrm>
          <a:prstGeom prst="rect">
            <a:avLst/>
          </a:prstGeom>
          <a:ln>
            <a:noFill/>
          </a:ln>
        </p:spPr>
      </p:pic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0" y="1972080"/>
            <a:ext cx="4507200" cy="41695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Review: TCP vs UDP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200" y="851760"/>
            <a:ext cx="8308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UDP Socket                         vs.                   TCP Socket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E19D3CA-8DF2-49FF-99CC-B437C5209CB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157840" y="6564240"/>
            <a:ext cx="54612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http://www.cs.dartmouth.edu/~campbell/cs60/socketprogramming.html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1520" y="944640"/>
            <a:ext cx="867600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PG4, you will build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of online chat room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program allows multiple users to register and log on to a chat room server simultaneously.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users can broadcast messages to all users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 mode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or send private message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mode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to a specific user.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3D48DD-E5F5-4FC2-8CC9-650ADEC8798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7" name="图片 2" descr=""/>
          <p:cNvPicPr/>
          <p:nvPr/>
        </p:nvPicPr>
        <p:blipFill>
          <a:blip r:embed="rId1"/>
          <a:stretch/>
        </p:blipFill>
        <p:spPr>
          <a:xfrm>
            <a:off x="948600" y="44618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28" name="图片 5" descr=""/>
          <p:cNvPicPr/>
          <p:nvPr/>
        </p:nvPicPr>
        <p:blipFill>
          <a:blip r:embed="rId2"/>
          <a:stretch/>
        </p:blipFill>
        <p:spPr>
          <a:xfrm>
            <a:off x="6718320" y="450972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129" name="图片 8" descr=""/>
          <p:cNvPicPr/>
          <p:nvPr/>
        </p:nvPicPr>
        <p:blipFill>
          <a:blip r:embed="rId3"/>
          <a:stretch/>
        </p:blipFill>
        <p:spPr>
          <a:xfrm>
            <a:off x="3665160" y="339588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4"/>
          <a:stretch/>
        </p:blipFill>
        <p:spPr>
          <a:xfrm>
            <a:off x="3818160" y="54918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857880" y="399996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646760" y="399384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058720" y="330552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001120" y="6319080"/>
            <a:ext cx="35193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Chat Room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379400" y="4729680"/>
            <a:ext cx="36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 flipH="1">
            <a:off x="5140440" y="5190840"/>
            <a:ext cx="1576080" cy="9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2243880" y="5247720"/>
            <a:ext cx="1572840" cy="90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2370240" y="5491800"/>
            <a:ext cx="110448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4459320" y="4882680"/>
            <a:ext cx="111852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5528520" y="5491800"/>
            <a:ext cx="11466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Registration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0" y="862560"/>
            <a:ext cx="9234720" cy="56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4000"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first needs to register an account by setting up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Registration Protocol: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D91C65-5298-4637-88BD-089C5A47AF4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D16297-3B59-406C-9CF5-DD7B773011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5" name="图片 5" descr=""/>
          <p:cNvPicPr/>
          <p:nvPr/>
        </p:nvPicPr>
        <p:blipFill>
          <a:blip r:embed="rId1"/>
          <a:stretch/>
        </p:blipFill>
        <p:spPr>
          <a:xfrm>
            <a:off x="948600" y="44618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2"/>
          <a:stretch/>
        </p:blipFill>
        <p:spPr>
          <a:xfrm>
            <a:off x="7528320" y="46202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899640" y="599292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7468560" y="58690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2243880" y="5266080"/>
            <a:ext cx="5283360" cy="3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61560" y="2124000"/>
            <a:ext cx="78433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New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Alice sets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Server stores user account into a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file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3086280" y="380880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086280" y="446364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3086280" y="549864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3"/>
          <a:stretch/>
        </p:blipFill>
        <p:spPr>
          <a:xfrm>
            <a:off x="7686000" y="2786400"/>
            <a:ext cx="800640" cy="800640"/>
          </a:xfrm>
          <a:prstGeom prst="rect">
            <a:avLst/>
          </a:prstGeom>
          <a:ln>
            <a:noFill/>
          </a:ln>
        </p:spPr>
      </p:pic>
      <p:sp>
        <p:nvSpPr>
          <p:cNvPr id="155" name="CustomShape 12"/>
          <p:cNvSpPr/>
          <p:nvPr/>
        </p:nvSpPr>
        <p:spPr>
          <a:xfrm>
            <a:off x="7612200" y="3492000"/>
            <a:ext cx="1001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7739640" y="3853440"/>
            <a:ext cx="747000" cy="5328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14"/>
          <p:cNvSpPr/>
          <p:nvPr/>
        </p:nvSpPr>
        <p:spPr>
          <a:xfrm>
            <a:off x="7005600" y="4322160"/>
            <a:ext cx="221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Alice, pass”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Login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51720" y="869400"/>
            <a:ext cx="7900200" cy="37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F7217C-13DF-463F-BEC3-B81EC61DA13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349939-7105-4261-8562-D2424E300BC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2" name="图片 5" descr=""/>
          <p:cNvPicPr/>
          <p:nvPr/>
        </p:nvPicPr>
        <p:blipFill>
          <a:blip r:embed="rId1"/>
          <a:stretch/>
        </p:blipFill>
        <p:spPr>
          <a:xfrm>
            <a:off x="248400" y="469908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7054560" y="48434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25880" y="62164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6994800" y="60922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-21600" y="694800"/>
            <a:ext cx="7843320" cy="27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registered user can login with his/her credentials.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Login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Existing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Alice enters 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Server checks password correct?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Prompt for password again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5) Server checks password correct?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&gt; Success!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2599920" y="352656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2599920" y="415908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2624760" y="479232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“pass1”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3"/>
          <a:stretch/>
        </p:blipFill>
        <p:spPr>
          <a:xfrm>
            <a:off x="8314560" y="3432960"/>
            <a:ext cx="800640" cy="800640"/>
          </a:xfrm>
          <a:prstGeom prst="rect">
            <a:avLst/>
          </a:prstGeom>
          <a:ln>
            <a:noFill/>
          </a:ln>
        </p:spPr>
      </p:pic>
      <p:sp>
        <p:nvSpPr>
          <p:cNvPr id="171" name="CustomShape 11"/>
          <p:cNvSpPr/>
          <p:nvPr/>
        </p:nvSpPr>
        <p:spPr>
          <a:xfrm>
            <a:off x="8031240" y="2585160"/>
            <a:ext cx="102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 rot="1850400">
            <a:off x="8354880" y="4372560"/>
            <a:ext cx="747000" cy="700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6389640" y="3860640"/>
            <a:ext cx="198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Exist?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899680" y="4203720"/>
            <a:ext cx="2556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Password Match?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2599920" y="551772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Wrong Password. Re-enter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2670480" y="609228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5) My password is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1638360" y="5562360"/>
            <a:ext cx="541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5813280" y="4547520"/>
            <a:ext cx="25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5) Password Match?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7895520" y="2890800"/>
            <a:ext cx="1335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Alice, pass”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Public Messaging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29783D-5CF2-47C4-9745-891EE10F09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081A87D-9A82-4B3A-8DF6-675A28C34FD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3" name="图片 29" descr=""/>
          <p:cNvPicPr/>
          <p:nvPr/>
        </p:nvPicPr>
        <p:blipFill>
          <a:blip r:embed="rId1"/>
          <a:stretch/>
        </p:blipFill>
        <p:spPr>
          <a:xfrm>
            <a:off x="192600" y="38966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84" name="图片 30" descr=""/>
          <p:cNvPicPr/>
          <p:nvPr/>
        </p:nvPicPr>
        <p:blipFill>
          <a:blip r:embed="rId2"/>
          <a:stretch/>
        </p:blipFill>
        <p:spPr>
          <a:xfrm>
            <a:off x="7066440" y="55472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185" name="图片 31" descr=""/>
          <p:cNvPicPr/>
          <p:nvPr/>
        </p:nvPicPr>
        <p:blipFill>
          <a:blip r:embed="rId3"/>
          <a:stretch/>
        </p:blipFill>
        <p:spPr>
          <a:xfrm>
            <a:off x="6834240" y="314244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186" name="Picture 2" descr=""/>
          <p:cNvPicPr/>
          <p:nvPr/>
        </p:nvPicPr>
        <p:blipFill>
          <a:blip r:embed="rId4"/>
          <a:stretch/>
        </p:blipFill>
        <p:spPr>
          <a:xfrm>
            <a:off x="4313880" y="44136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4253760" y="56088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 flipH="1">
            <a:off x="5636520" y="3809160"/>
            <a:ext cx="1195920" cy="12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flipH="1" flipV="1">
            <a:off x="5636520" y="5073840"/>
            <a:ext cx="1428480" cy="11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1464840" y="4628160"/>
            <a:ext cx="284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2247120" y="4060080"/>
            <a:ext cx="105516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5401440" y="419904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484240" y="542700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1589040" y="468612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1589040" y="538668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Public Message (P)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1589040" y="6081120"/>
            <a:ext cx="30326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Please Enter Message: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424080" y="694800"/>
            <a:ext cx="8298720" cy="30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send broadcasting messages.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Public Messaging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prompts for message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Alice enters message.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5) Server redirects message to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all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online users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218520" y="54136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-17640" y="694800"/>
            <a:ext cx="9178200" cy="27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send private messages to a specific user.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Messaging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prompts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username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4)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message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Note: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server must keep a list of all online users (stored in memory).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Alice enters invalid user, server will prompt for user name again.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Direct Messaging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BF69298-DE87-4A02-8F25-660E96F24E0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8F3A20-E4E7-4E8D-B2D8-944485037C9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3" name="图片 29" descr=""/>
          <p:cNvPicPr/>
          <p:nvPr/>
        </p:nvPicPr>
        <p:blipFill>
          <a:blip r:embed="rId1"/>
          <a:stretch/>
        </p:blipFill>
        <p:spPr>
          <a:xfrm>
            <a:off x="209160" y="40982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04" name="图片 30" descr=""/>
          <p:cNvPicPr/>
          <p:nvPr/>
        </p:nvPicPr>
        <p:blipFill>
          <a:blip r:embed="rId2"/>
          <a:stretch/>
        </p:blipFill>
        <p:spPr>
          <a:xfrm>
            <a:off x="7066440" y="55472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205" name="图片 31" descr=""/>
          <p:cNvPicPr/>
          <p:nvPr/>
        </p:nvPicPr>
        <p:blipFill>
          <a:blip r:embed="rId3"/>
          <a:stretch/>
        </p:blipFill>
        <p:spPr>
          <a:xfrm>
            <a:off x="7202520" y="326484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206" name="Picture 2" descr=""/>
          <p:cNvPicPr/>
          <p:nvPr/>
        </p:nvPicPr>
        <p:blipFill>
          <a:blip r:embed="rId4"/>
          <a:stretch/>
        </p:blipFill>
        <p:spPr>
          <a:xfrm>
            <a:off x="4330440" y="46152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4270320" y="58104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 flipH="1">
            <a:off x="5652360" y="3931920"/>
            <a:ext cx="1547640" cy="13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 flipH="1" flipV="1">
            <a:off x="5652360" y="5275440"/>
            <a:ext cx="1411560" cy="9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481400" y="4829760"/>
            <a:ext cx="284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328680" y="3739680"/>
            <a:ext cx="105516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 Jeff!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755680" y="428796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Alice: Hi Jeff!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1617840" y="34920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1681560" y="409104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Direct Message (D)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1634400" y="48420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Enter name: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235080" y="56152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8033760" y="2667240"/>
            <a:ext cx="8204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7804080" y="5070240"/>
            <a:ext cx="1049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1681560" y="549756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 Jeff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1634400" y="611172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4) Enter message: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4860720" y="3519360"/>
            <a:ext cx="2010600" cy="62928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User Exit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696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1C1E0F-4AE1-49B2-A844-DBDB74A1365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-17640" y="694800"/>
            <a:ext cx="9178200" cy="24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logged in user can exit the program by using the E command.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Exit Protocol: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Q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Server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removes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Alice from online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Client program </a:t>
            </a:r>
            <a:r>
              <a:rPr b="1" i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close socket and exit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D3F849-1566-4B7A-9322-3E7774AFE0C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34AF1F-674E-41B6-AA27-44C6D1239E7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8" name="图片 8" descr=""/>
          <p:cNvPicPr/>
          <p:nvPr/>
        </p:nvPicPr>
        <p:blipFill>
          <a:blip r:embed="rId1"/>
          <a:stretch/>
        </p:blipFill>
        <p:spPr>
          <a:xfrm>
            <a:off x="248400" y="469908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29" name="Picture 2" descr=""/>
          <p:cNvPicPr/>
          <p:nvPr/>
        </p:nvPicPr>
        <p:blipFill>
          <a:blip r:embed="rId2"/>
          <a:stretch/>
        </p:blipFill>
        <p:spPr>
          <a:xfrm>
            <a:off x="7054560" y="48434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425880" y="62164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6994800" y="60922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 rot="1850400">
            <a:off x="7882200" y="4141440"/>
            <a:ext cx="747000" cy="700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38360" y="5562360"/>
            <a:ext cx="541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CustomShape 11"/>
          <p:cNvSpPr/>
          <p:nvPr/>
        </p:nvSpPr>
        <p:spPr>
          <a:xfrm>
            <a:off x="7054560" y="3405600"/>
            <a:ext cx="2010600" cy="62928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Line 12"/>
          <p:cNvSpPr/>
          <p:nvPr/>
        </p:nvSpPr>
        <p:spPr>
          <a:xfrm>
            <a:off x="7311960" y="3776400"/>
            <a:ext cx="443160" cy="56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2971800" y="44928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2971800" y="568908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 Quit (Q)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-13680" y="380880"/>
            <a:ext cx="8884080" cy="63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5000"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is the ability of a CPU in a multi-core processor to execute </a:t>
            </a:r>
            <a:r>
              <a:rPr b="0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multiple processes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or threads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 concurrently</a:t>
            </a:r>
            <a:endParaRPr b="0" lang="en-US" sz="5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b="0" lang="en-US" sz="5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b="0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1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Multithreading? </a:t>
            </a:r>
            <a:r>
              <a:rPr b="1" lang="en-US" sz="5100" spc="-1" strike="noStrike">
                <a:solidFill>
                  <a:srgbClr val="ff0000"/>
                </a:solidFill>
                <a:latin typeface="Calibri"/>
                <a:ea typeface="DejaVu Sans"/>
              </a:rPr>
              <a:t>Concurrency!</a:t>
            </a:r>
            <a:endParaRPr b="0" lang="en-US" sz="51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Jeff is interacting with server (e.g., server is prompting Jeff for command options)</a:t>
            </a:r>
            <a:endParaRPr b="0" lang="en-US" sz="4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Alice is sending broadcast message to Jeff and Zach</a:t>
            </a:r>
            <a:endParaRPr b="0" lang="en-US" sz="4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Zach is sending private message to Alice</a:t>
            </a:r>
            <a:endParaRPr b="0" lang="en-US" sz="4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839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4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Both clients and server need to handle multiple messages at the same time!</a:t>
            </a: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4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2E6ABE-7104-45A7-9C19-8A278AE0AEC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7C3757-6DFB-4BBA-BB14-B84EFBFFAE8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431F1A-FD9B-47FB-908A-F71DCB94315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3" name="图片 7" descr=""/>
          <p:cNvPicPr/>
          <p:nvPr/>
        </p:nvPicPr>
        <p:blipFill>
          <a:blip r:embed="rId1"/>
          <a:stretch/>
        </p:blipFill>
        <p:spPr>
          <a:xfrm>
            <a:off x="209160" y="449100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44" name="图片 8" descr=""/>
          <p:cNvPicPr/>
          <p:nvPr/>
        </p:nvPicPr>
        <p:blipFill>
          <a:blip r:embed="rId2"/>
          <a:stretch/>
        </p:blipFill>
        <p:spPr>
          <a:xfrm>
            <a:off x="7222320" y="55814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245" name="图片 9" descr=""/>
          <p:cNvPicPr/>
          <p:nvPr/>
        </p:nvPicPr>
        <p:blipFill>
          <a:blip r:embed="rId3"/>
          <a:stretch/>
        </p:blipFill>
        <p:spPr>
          <a:xfrm>
            <a:off x="7222320" y="382428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246" name="Picture 2" descr=""/>
          <p:cNvPicPr/>
          <p:nvPr/>
        </p:nvPicPr>
        <p:blipFill>
          <a:blip r:embed="rId4"/>
          <a:stretch/>
        </p:blipFill>
        <p:spPr>
          <a:xfrm>
            <a:off x="4330440" y="46152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47" name="CustomShape 6"/>
          <p:cNvSpPr/>
          <p:nvPr/>
        </p:nvSpPr>
        <p:spPr>
          <a:xfrm>
            <a:off x="4270320" y="58104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 flipH="1">
            <a:off x="5653080" y="4491000"/>
            <a:ext cx="1567440" cy="78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 flipH="1" flipV="1">
            <a:off x="5653080" y="5275440"/>
            <a:ext cx="1567440" cy="9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1504440" y="5276880"/>
            <a:ext cx="284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10"/>
          <p:cNvSpPr/>
          <p:nvPr/>
        </p:nvSpPr>
        <p:spPr>
          <a:xfrm>
            <a:off x="235080" y="600840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8335800" y="3506400"/>
            <a:ext cx="8204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8161560" y="5225040"/>
            <a:ext cx="1049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2107440" y="5161320"/>
            <a:ext cx="163188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to 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5491080" y="5505480"/>
            <a:ext cx="188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to 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5"/>
          <p:cNvSpPr/>
          <p:nvPr/>
        </p:nvSpPr>
        <p:spPr>
          <a:xfrm rot="19926600">
            <a:off x="5306040" y="4204440"/>
            <a:ext cx="2143800" cy="56628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Message: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Application>LibreOffice/6.1.0.3$Linux_X86_64 LibreOffice_project/10$Build-3</Application>
  <Words>1898</Words>
  <Paragraphs>557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2017-05-01T00:56:30Z</dcterms:created>
  <dc:creator>C H</dc:creator>
  <dc:description/>
  <dc:language>en-US</dc:language>
  <cp:lastModifiedBy/>
  <dcterms:modified xsi:type="dcterms:W3CDTF">2018-10-02T12:27:25Z</dcterms:modified>
  <cp:revision>1959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