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7" r:id="rId20"/>
    <p:sldId id="276" r:id="rId21"/>
    <p:sldId id="273" r:id="rId22"/>
    <p:sldId id="274" r:id="rId23"/>
  </p:sldIdLst>
  <p:sldSz cx="19800888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8964183-5052-4FA1-BBEE-98D4F36CD675}">
          <p14:sldIdLst>
            <p14:sldId id="257"/>
            <p14:sldId id="258"/>
            <p14:sldId id="259"/>
            <p14:sldId id="256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5"/>
            <p14:sldId id="277"/>
            <p14:sldId id="276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94">
          <p15:clr>
            <a:srgbClr val="A4A3A4"/>
          </p15:clr>
        </p15:guide>
        <p15:guide id="2" pos="62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B457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8849" autoAdjust="0"/>
  </p:normalViewPr>
  <p:slideViewPr>
    <p:cSldViewPr snapToGrid="0">
      <p:cViewPr varScale="1">
        <p:scale>
          <a:sx n="53" d="100"/>
          <a:sy n="53" d="100"/>
        </p:scale>
        <p:origin x="150" y="372"/>
      </p:cViewPr>
      <p:guideLst>
        <p:guide orient="horz" pos="2494"/>
        <p:guide pos="62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5111" y="1296173"/>
            <a:ext cx="14850666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5111" y="4159854"/>
            <a:ext cx="14850666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68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98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70011" y="421669"/>
            <a:ext cx="4269566" cy="671186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1311" y="421669"/>
            <a:ext cx="12561188" cy="6711866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11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09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998" y="1974511"/>
            <a:ext cx="17078266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998" y="5300193"/>
            <a:ext cx="17078266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1311" y="2108344"/>
            <a:ext cx="8415377" cy="502519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4200" y="2108344"/>
            <a:ext cx="8415377" cy="502519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80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890" y="421669"/>
            <a:ext cx="17078266" cy="153084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891" y="1941510"/>
            <a:ext cx="8376703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891" y="2893014"/>
            <a:ext cx="8376703" cy="42551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4200" y="1941510"/>
            <a:ext cx="8417956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4200" y="2893014"/>
            <a:ext cx="8417956" cy="42551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52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85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42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891" y="528002"/>
            <a:ext cx="6386301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956" y="1140340"/>
            <a:ext cx="10024200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891" y="2376011"/>
            <a:ext cx="6386301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81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891" y="528002"/>
            <a:ext cx="6386301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7956" y="1140340"/>
            <a:ext cx="10024200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891" y="2376011"/>
            <a:ext cx="6386301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8ABE-8C21-4B45-A9DE-805EA20DAA6A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97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311" y="421669"/>
            <a:ext cx="17078266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311" y="2108344"/>
            <a:ext cx="17078266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1311" y="7340702"/>
            <a:ext cx="44552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58ABE-8C21-4B45-A9DE-805EA20DAA6A}" type="datetimeFigureOut">
              <a:rPr lang="pt-BR" smtClean="0"/>
              <a:t>29/06/2020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9044" y="7340702"/>
            <a:ext cx="66828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4377" y="7340702"/>
            <a:ext cx="44552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AB804-92DF-4C8A-A635-5F0CD85BA9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78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87924" y="881045"/>
            <a:ext cx="3929583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600" dirty="0"/>
          </a:p>
          <a:p>
            <a:pPr algn="just"/>
            <a:r>
              <a:rPr lang="pt-BR" sz="1600" b="1" dirty="0">
                <a:latin typeface="Bahnschrift SemiBold" panose="020B0502040204020203" pitchFamily="34" charset="0"/>
              </a:rPr>
              <a:t>Atores</a:t>
            </a:r>
            <a:r>
              <a:rPr lang="pt-BR" sz="1470" b="1" dirty="0"/>
              <a:t>:</a:t>
            </a:r>
            <a:r>
              <a:rPr lang="pt-BR" sz="1470" dirty="0"/>
              <a:t> </a:t>
            </a:r>
            <a:r>
              <a:rPr lang="pt-BR" sz="1400" dirty="0"/>
              <a:t>Aluno e Professor</a:t>
            </a:r>
          </a:p>
          <a:p>
            <a:pPr algn="just"/>
            <a:endParaRPr lang="pt-BR" sz="1470" dirty="0"/>
          </a:p>
          <a:p>
            <a:pPr algn="just"/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algn="just"/>
            <a:endParaRPr lang="pt-BR" sz="1470" dirty="0">
              <a:latin typeface="Bahnschrift SemiBold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Na tela inicial usuário clica no seu respectivo perfil (Aluno ou Professor).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Sistema encaminha para a tela de login do perfil escolhido.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Caso de uso finalizado.</a:t>
            </a:r>
          </a:p>
          <a:p>
            <a:pPr lvl="0" algn="just"/>
            <a:endParaRPr lang="pt-BR" sz="1470" dirty="0"/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33561" y="209687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ESCOLHER PERFIL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5830303" y="320917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TELA INICIAL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199559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" r="3474" b="4013"/>
          <a:stretch/>
        </p:blipFill>
        <p:spPr>
          <a:xfrm>
            <a:off x="4545557" y="671352"/>
            <a:ext cx="4002512" cy="2384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" t="21518" r="11725" b="55233"/>
          <a:stretch/>
        </p:blipFill>
        <p:spPr>
          <a:xfrm>
            <a:off x="8997431" y="5018243"/>
            <a:ext cx="7211961" cy="147483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9" t="9983" r="3569" b="7065"/>
          <a:stretch/>
        </p:blipFill>
        <p:spPr>
          <a:xfrm>
            <a:off x="8738099" y="665146"/>
            <a:ext cx="6965883" cy="3093609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16636434" y="320917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" t="12879" r="3355" b="9379"/>
          <a:stretch/>
        </p:blipFill>
        <p:spPr>
          <a:xfrm>
            <a:off x="15488130" y="1100598"/>
            <a:ext cx="4203030" cy="1955421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10929964" y="30201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SEQUENCIA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1016243" y="4741244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</p:spTree>
    <p:extLst>
      <p:ext uri="{BB962C8B-B14F-4D97-AF65-F5344CB8AC3E}">
        <p14:creationId xmlns:p14="http://schemas.microsoft.com/office/powerpoint/2010/main" val="3850941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54788" y="1288631"/>
            <a:ext cx="3929583" cy="2629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Criar rodada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Professor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“Nova rodada”, Professor clica no botão “Adicionar Apague a Luz”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salva o jogo Apague a Luz na rodada e o adiciona ao quadro “Jogos cadastrados”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</a:t>
            </a:r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59552" y="284379"/>
            <a:ext cx="3838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ADICIONAR JOGO APAGUE A LUZ NA RODADA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343" y="699877"/>
            <a:ext cx="3445128" cy="209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CaixaDeTexto 18"/>
          <p:cNvSpPr txBox="1"/>
          <p:nvPr/>
        </p:nvSpPr>
        <p:spPr>
          <a:xfrm>
            <a:off x="5189742" y="349498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NOVA RODADA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465973" y="5220898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0BA01D9B-E878-415A-835E-220D5752A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191" y="764953"/>
            <a:ext cx="6139999" cy="489738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5DB8552A-19F9-4A5F-8C36-78BC33897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0910" y="725708"/>
            <a:ext cx="5171973" cy="291449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269" y="5587399"/>
            <a:ext cx="6597072" cy="226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9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54788" y="1288631"/>
            <a:ext cx="3929583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Criar rodada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Professor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“Nova rodada”, Professor clica no botão “Remover último jogo”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apaga o jogo da rodada e o remove do quadro “Jogos cadastrados”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</a:t>
            </a:r>
          </a:p>
          <a:p>
            <a:pPr lvl="0"/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2 o sistema detectou que não havia jogo salvo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3 do fluxo principal.</a:t>
            </a:r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59552" y="284379"/>
            <a:ext cx="3838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EXCLUIR JOGO DA RODADA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343" y="699877"/>
            <a:ext cx="3445128" cy="209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CaixaDeTexto 18"/>
          <p:cNvSpPr txBox="1"/>
          <p:nvPr/>
        </p:nvSpPr>
        <p:spPr>
          <a:xfrm>
            <a:off x="5189742" y="349498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NOVA RODADA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962580" y="5534317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8" t="35677" r="58774" b="30996"/>
          <a:stretch/>
        </p:blipFill>
        <p:spPr>
          <a:xfrm>
            <a:off x="15244345" y="6012484"/>
            <a:ext cx="3903191" cy="172562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2B4EA219-DD2B-4F14-ADFB-F3EB213CF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191" y="680612"/>
            <a:ext cx="6476190" cy="493333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9E615B2C-AA8C-49E1-9181-C6267FABD2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6404" y="680612"/>
            <a:ext cx="4894932" cy="271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61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54788" y="1288631"/>
            <a:ext cx="3929583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Criar Rodada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Professor 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Professor clica no botão “Iniciar rodada“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realiza validação e habilita para os alunos poderem iniciar a rodada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</a:t>
            </a:r>
          </a:p>
          <a:p>
            <a:pPr marL="342900" lvl="0" indent="-342900">
              <a:buFont typeface="+mj-lt"/>
              <a:buAutoNum type="arabicPeriod"/>
            </a:pPr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2 o sistema detectou que não havia nenhum jogo cadastrado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1 do fluxo principal.</a:t>
            </a:r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59552" y="284379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INICIAR RODADA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343" y="699877"/>
            <a:ext cx="3445128" cy="209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CaixaDeTexto 18"/>
          <p:cNvSpPr txBox="1"/>
          <p:nvPr/>
        </p:nvSpPr>
        <p:spPr>
          <a:xfrm>
            <a:off x="5189742" y="349498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NOVA RODADA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962580" y="5534317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B0865A08-C8EF-4FBD-9A61-0BCEF47A1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667" y="699877"/>
            <a:ext cx="5023510" cy="52244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B0424F9F-8694-4914-8CE1-F9B2600FA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9373" y="740938"/>
            <a:ext cx="5085460" cy="455605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422" y="6004888"/>
            <a:ext cx="8611752" cy="1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51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54788" y="1288631"/>
            <a:ext cx="3929583" cy="5923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Acessar Sala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Aluno 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Aluno clica no botão “Pronto!”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salva aluno na rodada a ser iniciada, busca os jogos dela e exibe tela com o primeiro jogo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Aluno joga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coleta os pontos feitos no jogo, salva e exibe próximo jogo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</a:t>
            </a:r>
          </a:p>
          <a:p>
            <a:pPr lvl="0"/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2 o sistema detectou que o Professor não iniciou a rodada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1 do fluxo principal.</a:t>
            </a:r>
          </a:p>
          <a:p>
            <a:pPr lvl="0"/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2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4 o sistema detectou que não tem próximo jogo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tela “Ranking”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5 do fluxo principal.</a:t>
            </a:r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59552" y="284379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JOGAR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5189742" y="349498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NOVA RODADA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9779344" y="5364906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" r="9545" b="2107"/>
          <a:stretch/>
        </p:blipFill>
        <p:spPr>
          <a:xfrm>
            <a:off x="4459808" y="746044"/>
            <a:ext cx="3256701" cy="216534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249" y="5811316"/>
            <a:ext cx="10436838" cy="193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68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35336" y="1160615"/>
            <a:ext cx="3929583" cy="241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Logar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Aluno 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“Home”, Aluno clica no botão “Loja”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tela “Lojinha”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finalizado.</a:t>
            </a:r>
          </a:p>
          <a:p>
            <a:endParaRPr lang="pt-BR" sz="1400" dirty="0"/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46063" y="284379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ACESSAR LOJA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5189742" y="349498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NOVA RODADA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922087" y="5826925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359" y="651486"/>
            <a:ext cx="3475958" cy="21011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569" y="3440749"/>
            <a:ext cx="3450748" cy="20935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CaixaDeTexto 13"/>
          <p:cNvSpPr txBox="1"/>
          <p:nvPr/>
        </p:nvSpPr>
        <p:spPr>
          <a:xfrm>
            <a:off x="5189742" y="3128451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LOJA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3" t="43502" r="24549" b="36603"/>
          <a:stretch/>
        </p:blipFill>
        <p:spPr>
          <a:xfrm>
            <a:off x="14813280" y="6419089"/>
            <a:ext cx="4407408" cy="102394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61C9AF16-CCCC-4BE7-9A4C-43889135E8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98" y="995777"/>
            <a:ext cx="5761905" cy="329523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A33E8D4C-17BA-4344-B634-999A86F38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7784" y="995777"/>
            <a:ext cx="5028571" cy="3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09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35336" y="1160615"/>
            <a:ext cx="3929583" cy="4845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Acessar loja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Aluno 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Aluno clica no botão “Comprar” do item Tempo. O item Tempo adiciona 30 segundos ao tempo de jogo. Além disso é permitido em todos os jogos.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valida, desconta valor das moedas do aluno e adiciona item ao inventário dele.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finalizado.</a:t>
            </a:r>
          </a:p>
          <a:p>
            <a:pPr lvl="0"/>
            <a:endParaRPr lang="pt-BR" sz="1600" b="1" dirty="0">
              <a:latin typeface="Bahnschrift SemiBold" panose="020B0502040204020203" pitchFamily="34" charset="0"/>
            </a:endParaRPr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2 o sistema detectou que o Aluno não possui moedas o suficiente para a compra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1 do fluxo principal.</a:t>
            </a:r>
          </a:p>
          <a:p>
            <a:endParaRPr lang="pt-BR" sz="1400" dirty="0"/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01300" y="349475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COMPRAR ITEM - TEMPO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922087" y="557089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32" y="680611"/>
            <a:ext cx="3450748" cy="20935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CaixaDeTexto 13"/>
          <p:cNvSpPr txBox="1"/>
          <p:nvPr/>
        </p:nvSpPr>
        <p:spPr>
          <a:xfrm>
            <a:off x="5381505" y="40361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LOJA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5" t="36572" r="17403" b="25648"/>
          <a:stretch/>
        </p:blipFill>
        <p:spPr>
          <a:xfrm>
            <a:off x="11372964" y="5847892"/>
            <a:ext cx="8387431" cy="19775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7E6DD137-97D1-41E1-AE73-44D585BC0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389" y="680611"/>
            <a:ext cx="6011519" cy="465710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E46BE020-E52D-42ED-BE05-42E4FDBE73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6612" y="680611"/>
            <a:ext cx="4922976" cy="410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7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35336" y="1160615"/>
            <a:ext cx="3929583" cy="4815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Acessar loja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Aluno 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Aluno clica no botão “Comprar” do item Resposta. O item Resposta destaca na tela a resposta correta da pergunta. Este item é apenas permitido no jogo </a:t>
            </a:r>
            <a:r>
              <a:rPr lang="pt-BR" sz="1400" dirty="0" err="1"/>
              <a:t>Quiz</a:t>
            </a:r>
            <a:endParaRPr lang="pt-BR" sz="1400" dirty="0"/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valida, desconta valor das moedas do aluno e adiciona item ao inventário dele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finalizado.</a:t>
            </a:r>
          </a:p>
          <a:p>
            <a:pPr lvl="0"/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2 o sistema detectou que o Aluno não possui moedas o suficiente para a compra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1 do fluxo principal.</a:t>
            </a:r>
          </a:p>
          <a:p>
            <a:endParaRPr lang="pt-BR" sz="1400" dirty="0"/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01300" y="349475"/>
            <a:ext cx="3838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COMPRAR ITEM - RESPOSTA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922087" y="557089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32" y="680611"/>
            <a:ext cx="3450748" cy="20935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CaixaDeTexto 13"/>
          <p:cNvSpPr txBox="1"/>
          <p:nvPr/>
        </p:nvSpPr>
        <p:spPr>
          <a:xfrm>
            <a:off x="5381505" y="40361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LOJA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4" t="35321" r="34795" b="25979"/>
          <a:stretch/>
        </p:blipFill>
        <p:spPr>
          <a:xfrm>
            <a:off x="11828513" y="5975779"/>
            <a:ext cx="7608484" cy="172346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BCF9F190-85A6-4336-AD69-16D12F786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389" y="680611"/>
            <a:ext cx="6200364" cy="480340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C72B87B0-2DF6-4207-AB2E-824FFDC0E5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654" y="680611"/>
            <a:ext cx="4857931" cy="428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5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35336" y="1160615"/>
            <a:ext cx="3929583" cy="4815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Acessar loja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Aluno 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Aluno clica no botão “Comprar” do item Pontos. O item dobra a quantidade de pontos recebida em um jogo. Além disso é permitido em todos os jogos.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valida, desconta valor das moedas do aluno e adiciona item ao inventário dele.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finalizado.</a:t>
            </a:r>
          </a:p>
          <a:p>
            <a:pPr lvl="0"/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2 o sistema detectou que o Aluno não possui moedas o suficiente para a compra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1 do fluxo principal.</a:t>
            </a:r>
          </a:p>
          <a:p>
            <a:endParaRPr lang="pt-BR" sz="1400" dirty="0"/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01300" y="349475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COMPRAR ITEM - PONTOS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922087" y="557089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632" y="680611"/>
            <a:ext cx="3450748" cy="20935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CaixaDeTexto 13"/>
          <p:cNvSpPr txBox="1"/>
          <p:nvPr/>
        </p:nvSpPr>
        <p:spPr>
          <a:xfrm>
            <a:off x="5381505" y="40361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LOJA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4" t="35321" r="34795" b="25979"/>
          <a:stretch/>
        </p:blipFill>
        <p:spPr>
          <a:xfrm>
            <a:off x="11828513" y="5975779"/>
            <a:ext cx="7608484" cy="172346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C0DA064A-9AC8-412E-AF8B-30100C829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389" y="680611"/>
            <a:ext cx="5948863" cy="460856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81B1C821-8861-48EC-9BB5-A2340EAFB7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2170" y="680611"/>
            <a:ext cx="4897418" cy="431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09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35336" y="1160615"/>
            <a:ext cx="3929583" cy="2845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</a:t>
            </a:r>
            <a:r>
              <a:rPr lang="pt-BR" sz="1400" b="1" dirty="0"/>
              <a:t>: </a:t>
            </a:r>
            <a:r>
              <a:rPr lang="pt-BR" sz="1400" dirty="0"/>
              <a:t>Ter executado o caso de uso </a:t>
            </a:r>
            <a:r>
              <a:rPr lang="pt-BR" sz="1400" i="1" dirty="0"/>
              <a:t>Jogar </a:t>
            </a:r>
            <a:r>
              <a:rPr lang="pt-BR" sz="1400" dirty="0"/>
              <a:t>de qualquer jogo.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Aluno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de qualquer um dos jogos Aluno clica no ícone do item Tempo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adiciona 30 segundos ao tempo restante e desconta item do inventário dele.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finalizado.</a:t>
            </a:r>
          </a:p>
          <a:p>
            <a:endParaRPr lang="pt-BR" sz="1400" dirty="0"/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01300" y="349475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Bahnschrift SemiBold" panose="020B0502040204020203" pitchFamily="34" charset="0"/>
              </a:rPr>
              <a:t>USAR ITEM - TEMPO</a:t>
            </a:r>
            <a:endParaRPr lang="pt-BR" sz="2400" b="1" dirty="0">
              <a:latin typeface="Bahnschrift SemiBold" panose="020B0502040204020203" pitchFamily="34" charset="0"/>
            </a:endParaRP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922087" y="557089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292138" y="405616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latin typeface="Bahnschrift SemiBold" panose="020B0502040204020203" pitchFamily="34" charset="0"/>
              </a:rPr>
              <a:t>JOGO DA MEMÓRIA</a:t>
            </a:r>
            <a:endParaRPr lang="pt-BR" sz="1200" b="1" dirty="0">
              <a:latin typeface="Bahnschrift SemiBold" panose="020B050204020402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393" y="680611"/>
            <a:ext cx="3431659" cy="20935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6424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35336" y="1160615"/>
            <a:ext cx="3929583" cy="3060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Jogar </a:t>
            </a:r>
            <a:r>
              <a:rPr lang="pt-BR" sz="1400" dirty="0"/>
              <a:t>de qualquer jogo.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Aluno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de qualquer um dos jogos Aluno clica no ícone do item Pontos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dobra quantidade de pontos recebidos no jogo atual e desconta item do inventário dele.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finalizado.</a:t>
            </a:r>
          </a:p>
          <a:p>
            <a:endParaRPr lang="pt-BR" sz="1400" dirty="0"/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01300" y="349475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Bahnschrift SemiBold" panose="020B0502040204020203" pitchFamily="34" charset="0"/>
              </a:rPr>
              <a:t>USAR ITEM - PONTOS</a:t>
            </a:r>
            <a:endParaRPr lang="pt-BR" sz="2400" b="1" dirty="0">
              <a:latin typeface="Bahnschrift SemiBold" panose="020B0502040204020203" pitchFamily="34" charset="0"/>
            </a:endParaRP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922087" y="557089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292138" y="405616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latin typeface="Bahnschrift SemiBold" panose="020B0502040204020203" pitchFamily="34" charset="0"/>
              </a:rPr>
              <a:t>JOGO DA MEMÓRIA</a:t>
            </a:r>
            <a:endParaRPr lang="pt-BR" sz="1200" b="1" dirty="0">
              <a:latin typeface="Bahnschrift SemiBold" panose="020B0502040204020203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393" y="680611"/>
            <a:ext cx="3431659" cy="20935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437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67689" y="839156"/>
            <a:ext cx="3929583" cy="4825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Escolher Perfil</a:t>
            </a:r>
            <a:endParaRPr lang="pt-BR" sz="1400" dirty="0"/>
          </a:p>
          <a:p>
            <a:r>
              <a:rPr lang="pt-BR" sz="1600" b="1" dirty="0"/>
              <a:t>Atores: </a:t>
            </a:r>
            <a:r>
              <a:rPr lang="pt-BR" sz="1400" dirty="0"/>
              <a:t>Aluno e Professor</a:t>
            </a:r>
          </a:p>
          <a:p>
            <a:endParaRPr lang="pt-BR" sz="1400" dirty="0"/>
          </a:p>
          <a:p>
            <a:r>
              <a:rPr lang="pt-BR" sz="1600" b="1" dirty="0"/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Login Aluno/Professor o usuário preenche “Login” e “Senha”. Após isso clicar no botão “Entrar”.  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valida dados e direciona para a tela “Home” do perfil </a:t>
            </a:r>
            <a:r>
              <a:rPr lang="pt-BR" sz="1400" dirty="0" err="1"/>
              <a:t>logado</a:t>
            </a:r>
            <a:r>
              <a:rPr lang="pt-BR" sz="1400" dirty="0"/>
              <a:t>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</a:t>
            </a:r>
          </a:p>
          <a:p>
            <a:pPr lvl="0"/>
            <a:endParaRPr lang="pt-BR" sz="1400" dirty="0"/>
          </a:p>
          <a:p>
            <a:r>
              <a:rPr lang="pt-BR" sz="1600" b="1" dirty="0"/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2 o sistema detectou erro (dados inválidos ou campos em branco) no campo “Login” ou “Senha”.  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1 do fluxo principal.</a:t>
            </a:r>
          </a:p>
          <a:p>
            <a:pPr lvl="0"/>
            <a:endParaRPr lang="pt-BR" sz="1400" dirty="0"/>
          </a:p>
          <a:p>
            <a:pPr lvl="0" algn="just"/>
            <a:endParaRPr lang="pt-BR" sz="1470" dirty="0"/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828673" y="88350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LOGAR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5082002" y="70041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TELA LOGIN ALUNO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166581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9" r="15732"/>
          <a:stretch/>
        </p:blipFill>
        <p:spPr>
          <a:xfrm>
            <a:off x="4385972" y="347169"/>
            <a:ext cx="2615184" cy="2290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8" r="15251"/>
          <a:stretch/>
        </p:blipFill>
        <p:spPr>
          <a:xfrm>
            <a:off x="4385972" y="2966205"/>
            <a:ext cx="2633472" cy="22904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CaixaDeTexto 15"/>
          <p:cNvSpPr txBox="1"/>
          <p:nvPr/>
        </p:nvSpPr>
        <p:spPr>
          <a:xfrm>
            <a:off x="4906181" y="53513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MENSAGEM ERRO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4367684" y="5662013"/>
            <a:ext cx="2724912" cy="2104981"/>
            <a:chOff x="5147454" y="5593677"/>
            <a:chExt cx="2724912" cy="2104981"/>
          </a:xfrm>
        </p:grpSpPr>
        <p:pic>
          <p:nvPicPr>
            <p:cNvPr id="19" name="Imagem 1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319" t="4245" r="13769" b="3852"/>
            <a:stretch/>
          </p:blipFill>
          <p:spPr>
            <a:xfrm>
              <a:off x="5147454" y="5593677"/>
              <a:ext cx="2724912" cy="21049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CaixaDeTexto 19"/>
            <p:cNvSpPr txBox="1"/>
            <p:nvPr/>
          </p:nvSpPr>
          <p:spPr>
            <a:xfrm>
              <a:off x="5685951" y="6927185"/>
              <a:ext cx="1673749" cy="237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45" dirty="0">
                  <a:solidFill>
                    <a:srgbClr val="FF0000"/>
                  </a:solidFill>
                </a:rPr>
                <a:t>Usuário ou Senha incorretos</a:t>
              </a:r>
            </a:p>
          </p:txBody>
        </p:sp>
      </p:grpSp>
      <p:sp>
        <p:nvSpPr>
          <p:cNvPr id="22" name="CaixaDeTexto 21"/>
          <p:cNvSpPr txBox="1"/>
          <p:nvPr/>
        </p:nvSpPr>
        <p:spPr>
          <a:xfrm>
            <a:off x="4830637" y="2701798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TELA LOGIN PROFESSOR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" t="32869" r="3283" b="29072"/>
          <a:stretch/>
        </p:blipFill>
        <p:spPr>
          <a:xfrm>
            <a:off x="10081833" y="6003399"/>
            <a:ext cx="6523671" cy="186794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8" t="5350" r="5369" b="4364"/>
          <a:stretch/>
        </p:blipFill>
        <p:spPr>
          <a:xfrm>
            <a:off x="7179488" y="352619"/>
            <a:ext cx="7495689" cy="5252356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9878589" y="4218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SEQUENCIA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6466230" y="64706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11617619" y="5726400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661CF106-30F7-4709-B0CF-3E334DAD90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176" y="319182"/>
            <a:ext cx="5013955" cy="492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69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71426" y="1160615"/>
            <a:ext cx="3929583" cy="4384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Jogar </a:t>
            </a:r>
            <a:r>
              <a:rPr lang="pt-BR" sz="1400" i="1" dirty="0" err="1"/>
              <a:t>Quiz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Aluno </a:t>
            </a:r>
            <a:endParaRPr lang="pt-BR" sz="1400" dirty="0" smtClean="0"/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do </a:t>
            </a:r>
            <a:r>
              <a:rPr lang="pt-BR" sz="1400" dirty="0" err="1"/>
              <a:t>Quiz</a:t>
            </a:r>
            <a:r>
              <a:rPr lang="pt-BR" sz="1400" dirty="0"/>
              <a:t> Aluno clica no ícone do item Resposta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resposta correta, avança para próxima pergunta e desconta item do inventário dele.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</a:t>
            </a:r>
            <a:r>
              <a:rPr lang="pt-BR" sz="1400" dirty="0" smtClean="0"/>
              <a:t>.</a:t>
            </a:r>
          </a:p>
          <a:p>
            <a:pPr lvl="0"/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2 o sistema detectou que não tem próxima pergunta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tela do próximo jogo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3 do fluxo principal.</a:t>
            </a:r>
          </a:p>
          <a:p>
            <a:endParaRPr lang="pt-BR" sz="1400" dirty="0"/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01300" y="349475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Bahnschrift SemiBold" panose="020B0502040204020203" pitchFamily="34" charset="0"/>
              </a:rPr>
              <a:t>USAR ITEM - RESPOSTA</a:t>
            </a:r>
            <a:endParaRPr lang="pt-BR" sz="2400" b="1" dirty="0">
              <a:latin typeface="Bahnschrift SemiBold" panose="020B0502040204020203" pitchFamily="34" charset="0"/>
            </a:endParaRP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922087" y="557089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292138" y="405616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latin typeface="Bahnschrift SemiBold" panose="020B0502040204020203" pitchFamily="34" charset="0"/>
              </a:rPr>
              <a:t>JOGO QUIZ</a:t>
            </a:r>
            <a:endParaRPr lang="pt-BR" sz="1200" b="1" dirty="0">
              <a:latin typeface="Bahnschrift SemiBold" panose="020B0502040204020203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56" y="811140"/>
            <a:ext cx="3866321" cy="23587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2697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35336" y="1529947"/>
            <a:ext cx="3929583" cy="5461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Logar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Professor 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“Home”, Professor clica no botão “Adicionar pergunta”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janela “Cadastro de pergunta”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Professor preenche os campos: “Pergunta”, “Alternativa 1”, “Alternativa 2” e “Alternativa 3”. Após isso, clica no botão “Salvar”. 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valida cadastro de pergunta. Salva pergunta e exibe mensagem de Sucesso.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</a:t>
            </a:r>
          </a:p>
          <a:p>
            <a:pPr lvl="0"/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4 o sistema detectou erro (dados inválidos ou campos em branco) em “Pergunta”, “Alternativa 1”, “Alternativa 2” ou “Alternativa 3”.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6 do fluxo principal.</a:t>
            </a:r>
          </a:p>
          <a:p>
            <a:endParaRPr lang="pt-BR" sz="1400" dirty="0"/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01300" y="349475"/>
            <a:ext cx="3838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CADASTRA PERGUNTA PARA O QUIZ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3686368" y="528040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381505" y="40361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LOJA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407" y="680611"/>
            <a:ext cx="3413645" cy="20634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5" t="11394" r="26434" b="1428"/>
          <a:stretch/>
        </p:blipFill>
        <p:spPr>
          <a:xfrm>
            <a:off x="4593071" y="3239976"/>
            <a:ext cx="2482883" cy="23522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CaixaDeTexto 14"/>
          <p:cNvSpPr txBox="1"/>
          <p:nvPr/>
        </p:nvSpPr>
        <p:spPr>
          <a:xfrm>
            <a:off x="5381505" y="288258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LOJA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519" y="5592182"/>
            <a:ext cx="8467111" cy="234306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2D5029BD-C27B-44E0-823C-F119A1E7FA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836" y="631355"/>
            <a:ext cx="5088507" cy="492604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7E941A6F-687A-41BF-8CE0-8190F3D268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2225" y="715393"/>
            <a:ext cx="4843124" cy="439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65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35336" y="1529947"/>
            <a:ext cx="3929583" cy="219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Logar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Aluno 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“Home”, Aluno clica no botão “Como Funciona?”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abre a tela “Ajuda”</a:t>
            </a:r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01300" y="349475"/>
            <a:ext cx="3838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ACESSAR COMO FUNCIONA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922087" y="6142090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381505" y="40361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AJUDA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14" y="680611"/>
            <a:ext cx="3413645" cy="20710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8" t="31900" r="28254" b="45035"/>
          <a:stretch/>
        </p:blipFill>
        <p:spPr>
          <a:xfrm>
            <a:off x="14977872" y="6419089"/>
            <a:ext cx="4462272" cy="120195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A624A659-8F1A-447A-9FC5-24BF39FBA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319" y="680611"/>
            <a:ext cx="5734225" cy="327940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ED4D3564-9C64-4D6F-99F0-1FAAD2EA4C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1205" y="680611"/>
            <a:ext cx="5212932" cy="327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-14779" y="-14417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61877" y="984037"/>
            <a:ext cx="3929583" cy="525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escolhido o perfil Aluno. Olhar caso de uso </a:t>
            </a:r>
            <a:r>
              <a:rPr lang="pt-BR" sz="1400" i="1" dirty="0"/>
              <a:t>Escolher perfil</a:t>
            </a:r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Aluno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de Login Aluno clica em “Não tem cadastro?”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tela “Cadastro”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Aluno preenche: “Login”, “Senha” e “Nome/Apelido”. Após isso clica no botão “Cadastrar”.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valida e salva os dados e exibe a tela “Home” do Aluno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finalizado.</a:t>
            </a:r>
          </a:p>
          <a:p>
            <a:pPr lvl="0"/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4 o sistema detectou erro (dados inválidos ou campos em branco) no campo “Login”, “Senha” ou “Nome/Apelido”.  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2 do fluxo principal.</a:t>
            </a:r>
          </a:p>
          <a:p>
            <a:pPr lvl="0" algn="just"/>
            <a:endParaRPr lang="pt-BR" sz="1470" dirty="0"/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320235" y="165684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CADASTRAR ALUNO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5452293" y="165684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TELA LOGIN ALUNO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161341" y="-14417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310" y="410071"/>
            <a:ext cx="3789141" cy="2290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CaixaDeTexto 15"/>
          <p:cNvSpPr txBox="1"/>
          <p:nvPr/>
        </p:nvSpPr>
        <p:spPr>
          <a:xfrm>
            <a:off x="5452293" y="2858980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TELA DE CADASTRO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511" y="3187177"/>
            <a:ext cx="3755938" cy="227038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6" t="29653" r="6293" b="30353"/>
          <a:stretch/>
        </p:blipFill>
        <p:spPr>
          <a:xfrm>
            <a:off x="10131182" y="5674835"/>
            <a:ext cx="9187283" cy="207377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11615949" y="13307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SEQUENCIA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7033158" y="13307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3535103" y="5427697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xmlns="" id="{0EB307E1-0424-4BE3-B15F-8F906E1A1C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025" y="627349"/>
            <a:ext cx="5543542" cy="477736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xmlns="" id="{5AE2A67E-34AD-4A13-92E8-44B4ECDEC4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257" y="627349"/>
            <a:ext cx="4184754" cy="390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5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320" y="623070"/>
            <a:ext cx="3869755" cy="23391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152348" y="720752"/>
            <a:ext cx="3929583" cy="636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7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Logar.</a:t>
            </a:r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Professor</a:t>
            </a:r>
          </a:p>
          <a:p>
            <a:endParaRPr lang="pt-BR" sz="1400" dirty="0">
              <a:latin typeface="Bahnschrift SemiBold" panose="020B0502040204020203" pitchFamily="34" charset="0"/>
            </a:endParaRPr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Na tela “Home”, Professor clica no botão “Criar sala”.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Sistema abre a janela “Cadastro de sala”.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Professor preenche o campo “Nome” e clica no botão “Cadastrar”.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Sistema gera chave de acesso, valida e salva os dados e exibe tela “Sala”.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Caso de uso finalizado.</a:t>
            </a:r>
          </a:p>
          <a:p>
            <a:pPr lvl="0"/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A partir do passo 4 o sistema detectou erro (dados inválidos ou campos em branco) no campo “Nome”.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Retorna ao passo 2 do fluxo principal.</a:t>
            </a:r>
          </a:p>
          <a:p>
            <a:pPr lvl="0"/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2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A partir do passo 4 o sistema detectou que a chave gerada já existia. 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Retorna ao passo 4 do fluxo principal.</a:t>
            </a:r>
          </a:p>
          <a:p>
            <a:endParaRPr lang="pt-BR" sz="1890" dirty="0"/>
          </a:p>
        </p:txBody>
      </p:sp>
      <p:grpSp>
        <p:nvGrpSpPr>
          <p:cNvPr id="82" name="Grupo 81"/>
          <p:cNvGrpSpPr/>
          <p:nvPr/>
        </p:nvGrpSpPr>
        <p:grpSpPr>
          <a:xfrm>
            <a:off x="4649261" y="3403178"/>
            <a:ext cx="3834071" cy="2326194"/>
            <a:chOff x="7262941" y="2887317"/>
            <a:chExt cx="4154359" cy="251121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80" name="Imagem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2941" y="2887317"/>
              <a:ext cx="4154359" cy="2511217"/>
            </a:xfrm>
            <a:prstGeom prst="rect">
              <a:avLst/>
            </a:prstGeom>
          </p:spPr>
        </p:pic>
        <p:sp>
          <p:nvSpPr>
            <p:cNvPr id="81" name="CaixaDeTexto 80"/>
            <p:cNvSpPr txBox="1"/>
            <p:nvPr/>
          </p:nvSpPr>
          <p:spPr>
            <a:xfrm>
              <a:off x="8663931" y="4027509"/>
              <a:ext cx="1813569" cy="256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45" dirty="0">
                  <a:solidFill>
                    <a:srgbClr val="FF0000"/>
                  </a:solidFill>
                </a:rPr>
                <a:t>Nome de Sala inválido</a:t>
              </a:r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496455" y="299152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CADASTRAR SALA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5686905" y="339216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CADASTRAR SALAS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25264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aixaDeTexto 85"/>
          <p:cNvSpPr txBox="1"/>
          <p:nvPr/>
        </p:nvSpPr>
        <p:spPr>
          <a:xfrm>
            <a:off x="5696834" y="304305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CADASTRAR SALAS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722967" y="346071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7" t="9283" r="2322" b="5297"/>
          <a:stretch/>
        </p:blipFill>
        <p:spPr>
          <a:xfrm>
            <a:off x="14294380" y="720752"/>
            <a:ext cx="4834867" cy="3569786"/>
          </a:xfrm>
          <a:prstGeom prst="rect">
            <a:avLst/>
          </a:prstGeom>
        </p:spPr>
      </p:pic>
      <p:sp>
        <p:nvSpPr>
          <p:cNvPr id="88" name="CaixaDeTexto 87"/>
          <p:cNvSpPr txBox="1"/>
          <p:nvPr/>
        </p:nvSpPr>
        <p:spPr>
          <a:xfrm>
            <a:off x="14150003" y="517346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D6CDA069-FFE4-4347-B6D5-DE8915636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558" y="665168"/>
            <a:ext cx="4182588" cy="509102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668" y="5676246"/>
            <a:ext cx="9828676" cy="225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3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66110" y="1289993"/>
            <a:ext cx="3929583" cy="4261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</a:t>
            </a:r>
            <a:r>
              <a:rPr lang="pt-BR" sz="1400" b="1" dirty="0"/>
              <a:t> </a:t>
            </a:r>
            <a:r>
              <a:rPr lang="pt-BR" sz="1400" dirty="0"/>
              <a:t>Ter executado o caso de uso </a:t>
            </a:r>
            <a:r>
              <a:rPr lang="pt-BR" sz="1400" i="1" dirty="0"/>
              <a:t>Logar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Aluno 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“Home”, Aluno clica no botão “Acessar sala”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janela “Acesso a sala”.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Aluno preenche o campo “Código de acesso”.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valida chave e exibe “Tela de Espera”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finalizado.</a:t>
            </a:r>
          </a:p>
          <a:p>
            <a:pPr lvl="0"/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  <a:endParaRPr lang="pt-BR" sz="1600" dirty="0">
              <a:latin typeface="Bahnschrift SemiBold" panose="020B0502040204020203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4 o sistema detectou que o código informado pelo Aluno está incorreto.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2 do fluxo principal</a:t>
            </a:r>
            <a:r>
              <a:rPr lang="pt-BR" sz="2000" dirty="0"/>
              <a:t>.</a:t>
            </a:r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496455" y="299152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ACESSAR SALA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5328019" y="2880910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CADASTRAR SALAS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25264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aixaDeTexto 85"/>
          <p:cNvSpPr txBox="1"/>
          <p:nvPr/>
        </p:nvSpPr>
        <p:spPr>
          <a:xfrm>
            <a:off x="5328019" y="5360285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TELA DE ESPERA</a:t>
            </a:r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722967" y="346071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14668845" y="5360285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r="9177"/>
          <a:stretch/>
        </p:blipFill>
        <p:spPr>
          <a:xfrm>
            <a:off x="4387782" y="3067449"/>
            <a:ext cx="3256701" cy="21982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" r="9545" b="2107"/>
          <a:stretch/>
        </p:blipFill>
        <p:spPr>
          <a:xfrm>
            <a:off x="4387782" y="5580512"/>
            <a:ext cx="3256701" cy="2165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783" y="651486"/>
            <a:ext cx="3475958" cy="21011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CaixaDeTexto 20"/>
          <p:cNvSpPr txBox="1"/>
          <p:nvPr/>
        </p:nvSpPr>
        <p:spPr>
          <a:xfrm>
            <a:off x="5328019" y="346070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HOME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4" t="6103" r="5993" b="4238"/>
          <a:stretch/>
        </p:blipFill>
        <p:spPr>
          <a:xfrm>
            <a:off x="8005791" y="720752"/>
            <a:ext cx="6419657" cy="491142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6" t="9787" r="2059" b="9849"/>
          <a:stretch/>
        </p:blipFill>
        <p:spPr>
          <a:xfrm>
            <a:off x="14668845" y="860066"/>
            <a:ext cx="5132043" cy="292091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675" y="5637284"/>
            <a:ext cx="8465214" cy="228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9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66110" y="1289993"/>
            <a:ext cx="3929583" cy="459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Logar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Professor 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“Home”, Professor clica no botão “Acessar sala”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janela “Acesso a sala”.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Professor preenche o campo “Código de acesso”.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valida chave e exibe tela “Sala”.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</a:t>
            </a:r>
          </a:p>
          <a:p>
            <a:pPr marL="342900" lvl="0" indent="-342900">
              <a:buFont typeface="+mj-lt"/>
              <a:buAutoNum type="arabicPeriod"/>
            </a:pPr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4 o sistema detectou que o código informado pelo Professor está incorreto.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2 do fluxo principal.</a:t>
            </a:r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496455" y="299152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ACESSAR SALA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5145053" y="2633721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ACESSO SALA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25264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15369648" y="531989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" r="9177"/>
          <a:stretch/>
        </p:blipFill>
        <p:spPr>
          <a:xfrm>
            <a:off x="4486605" y="2910720"/>
            <a:ext cx="3256701" cy="21982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CaixaDeTexto 20"/>
          <p:cNvSpPr txBox="1"/>
          <p:nvPr/>
        </p:nvSpPr>
        <p:spPr>
          <a:xfrm>
            <a:off x="5328019" y="126614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HOME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452" y="433005"/>
            <a:ext cx="3413645" cy="20634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5"/>
          <a:stretch/>
        </p:blipFill>
        <p:spPr>
          <a:xfrm>
            <a:off x="4412474" y="5471160"/>
            <a:ext cx="3330832" cy="21845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CaixaDeTexto 19"/>
          <p:cNvSpPr txBox="1"/>
          <p:nvPr/>
        </p:nvSpPr>
        <p:spPr>
          <a:xfrm>
            <a:off x="5030331" y="5194161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SALA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" t="6126" r="5977" b="4687"/>
          <a:stretch/>
        </p:blipFill>
        <p:spPr>
          <a:xfrm>
            <a:off x="7894186" y="617137"/>
            <a:ext cx="6882533" cy="5124716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0" t="9546" r="2483" b="11832"/>
          <a:stretch/>
        </p:blipFill>
        <p:spPr>
          <a:xfrm>
            <a:off x="14776718" y="1084156"/>
            <a:ext cx="5024169" cy="301172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869" y="5741853"/>
            <a:ext cx="10058400" cy="214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0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66110" y="1289993"/>
            <a:ext cx="3929583" cy="2845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Professor ter executado o caso de uso </a:t>
            </a:r>
            <a:r>
              <a:rPr lang="pt-BR" sz="1400" i="1" dirty="0"/>
              <a:t>Acessar sala </a:t>
            </a:r>
            <a:r>
              <a:rPr lang="pt-BR" sz="1400" dirty="0"/>
              <a:t>ou</a:t>
            </a:r>
            <a:r>
              <a:rPr lang="pt-BR" sz="1400" i="1" dirty="0"/>
              <a:t> Cadastrar sala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Professor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“Sala” Professor clica no botão “Nova rodada”.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cria uma rodada associado a sala que foi acessada/cadastrada, salva e exibe tela “Nova rodada”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finalizado.</a:t>
            </a:r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496455" y="299152"/>
            <a:ext cx="3838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CRIAR RODADA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25264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sp>
        <p:nvSpPr>
          <p:cNvPr id="88" name="CaixaDeTexto 87"/>
          <p:cNvSpPr txBox="1"/>
          <p:nvPr/>
        </p:nvSpPr>
        <p:spPr>
          <a:xfrm>
            <a:off x="14370275" y="5925001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5"/>
          <a:stretch/>
        </p:blipFill>
        <p:spPr>
          <a:xfrm>
            <a:off x="4449058" y="405439"/>
            <a:ext cx="3330832" cy="21845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CaixaDeTexto 19"/>
          <p:cNvSpPr txBox="1"/>
          <p:nvPr/>
        </p:nvSpPr>
        <p:spPr>
          <a:xfrm>
            <a:off x="5417501" y="67820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SALA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58" y="3090308"/>
            <a:ext cx="3445128" cy="209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CaixaDeTexto 18"/>
          <p:cNvSpPr txBox="1"/>
          <p:nvPr/>
        </p:nvSpPr>
        <p:spPr>
          <a:xfrm>
            <a:off x="5178431" y="2835410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NOVA RODADA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5" t="31174" r="1735" b="43742"/>
          <a:stretch/>
        </p:blipFill>
        <p:spPr>
          <a:xfrm>
            <a:off x="10797680" y="6202000"/>
            <a:ext cx="8807326" cy="126025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2" t="9298" r="5921" b="6252"/>
          <a:stretch/>
        </p:blipFill>
        <p:spPr>
          <a:xfrm>
            <a:off x="8112418" y="699878"/>
            <a:ext cx="6209754" cy="350080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2" t="11930" r="3367" b="3827"/>
          <a:stretch/>
        </p:blipFill>
        <p:spPr>
          <a:xfrm>
            <a:off x="14975285" y="922283"/>
            <a:ext cx="4561748" cy="333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5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54788" y="1288631"/>
            <a:ext cx="3929583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Criar rodada</a:t>
            </a:r>
            <a:r>
              <a:rPr lang="pt-BR" sz="1400" dirty="0"/>
              <a:t>.</a:t>
            </a:r>
          </a:p>
          <a:p>
            <a:r>
              <a:rPr lang="pt-BR" sz="1400" b="1" dirty="0"/>
              <a:t>Atores: </a:t>
            </a:r>
            <a:r>
              <a:rPr lang="pt-BR" sz="1400" dirty="0"/>
              <a:t>Professor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“Nova rodada”, Professor clica no botão “Adicionar perguntas”.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valida perguntas, salva o Quiz na rodada e o adiciona Quiz ao quadro “Jogos cadastrados”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</a:t>
            </a:r>
          </a:p>
          <a:p>
            <a:pPr marL="342900" lvl="0" indent="-342900">
              <a:buFont typeface="+mj-lt"/>
              <a:buAutoNum type="arabicPeriod"/>
            </a:pPr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alternativo 1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A partir do passo 2 o sistema detectou que não haviam perguntas cadastradas.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exibe mensagem de erro.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Retorna ao passo 1 do fluxo principal.</a:t>
            </a:r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59552" y="284379"/>
            <a:ext cx="3838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ADICIONAR JOGO QUIZ NA RODADA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094441" y="324841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611" y="484820"/>
            <a:ext cx="3445128" cy="209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CaixaDeTexto 18"/>
          <p:cNvSpPr txBox="1"/>
          <p:nvPr/>
        </p:nvSpPr>
        <p:spPr>
          <a:xfrm>
            <a:off x="5218603" y="126614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NOVA RODADA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4764867" y="483102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9DD4ACBE-0D51-4B7A-BD82-8E0E655CD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264" y="618915"/>
            <a:ext cx="4884507" cy="493058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1FBC9049-5D70-4643-A3DF-0D0E271B5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5296" y="680612"/>
            <a:ext cx="5257451" cy="383980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3823" y="5108028"/>
            <a:ext cx="5704377" cy="277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5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0" y="0"/>
            <a:ext cx="4200256" cy="7920038"/>
          </a:xfrm>
          <a:prstGeom prst="rect">
            <a:avLst/>
          </a:prstGeom>
          <a:solidFill>
            <a:srgbClr val="FDEBC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54788" y="1288631"/>
            <a:ext cx="3929583" cy="2629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Bahnschrift SemiBold" panose="020B0502040204020203" pitchFamily="34" charset="0"/>
              </a:rPr>
              <a:t>Pré-requisito: </a:t>
            </a:r>
            <a:r>
              <a:rPr lang="pt-BR" sz="1400" dirty="0"/>
              <a:t>Ter executado o caso de uso </a:t>
            </a:r>
            <a:r>
              <a:rPr lang="pt-BR" sz="1400" i="1" dirty="0"/>
              <a:t>Criar rodada</a:t>
            </a:r>
            <a:r>
              <a:rPr lang="pt-BR" sz="1400" dirty="0"/>
              <a:t>.</a:t>
            </a:r>
          </a:p>
          <a:p>
            <a:r>
              <a:rPr lang="pt-BR" sz="1600" b="1" dirty="0">
                <a:latin typeface="Bahnschrift SemiBold" panose="020B0502040204020203" pitchFamily="34" charset="0"/>
              </a:rPr>
              <a:t>Atores: </a:t>
            </a:r>
            <a:r>
              <a:rPr lang="pt-BR" sz="1400" dirty="0"/>
              <a:t>Professor</a:t>
            </a:r>
          </a:p>
          <a:p>
            <a:endParaRPr lang="pt-BR" sz="1400" dirty="0"/>
          </a:p>
          <a:p>
            <a:r>
              <a:rPr lang="pt-BR" sz="1600" b="1" dirty="0">
                <a:latin typeface="Bahnschrift SemiBold" panose="020B0502040204020203" pitchFamily="34" charset="0"/>
              </a:rPr>
              <a:t>Fluxo principal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Na tela “Nova rodada”, Professor clica no botão “Adicionar Jogo da Memória”.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Sistema salva o Jogo da Memória na rodada e o adiciona ao quadro “Jogos cadastrados”</a:t>
            </a:r>
          </a:p>
          <a:p>
            <a:pPr marL="342900" lvl="0" indent="-342900">
              <a:buFont typeface="+mj-lt"/>
              <a:buAutoNum type="arabicPeriod"/>
            </a:pPr>
            <a:r>
              <a:rPr lang="pt-BR" sz="1400" dirty="0"/>
              <a:t>Caso de uso finalizado</a:t>
            </a:r>
          </a:p>
          <a:p>
            <a:endParaRPr lang="pt-BR" sz="189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59552" y="284379"/>
            <a:ext cx="3838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Bahnschrift SemiBold" panose="020B0502040204020203" pitchFamily="34" charset="0"/>
              </a:rPr>
              <a:t>ADICIONAR JOGO DA MEMÓRIA NA RODADA</a:t>
            </a:r>
          </a:p>
        </p:txBody>
      </p:sp>
      <p:sp>
        <p:nvSpPr>
          <p:cNvPr id="85" name="Retângulo 84"/>
          <p:cNvSpPr/>
          <p:nvPr/>
        </p:nvSpPr>
        <p:spPr>
          <a:xfrm>
            <a:off x="4206976" y="0"/>
            <a:ext cx="82647" cy="7920038"/>
          </a:xfrm>
          <a:prstGeom prst="rect">
            <a:avLst/>
          </a:prstGeom>
          <a:solidFill>
            <a:srgbClr val="82B4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CaixaDeTexto 83"/>
          <p:cNvSpPr txBox="1"/>
          <p:nvPr/>
        </p:nvSpPr>
        <p:spPr>
          <a:xfrm>
            <a:off x="10311695" y="349499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SEQUÊNCIA</a:t>
            </a:r>
          </a:p>
        </p:txBody>
      </p:sp>
      <p:sp>
        <p:nvSpPr>
          <p:cNvPr id="87" name="CaixaDeTexto 86"/>
          <p:cNvSpPr txBox="1"/>
          <p:nvPr/>
        </p:nvSpPr>
        <p:spPr>
          <a:xfrm>
            <a:off x="15922087" y="403613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CLASSE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854" y="699877"/>
            <a:ext cx="3445128" cy="209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CaixaDeTexto 18"/>
          <p:cNvSpPr txBox="1"/>
          <p:nvPr/>
        </p:nvSpPr>
        <p:spPr>
          <a:xfrm>
            <a:off x="5292138" y="403612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NOVA RODADA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5308318" y="5077268"/>
            <a:ext cx="3838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Bahnschrift SemiBold" panose="020B0502040204020203" pitchFamily="34" charset="0"/>
              </a:rPr>
              <a:t>DIAGRAMA DE ROBUSTEZ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5306184D-CB29-4DA0-8B79-3639DECBC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372" y="850501"/>
            <a:ext cx="6150857" cy="450376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E770F56D-9D44-4985-A4D4-230EB0BB4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1619" y="850501"/>
            <a:ext cx="4908652" cy="2713089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537" y="5516664"/>
            <a:ext cx="7280351" cy="240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84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901</TotalTime>
  <Words>2145</Words>
  <Application>Microsoft Office PowerPoint</Application>
  <PresentationFormat>Personalizar</PresentationFormat>
  <Paragraphs>369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Bahnschrift SemiBold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ítalo Martins Tomaz Rocha Rocha</dc:creator>
  <cp:lastModifiedBy>ítalo Martins Tomaz Rocha Rocha</cp:lastModifiedBy>
  <cp:revision>115</cp:revision>
  <dcterms:created xsi:type="dcterms:W3CDTF">2020-05-20T20:26:52Z</dcterms:created>
  <dcterms:modified xsi:type="dcterms:W3CDTF">2020-06-29T20:18:52Z</dcterms:modified>
</cp:coreProperties>
</file>