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Bebas Neue Cyrillic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Aileron Regular Italic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7" d="100"/>
          <a:sy n="77" d="100"/>
        </p:scale>
        <p:origin x="2088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521148" y="-521148"/>
            <a:ext cx="10287000" cy="11329295"/>
            <a:chOff x="0" y="0"/>
            <a:chExt cx="57658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65800" cy="6350000"/>
            </a:xfrm>
            <a:custGeom>
              <a:avLst/>
              <a:gdLst/>
              <a:ahLst/>
              <a:cxnLst/>
              <a:rect l="l" t="t" r="r" b="b"/>
              <a:pathLst>
                <a:path w="5765800" h="6350000">
                  <a:moveTo>
                    <a:pt x="5765800" y="0"/>
                  </a:moveTo>
                  <a:lnTo>
                    <a:pt x="5765800" y="6350000"/>
                  </a:lnTo>
                  <a:lnTo>
                    <a:pt x="2881630" y="5361940"/>
                  </a:lnTo>
                  <a:lnTo>
                    <a:pt x="0" y="6350000"/>
                  </a:lnTo>
                  <a:lnTo>
                    <a:pt x="3810" y="4268470"/>
                  </a:lnTo>
                  <a:lnTo>
                    <a:pt x="8890" y="814070"/>
                  </a:lnTo>
                  <a:lnTo>
                    <a:pt x="10160" y="0"/>
                  </a:lnTo>
                  <a:lnTo>
                    <a:pt x="5765800" y="0"/>
                  </a:lnTo>
                  <a:close/>
                </a:path>
              </a:pathLst>
            </a:custGeom>
            <a:solidFill>
              <a:srgbClr val="C9E265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37954" y="1952369"/>
            <a:ext cx="5671130" cy="402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9"/>
              </a:lnSpc>
            </a:pPr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508119" y="2580131"/>
            <a:ext cx="6773801" cy="2468404"/>
          </a:xfrm>
          <a:prstGeom prst="rect">
            <a:avLst/>
          </a:prstGeom>
          <a:solidFill>
            <a:srgbClr val="4D4A46"/>
          </a:solidFill>
        </p:spPr>
      </p:sp>
      <p:sp>
        <p:nvSpPr>
          <p:cNvPr id="6" name="TextBox 6"/>
          <p:cNvSpPr txBox="1"/>
          <p:nvPr/>
        </p:nvSpPr>
        <p:spPr>
          <a:xfrm>
            <a:off x="508119" y="3198030"/>
            <a:ext cx="6773801" cy="1474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11999" spc="1055" dirty="0" err="1" smtClean="0">
                <a:solidFill>
                  <a:srgbClr val="FFFDFD"/>
                </a:solidFill>
                <a:latin typeface="Bebas Neue Cyrillic Bold"/>
              </a:rPr>
              <a:t>Recicla</a:t>
            </a:r>
            <a:r>
              <a:rPr lang="en-US" sz="11999" spc="1055" dirty="0" smtClean="0">
                <a:solidFill>
                  <a:srgbClr val="FFFDFD"/>
                </a:solidFill>
                <a:latin typeface="Bebas Neue Cyrillic Bold"/>
              </a:rPr>
              <a:t>!</a:t>
            </a:r>
            <a:endParaRPr lang="en-US" sz="11999" spc="1055" dirty="0">
              <a:solidFill>
                <a:srgbClr val="FFFDFD"/>
              </a:solidFill>
              <a:latin typeface="Bebas Neue Cyrillic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7954" y="5607831"/>
            <a:ext cx="6414080" cy="1981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8"/>
              </a:lnSpc>
            </a:pPr>
            <a:r>
              <a:rPr lang="en-US" sz="2820" spc="310">
                <a:solidFill>
                  <a:srgbClr val="4D4A46"/>
                </a:solidFill>
                <a:latin typeface="Aileron Regular"/>
              </a:rPr>
              <a:t>Ítalo Martins - RA: 082170012</a:t>
            </a:r>
          </a:p>
          <a:p>
            <a:pPr>
              <a:lnSpc>
                <a:spcPts val="3948"/>
              </a:lnSpc>
            </a:pPr>
            <a:r>
              <a:rPr lang="en-US" sz="2820" spc="310">
                <a:solidFill>
                  <a:srgbClr val="4D4A46"/>
                </a:solidFill>
                <a:latin typeface="Aileron Regular"/>
              </a:rPr>
              <a:t>Nathan - RA: 082170036</a:t>
            </a:r>
          </a:p>
          <a:p>
            <a:pPr>
              <a:lnSpc>
                <a:spcPts val="3948"/>
              </a:lnSpc>
            </a:pPr>
            <a:r>
              <a:rPr lang="en-US" sz="2820" spc="310">
                <a:solidFill>
                  <a:srgbClr val="4D4A46"/>
                </a:solidFill>
                <a:latin typeface="Aileron Regular"/>
              </a:rPr>
              <a:t>Vitor Lupinetti - RA: 082170031</a:t>
            </a:r>
          </a:p>
          <a:p>
            <a:pPr>
              <a:lnSpc>
                <a:spcPts val="3948"/>
              </a:lnSpc>
            </a:pPr>
            <a:r>
              <a:rPr lang="en-US" sz="2820" spc="310">
                <a:solidFill>
                  <a:srgbClr val="4D4A46"/>
                </a:solidFill>
                <a:latin typeface="Aileron Regular"/>
              </a:rPr>
              <a:t>Silas - RA: 082170028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28071" y="1933319"/>
            <a:ext cx="7006568" cy="64203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24976" y="3571845"/>
            <a:ext cx="5917974" cy="86104"/>
          </a:xfrm>
          <a:prstGeom prst="rect">
            <a:avLst/>
          </a:prstGeom>
          <a:solidFill>
            <a:srgbClr val="4D4A46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3000"/>
          </a:blip>
          <a:srcRect t="8862" b="12815"/>
          <a:stretch>
            <a:fillRect/>
          </a:stretch>
        </p:blipFill>
        <p:spPr>
          <a:xfrm>
            <a:off x="532530" y="487797"/>
            <a:ext cx="17317451" cy="940687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124976" y="1443334"/>
            <a:ext cx="1118505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179">
                <a:solidFill>
                  <a:srgbClr val="4D4A46"/>
                </a:solidFill>
                <a:latin typeface="Aileron Heavy"/>
              </a:rPr>
              <a:t>Problema a resolver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24976" y="5000625"/>
            <a:ext cx="13984950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0"/>
              </a:lnSpc>
            </a:pPr>
            <a:r>
              <a:rPr lang="en-US" sz="2600" spc="130">
                <a:solidFill>
                  <a:srgbClr val="4D4A46"/>
                </a:solidFill>
                <a:latin typeface="Bebas Neue Cyrillic"/>
              </a:rPr>
              <a:t>De acordo com o Ipea(Instituto de Pesquisa Econômica Aplicada), o país em torno de 160 mil toneladas de resíduos sólidos por dia. Desses de 30 a 40 % podem ser recicaldos.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975417">
            <a:off x="-5116028" y="2685038"/>
            <a:ext cx="15323171" cy="1015707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752114" y="1028700"/>
            <a:ext cx="7507186" cy="6035947"/>
            <a:chOff x="0" y="0"/>
            <a:chExt cx="10009582" cy="8047929"/>
          </a:xfrm>
        </p:grpSpPr>
        <p:sp>
          <p:nvSpPr>
            <p:cNvPr id="4" name="TextBox 4"/>
            <p:cNvSpPr txBox="1"/>
            <p:nvPr/>
          </p:nvSpPr>
          <p:spPr>
            <a:xfrm>
              <a:off x="0" y="1485670"/>
              <a:ext cx="10009582" cy="3559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052"/>
                </a:lnSpc>
              </a:pPr>
              <a:r>
                <a:rPr lang="en-US" sz="19846">
                  <a:solidFill>
                    <a:srgbClr val="FFFDFD"/>
                  </a:solidFill>
                  <a:latin typeface="Aileron Heavy Bold"/>
                </a:rPr>
                <a:t>13%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009582" cy="858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52"/>
                </a:lnSpc>
              </a:pPr>
              <a:r>
                <a:rPr lang="en-US" sz="4210" spc="126">
                  <a:solidFill>
                    <a:srgbClr val="4D4A46"/>
                  </a:solidFill>
                  <a:latin typeface="Aileron Heavy"/>
                </a:rPr>
                <a:t>No entanto, apenas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140123"/>
              <a:ext cx="10009582" cy="29078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18"/>
                </a:lnSpc>
              </a:pPr>
              <a:r>
                <a:rPr lang="en-US" sz="3715" spc="334">
                  <a:solidFill>
                    <a:srgbClr val="4D4A46"/>
                  </a:solidFill>
                  <a:latin typeface="Aileron Regular Italics"/>
                </a:rPr>
                <a:t>dos resíduos são encaminhados para a reciclagem.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1702" y="1475979"/>
            <a:ext cx="15504596" cy="7335043"/>
            <a:chOff x="0" y="0"/>
            <a:chExt cx="3605776" cy="17058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05776" cy="1705850"/>
            </a:xfrm>
            <a:custGeom>
              <a:avLst/>
              <a:gdLst/>
              <a:ahLst/>
              <a:cxnLst/>
              <a:rect l="l" t="t" r="r" b="b"/>
              <a:pathLst>
                <a:path w="3605776" h="1705850">
                  <a:moveTo>
                    <a:pt x="0" y="0"/>
                  </a:moveTo>
                  <a:lnTo>
                    <a:pt x="0" y="1705850"/>
                  </a:lnTo>
                  <a:lnTo>
                    <a:pt x="3605776" y="1705850"/>
                  </a:lnTo>
                  <a:lnTo>
                    <a:pt x="3605776" y="0"/>
                  </a:lnTo>
                  <a:lnTo>
                    <a:pt x="0" y="0"/>
                  </a:lnTo>
                  <a:close/>
                  <a:moveTo>
                    <a:pt x="3544815" y="1644890"/>
                  </a:moveTo>
                  <a:lnTo>
                    <a:pt x="59690" y="1644890"/>
                  </a:lnTo>
                  <a:lnTo>
                    <a:pt x="59690" y="59690"/>
                  </a:lnTo>
                  <a:lnTo>
                    <a:pt x="3544816" y="59690"/>
                  </a:lnTo>
                  <a:lnTo>
                    <a:pt x="3544816" y="1644890"/>
                  </a:lnTo>
                  <a:close/>
                </a:path>
              </a:pathLst>
            </a:custGeom>
            <a:solidFill>
              <a:srgbClr val="4D4A4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50880" y="3441904"/>
            <a:ext cx="6636130" cy="2432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240">
                <a:solidFill>
                  <a:srgbClr val="4D4A46"/>
                </a:solidFill>
                <a:latin typeface="Aileron Heavy"/>
              </a:rPr>
              <a:t>Porque isso acontece ?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2827859"/>
            <a:ext cx="6434390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0"/>
              </a:lnSpc>
            </a:pPr>
            <a:r>
              <a:rPr lang="en-US" sz="2600" spc="130">
                <a:solidFill>
                  <a:srgbClr val="4D4A46"/>
                </a:solidFill>
                <a:latin typeface="Bebas Neue Cyrillic"/>
              </a:rPr>
              <a:t>Segundo IPEA, 66% dos brasileiros afirmam saber pouco ou nada a respeito de coleta seletiva.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4519930"/>
            <a:ext cx="6434390" cy="3390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0"/>
              </a:lnSpc>
            </a:pPr>
            <a:r>
              <a:rPr lang="en-US" sz="2600" spc="130">
                <a:solidFill>
                  <a:srgbClr val="4D4A46"/>
                </a:solidFill>
                <a:latin typeface="Bebas Neue Cyrillic"/>
              </a:rPr>
              <a:t>Alem disso, 49% das pessoas concordam que não é fácil encontrar informações sobre coleta seletiva em suas respectivas cidades, enquanto que 44% afirmam que o serviço não é disponibilizado ou não sabem se isso ocorre no município.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1702" y="1590279"/>
            <a:ext cx="15504596" cy="7106443"/>
            <a:chOff x="0" y="0"/>
            <a:chExt cx="3605776" cy="16526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05776" cy="1652687"/>
            </a:xfrm>
            <a:custGeom>
              <a:avLst/>
              <a:gdLst/>
              <a:ahLst/>
              <a:cxnLst/>
              <a:rect l="l" t="t" r="r" b="b"/>
              <a:pathLst>
                <a:path w="3605776" h="1652687">
                  <a:moveTo>
                    <a:pt x="0" y="0"/>
                  </a:moveTo>
                  <a:lnTo>
                    <a:pt x="0" y="1652687"/>
                  </a:lnTo>
                  <a:lnTo>
                    <a:pt x="3605776" y="1652687"/>
                  </a:lnTo>
                  <a:lnTo>
                    <a:pt x="3605776" y="0"/>
                  </a:lnTo>
                  <a:lnTo>
                    <a:pt x="0" y="0"/>
                  </a:lnTo>
                  <a:close/>
                  <a:moveTo>
                    <a:pt x="3544815" y="1591726"/>
                  </a:moveTo>
                  <a:lnTo>
                    <a:pt x="59690" y="1591726"/>
                  </a:lnTo>
                  <a:lnTo>
                    <a:pt x="59690" y="59690"/>
                  </a:lnTo>
                  <a:lnTo>
                    <a:pt x="3544816" y="59690"/>
                  </a:lnTo>
                  <a:lnTo>
                    <a:pt x="3544816" y="1591727"/>
                  </a:lnTo>
                  <a:close/>
                </a:path>
              </a:pathLst>
            </a:custGeom>
            <a:solidFill>
              <a:srgbClr val="4D4A4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50880" y="2755771"/>
            <a:ext cx="6636130" cy="4855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240">
                <a:solidFill>
                  <a:srgbClr val="4D4A46"/>
                </a:solidFill>
                <a:latin typeface="Aileron Heavy"/>
              </a:rPr>
              <a:t>Qual a importância de resolver isso ?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3719864"/>
            <a:ext cx="6434390" cy="3390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0"/>
              </a:lnSpc>
            </a:pPr>
            <a:r>
              <a:rPr lang="en-US" sz="2600" spc="130">
                <a:solidFill>
                  <a:srgbClr val="4D4A46"/>
                </a:solidFill>
                <a:latin typeface="Bebas Neue Cyrillic"/>
              </a:rPr>
              <a:t>A reciclagem configura um importante processo dentro da gestão de resíduos, pois permite retornar para dentro de processos produtivos materiais que seriam descartados reduzindo a quantidade de matéria prima virgem extraída da natureza.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7168" y="1797260"/>
            <a:ext cx="9987328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65"/>
              </a:lnSpc>
            </a:pPr>
            <a:r>
              <a:rPr lang="en-US" sz="5500" spc="330">
                <a:solidFill>
                  <a:srgbClr val="4D4A46"/>
                </a:solidFill>
                <a:latin typeface="Aileron Heavy Bold"/>
              </a:rPr>
              <a:t>COMO RESOLVER ISSO 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14600" y="3703595"/>
            <a:ext cx="11559762" cy="4821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98"/>
              </a:lnSpc>
            </a:pPr>
            <a:r>
              <a:rPr lang="pt-BR" sz="3200" dirty="0"/>
              <a:t>O objetivo do projeto é criar um sistema de gamificação cujo o tema é reciclagem, ele contará com 3 jogos didáticos que abordarão sobre o assunto e serão gerenciados por um sistema principal. Ao aplicar o software em sua aula, o professor poderá gerencia-lo e incentivar seus alunos a participarem por meio de competições. Essa didática permitirá um maior envolvimento dos alunos em relação ao assunto e a conscientização.</a:t>
            </a:r>
          </a:p>
          <a:p>
            <a:pPr algn="just">
              <a:lnSpc>
                <a:spcPts val="4698"/>
              </a:lnSpc>
            </a:pPr>
            <a:endParaRPr lang="en-US" sz="2900" spc="261" dirty="0">
              <a:solidFill>
                <a:srgbClr val="4D4A46"/>
              </a:solidFill>
              <a:latin typeface="Bebas Neue Cyrillic Italics"/>
            </a:endParaRPr>
          </a:p>
        </p:txBody>
      </p:sp>
      <p:sp>
        <p:nvSpPr>
          <p:cNvPr id="4" name="AutoShape 4"/>
          <p:cNvSpPr/>
          <p:nvPr/>
        </p:nvSpPr>
        <p:spPr>
          <a:xfrm rot="-5400000">
            <a:off x="561277" y="5239120"/>
            <a:ext cx="2962396" cy="138996"/>
          </a:xfrm>
          <a:prstGeom prst="rect">
            <a:avLst/>
          </a:prstGeom>
          <a:solidFill>
            <a:srgbClr val="FFFDFD"/>
          </a:solid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5039988" y="-338627"/>
            <a:ext cx="10964254" cy="10964254"/>
            <a:chOff x="0" y="0"/>
            <a:chExt cx="1695450" cy="16954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95450" cy="1695450"/>
            </a:xfrm>
            <a:custGeom>
              <a:avLst/>
              <a:gdLst/>
              <a:ahLst/>
              <a:cxnLst/>
              <a:rect l="l" t="t" r="r" b="b"/>
              <a:pathLst>
                <a:path w="1695450" h="1695450">
                  <a:moveTo>
                    <a:pt x="1198880" y="0"/>
                  </a:moveTo>
                  <a:lnTo>
                    <a:pt x="496570" y="0"/>
                  </a:lnTo>
                  <a:lnTo>
                    <a:pt x="0" y="496570"/>
                  </a:lnTo>
                  <a:lnTo>
                    <a:pt x="0" y="1198880"/>
                  </a:lnTo>
                  <a:lnTo>
                    <a:pt x="496570" y="1695450"/>
                  </a:lnTo>
                  <a:lnTo>
                    <a:pt x="1198880" y="1695450"/>
                  </a:lnTo>
                  <a:lnTo>
                    <a:pt x="1695450" y="1198880"/>
                  </a:lnTo>
                  <a:lnTo>
                    <a:pt x="1695450" y="496570"/>
                  </a:lnTo>
                  <a:close/>
                </a:path>
              </a:pathLst>
            </a:custGeom>
            <a:solidFill>
              <a:srgbClr val="4D4A46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0" y="0"/>
            <a:ext cx="10287000" cy="1028700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4D4A4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29803" y="3907577"/>
            <a:ext cx="6901440" cy="377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0"/>
              </a:lnSpc>
            </a:pPr>
            <a:r>
              <a:rPr lang="en-US" sz="8241" spc="247">
                <a:solidFill>
                  <a:srgbClr val="E4D4C5"/>
                </a:solidFill>
                <a:latin typeface="Aileron Heavy"/>
              </a:rPr>
              <a:t>O quão inovadora é essa idéia 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811000" y="2180072"/>
            <a:ext cx="4831404" cy="7232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98"/>
              </a:lnSpc>
            </a:pPr>
            <a:r>
              <a:rPr lang="pt-BR" sz="3200" dirty="0"/>
              <a:t>A ideia é trazer um sistema de gamificação que visa facilitar o processo de aprendizado dos alunos á respeito do assunto. A abordagem será realizada por meio de jogos que tratarão os temas de forma didática para gerar reflexões e incentivar a colaboração dos alunos.</a:t>
            </a:r>
          </a:p>
          <a:p>
            <a:pPr algn="just">
              <a:lnSpc>
                <a:spcPts val="4698"/>
              </a:lnSpc>
            </a:pPr>
            <a:endParaRPr lang="en-US" sz="2900" spc="261" dirty="0">
              <a:solidFill>
                <a:srgbClr val="4D4A46"/>
              </a:solidFill>
              <a:latin typeface="Bebas Neue Cyrillic Itali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6402" y="2134483"/>
            <a:ext cx="6852844" cy="5809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 spc="191">
                <a:solidFill>
                  <a:srgbClr val="FFFDFD"/>
                </a:solidFill>
                <a:latin typeface="Aileron Heavy"/>
              </a:rPr>
              <a:t>Por que alguém da engenharia da Computação deveria trabalhar com isso ?</a:t>
            </a:r>
          </a:p>
        </p:txBody>
      </p:sp>
      <p:sp>
        <p:nvSpPr>
          <p:cNvPr id="3" name="AutoShape 3"/>
          <p:cNvSpPr/>
          <p:nvPr/>
        </p:nvSpPr>
        <p:spPr>
          <a:xfrm rot="-5400000">
            <a:off x="5618348" y="5038246"/>
            <a:ext cx="6870815" cy="151353"/>
          </a:xfrm>
          <a:prstGeom prst="rect">
            <a:avLst/>
          </a:prstGeom>
          <a:solidFill>
            <a:srgbClr val="4D4A46"/>
          </a:solidFill>
        </p:spPr>
      </p:sp>
      <p:sp>
        <p:nvSpPr>
          <p:cNvPr id="4" name="TextBox 4"/>
          <p:cNvSpPr txBox="1"/>
          <p:nvPr/>
        </p:nvSpPr>
        <p:spPr>
          <a:xfrm>
            <a:off x="11065470" y="2933700"/>
            <a:ext cx="5194023" cy="5358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8"/>
              </a:lnSpc>
            </a:pPr>
            <a:r>
              <a:rPr lang="pt-BR" sz="3200" dirty="0"/>
              <a:t>Ele deve trabalhar pois além de poder aplicar o seu conhecimento em diferentes áreas ,  o mesmo estará participando de uma solução rentável que poderá ser replicada para o resto do mundo. </a:t>
            </a:r>
          </a:p>
          <a:p>
            <a:pPr algn="just">
              <a:lnSpc>
                <a:spcPts val="4698"/>
              </a:lnSpc>
            </a:pPr>
            <a:endParaRPr lang="en-US" sz="2900" spc="261" dirty="0">
              <a:solidFill>
                <a:srgbClr val="4D4A46"/>
              </a:solidFill>
              <a:latin typeface="Bebas Neue Cyrillic Itali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358</Words>
  <Application>Microsoft Office PowerPoint</Application>
  <PresentationFormat>Personalizar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Aileron Heavy Bold</vt:lpstr>
      <vt:lpstr>Bebas Neue Cyrillic</vt:lpstr>
      <vt:lpstr>Bebas Neue Cyrillic Bold</vt:lpstr>
      <vt:lpstr>Aileron Regular</vt:lpstr>
      <vt:lpstr>Calibri</vt:lpstr>
      <vt:lpstr>Aileron Regular Italics</vt:lpstr>
      <vt:lpstr>Bebas Neue Cyrillic Italics</vt:lpstr>
      <vt:lpstr>Aileron Heavy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Pitch Deck Presentation</dc:title>
  <dc:creator>silas hiuga</dc:creator>
  <cp:lastModifiedBy>cliente</cp:lastModifiedBy>
  <cp:revision>3</cp:revision>
  <dcterms:created xsi:type="dcterms:W3CDTF">2006-08-16T00:00:00Z</dcterms:created>
  <dcterms:modified xsi:type="dcterms:W3CDTF">2020-04-02T21:26:09Z</dcterms:modified>
  <dc:identifier>DADymup7QVk</dc:identifier>
</cp:coreProperties>
</file>