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4400213" cy="719931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457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3" d="100"/>
          <a:sy n="73" d="100"/>
        </p:scale>
        <p:origin x="9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00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25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9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85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9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8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17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34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80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0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11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8ABE-8C21-4B45-A9DE-805EA20DAA6A}" type="datetimeFigureOut">
              <a:rPr lang="pt-BR" smtClean="0"/>
              <a:t>15/06/2020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23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4319849" y="0"/>
            <a:ext cx="10080364" cy="7203003"/>
          </a:xfrm>
          <a:prstGeom prst="rect">
            <a:avLst/>
          </a:prstGeom>
          <a:solidFill>
            <a:srgbClr val="FDEBC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/>
          <p:cNvSpPr/>
          <p:nvPr/>
        </p:nvSpPr>
        <p:spPr>
          <a:xfrm>
            <a:off x="-7157" y="0"/>
            <a:ext cx="4327006" cy="7203003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85" y="626307"/>
            <a:ext cx="4283895" cy="25895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149008" y="1034556"/>
            <a:ext cx="3944189" cy="502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70" dirty="0"/>
          </a:p>
          <a:p>
            <a:pPr algn="just"/>
            <a:r>
              <a:rPr lang="pt-BR" sz="1470" b="1" dirty="0">
                <a:latin typeface="Bahnschrift SemiBold" panose="020B0502040204020203" pitchFamily="34" charset="0"/>
              </a:rPr>
              <a:t>Pré-requisito</a:t>
            </a:r>
            <a:r>
              <a:rPr lang="pt-BR" sz="1470" b="1" dirty="0"/>
              <a:t>: </a:t>
            </a:r>
            <a:r>
              <a:rPr lang="pt-BR" sz="1470" dirty="0"/>
              <a:t>Estar logado no Sistema.</a:t>
            </a:r>
          </a:p>
          <a:p>
            <a:pPr algn="just"/>
            <a:r>
              <a:rPr lang="pt-BR" sz="1470" b="1" dirty="0">
                <a:latin typeface="Bahnschrift SemiBold" panose="020B0502040204020203" pitchFamily="34" charset="0"/>
              </a:rPr>
              <a:t>Atores</a:t>
            </a:r>
            <a:r>
              <a:rPr lang="pt-BR" sz="1470" b="1" dirty="0"/>
              <a:t>:</a:t>
            </a:r>
            <a:r>
              <a:rPr lang="pt-BR" sz="1470" dirty="0"/>
              <a:t> </a:t>
            </a:r>
            <a:r>
              <a:rPr lang="pt-BR" sz="1470" dirty="0"/>
              <a:t>Professor</a:t>
            </a:r>
          </a:p>
          <a:p>
            <a:pPr algn="just"/>
            <a:endParaRPr lang="pt-BR" sz="1470" dirty="0"/>
          </a:p>
          <a:p>
            <a:pPr algn="just"/>
            <a:r>
              <a:rPr lang="pt-BR" sz="1470" b="1" dirty="0">
                <a:latin typeface="Bahnschrift SemiBold" panose="020B0502040204020203" pitchFamily="34" charset="0"/>
              </a:rPr>
              <a:t>Fluxo </a:t>
            </a:r>
            <a:r>
              <a:rPr lang="pt-BR" sz="1470" b="1" dirty="0" smtClean="0">
                <a:latin typeface="Bahnschrift SemiBold" panose="020B0502040204020203" pitchFamily="34" charset="0"/>
              </a:rPr>
              <a:t>Principal</a:t>
            </a:r>
          </a:p>
          <a:p>
            <a:pPr algn="just"/>
            <a:endParaRPr lang="pt-BR" sz="1470" dirty="0">
              <a:latin typeface="Bahnschrift SemiBold" panose="020B0502040204020203" pitchFamily="34" charset="0"/>
            </a:endParaRPr>
          </a:p>
          <a:p>
            <a:pPr marL="359976" indent="-359976" algn="just">
              <a:buFont typeface="+mj-lt"/>
              <a:buAutoNum type="arabicPeriod"/>
            </a:pPr>
            <a:r>
              <a:rPr lang="pt-BR" sz="1400" dirty="0"/>
              <a:t>Professor clica no botão criar sala.</a:t>
            </a:r>
          </a:p>
          <a:p>
            <a:pPr marL="359976" indent="-359976" algn="just">
              <a:buFont typeface="+mj-lt"/>
              <a:buAutoNum type="arabicPeriod"/>
            </a:pPr>
            <a:r>
              <a:rPr lang="pt-BR" sz="1400" dirty="0"/>
              <a:t>Sistema abre a janela de Cadastro de Sala.</a:t>
            </a:r>
          </a:p>
          <a:p>
            <a:pPr marL="359976" indent="-359976" algn="just">
              <a:buFont typeface="+mj-lt"/>
              <a:buAutoNum type="arabicPeriod"/>
            </a:pPr>
            <a:r>
              <a:rPr lang="pt-BR" sz="1400" dirty="0"/>
              <a:t>Professor preenche o nome da Sala e clica em Cadastrar.</a:t>
            </a:r>
          </a:p>
          <a:p>
            <a:pPr marL="359976" indent="-359976" algn="just">
              <a:buFont typeface="+mj-lt"/>
              <a:buAutoNum type="arabicPeriod"/>
            </a:pPr>
            <a:r>
              <a:rPr lang="pt-BR" sz="1400" dirty="0"/>
              <a:t>Sistema valida cadastro de Sala, gera chave de acesso e acionar caso de uso </a:t>
            </a:r>
            <a:r>
              <a:rPr lang="pt-BR" sz="1470" dirty="0"/>
              <a:t>Edição de Sala</a:t>
            </a:r>
          </a:p>
          <a:p>
            <a:pPr marL="359976" indent="-359976" algn="just">
              <a:buFont typeface="+mj-lt"/>
              <a:buAutoNum type="arabicPeriod"/>
            </a:pPr>
            <a:r>
              <a:rPr lang="pt-BR" sz="1470" dirty="0"/>
              <a:t>Caso de uso finalizado</a:t>
            </a:r>
            <a:r>
              <a:rPr lang="pt-BR" sz="1470" dirty="0"/>
              <a:t>.</a:t>
            </a:r>
          </a:p>
          <a:p>
            <a:pPr lvl="0" algn="just"/>
            <a:endParaRPr lang="pt-BR" sz="1470" dirty="0"/>
          </a:p>
          <a:p>
            <a:pPr algn="just"/>
            <a:r>
              <a:rPr lang="pt-BR" sz="1470" b="1" dirty="0">
                <a:latin typeface="Bahnschrift SemiBold" panose="020B0502040204020203" pitchFamily="34" charset="0"/>
              </a:rPr>
              <a:t>Fluxo </a:t>
            </a:r>
            <a:r>
              <a:rPr lang="pt-BR" sz="1470" b="1" dirty="0" smtClean="0">
                <a:latin typeface="Bahnschrift SemiBold" panose="020B0502040204020203" pitchFamily="34" charset="0"/>
              </a:rPr>
              <a:t>Alternativo</a:t>
            </a:r>
          </a:p>
          <a:p>
            <a:pPr algn="just"/>
            <a:endParaRPr lang="pt-BR" sz="1470" dirty="0">
              <a:latin typeface="Bahnschrift SemiBold" panose="020B0502040204020203" pitchFamily="34" charset="0"/>
            </a:endParaRPr>
          </a:p>
          <a:p>
            <a:pPr marL="359976" indent="-359976" algn="just">
              <a:buFont typeface="+mj-lt"/>
              <a:buAutoNum type="arabicPeriod"/>
            </a:pPr>
            <a:r>
              <a:rPr lang="pt-BR" sz="1400" dirty="0"/>
              <a:t>A partir do passo 3 o sistema detectou erro (dados inválidos ou campos em branco) no campo Nome.  </a:t>
            </a:r>
          </a:p>
          <a:p>
            <a:pPr marL="359976" indent="-359976" algn="just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59976" indent="-359976" algn="just">
              <a:buFont typeface="+mj-lt"/>
              <a:buAutoNum type="arabicPeriod"/>
            </a:pPr>
            <a:r>
              <a:rPr lang="pt-BR" sz="1400" dirty="0"/>
              <a:t>Retorna ao passo 3 do fluxo principal.</a:t>
            </a:r>
          </a:p>
          <a:p>
            <a:endParaRPr lang="pt-BR" sz="1890" dirty="0"/>
          </a:p>
        </p:txBody>
      </p:sp>
      <p:grpSp>
        <p:nvGrpSpPr>
          <p:cNvPr id="3" name="Grupo 2"/>
          <p:cNvGrpSpPr/>
          <p:nvPr/>
        </p:nvGrpSpPr>
        <p:grpSpPr>
          <a:xfrm>
            <a:off x="6159674" y="4753049"/>
            <a:ext cx="7906871" cy="2269932"/>
            <a:chOff x="75" y="4942867"/>
            <a:chExt cx="8092896" cy="2269932"/>
          </a:xfrm>
        </p:grpSpPr>
        <p:grpSp>
          <p:nvGrpSpPr>
            <p:cNvPr id="18" name="Grupo 17"/>
            <p:cNvGrpSpPr/>
            <p:nvPr/>
          </p:nvGrpSpPr>
          <p:grpSpPr>
            <a:xfrm>
              <a:off x="251225" y="5315861"/>
              <a:ext cx="723124" cy="432635"/>
              <a:chOff x="1358900" y="5447763"/>
              <a:chExt cx="688841" cy="412124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1622738" y="5447763"/>
                <a:ext cx="425003" cy="4121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cxnSp>
            <p:nvCxnSpPr>
              <p:cNvPr id="8" name="Conector reto 7"/>
              <p:cNvCxnSpPr>
                <a:stCxn id="6" idx="2"/>
              </p:cNvCxnSpPr>
              <p:nvPr/>
            </p:nvCxnSpPr>
            <p:spPr>
              <a:xfrm flipH="1">
                <a:off x="1358900" y="5653825"/>
                <a:ext cx="26383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1358900" y="552450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o 21"/>
            <p:cNvGrpSpPr/>
            <p:nvPr/>
          </p:nvGrpSpPr>
          <p:grpSpPr>
            <a:xfrm>
              <a:off x="5622090" y="5320078"/>
              <a:ext cx="480292" cy="432635"/>
              <a:chOff x="3702998" y="5447763"/>
              <a:chExt cx="457522" cy="412124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3702998" y="5447763"/>
                <a:ext cx="425003" cy="4121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cxnSp>
            <p:nvCxnSpPr>
              <p:cNvPr id="20" name="Conector reto 19"/>
              <p:cNvCxnSpPr/>
              <p:nvPr/>
            </p:nvCxnSpPr>
            <p:spPr>
              <a:xfrm>
                <a:off x="3702998" y="5859887"/>
                <a:ext cx="45752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23"/>
            <p:cNvGrpSpPr/>
            <p:nvPr/>
          </p:nvGrpSpPr>
          <p:grpSpPr>
            <a:xfrm>
              <a:off x="1466967" y="5291863"/>
              <a:ext cx="446155" cy="452851"/>
              <a:chOff x="2803838" y="5428505"/>
              <a:chExt cx="425003" cy="431382"/>
            </a:xfrm>
          </p:grpSpPr>
          <p:sp>
            <p:nvSpPr>
              <p:cNvPr id="16" name="Elipse 15"/>
              <p:cNvSpPr/>
              <p:nvPr/>
            </p:nvSpPr>
            <p:spPr>
              <a:xfrm>
                <a:off x="2803838" y="5447763"/>
                <a:ext cx="425003" cy="4121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sp>
            <p:nvSpPr>
              <p:cNvPr id="23" name="Meio-quadro 22"/>
              <p:cNvSpPr/>
              <p:nvPr/>
            </p:nvSpPr>
            <p:spPr>
              <a:xfrm>
                <a:off x="3062221" y="5428505"/>
                <a:ext cx="106680" cy="95995"/>
              </a:xfrm>
              <a:prstGeom prst="halfFram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9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2405741" y="5318273"/>
              <a:ext cx="723124" cy="432635"/>
              <a:chOff x="1358900" y="5447763"/>
              <a:chExt cx="688841" cy="412124"/>
            </a:xfrm>
          </p:grpSpPr>
          <p:sp>
            <p:nvSpPr>
              <p:cNvPr id="26" name="Elipse 25"/>
              <p:cNvSpPr/>
              <p:nvPr/>
            </p:nvSpPr>
            <p:spPr>
              <a:xfrm>
                <a:off x="1622738" y="5447763"/>
                <a:ext cx="425003" cy="4121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cxnSp>
            <p:nvCxnSpPr>
              <p:cNvPr id="27" name="Conector reto 26"/>
              <p:cNvCxnSpPr>
                <a:stCxn id="26" idx="2"/>
              </p:cNvCxnSpPr>
              <p:nvPr/>
            </p:nvCxnSpPr>
            <p:spPr>
              <a:xfrm flipH="1">
                <a:off x="1358900" y="5653825"/>
                <a:ext cx="26383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>
              <a:xfrm>
                <a:off x="1358900" y="552450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o 28"/>
            <p:cNvGrpSpPr/>
            <p:nvPr/>
          </p:nvGrpSpPr>
          <p:grpSpPr>
            <a:xfrm>
              <a:off x="3629959" y="5299862"/>
              <a:ext cx="446155" cy="452851"/>
              <a:chOff x="2803838" y="5428505"/>
              <a:chExt cx="425003" cy="431382"/>
            </a:xfrm>
          </p:grpSpPr>
          <p:sp>
            <p:nvSpPr>
              <p:cNvPr id="30" name="Elipse 29"/>
              <p:cNvSpPr/>
              <p:nvPr/>
            </p:nvSpPr>
            <p:spPr>
              <a:xfrm>
                <a:off x="2803838" y="5447763"/>
                <a:ext cx="425003" cy="4121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sp>
            <p:nvSpPr>
              <p:cNvPr id="31" name="Meio-quadro 30"/>
              <p:cNvSpPr/>
              <p:nvPr/>
            </p:nvSpPr>
            <p:spPr>
              <a:xfrm>
                <a:off x="3062221" y="5428505"/>
                <a:ext cx="106680" cy="95995"/>
              </a:xfrm>
              <a:prstGeom prst="halfFram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9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Grupo 31"/>
            <p:cNvGrpSpPr/>
            <p:nvPr/>
          </p:nvGrpSpPr>
          <p:grpSpPr>
            <a:xfrm>
              <a:off x="3775778" y="6523134"/>
              <a:ext cx="446155" cy="452851"/>
              <a:chOff x="2803838" y="5428505"/>
              <a:chExt cx="425003" cy="431382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2803838" y="5447763"/>
                <a:ext cx="425003" cy="412124"/>
              </a:xfrm>
              <a:prstGeom prst="ellips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sp>
            <p:nvSpPr>
              <p:cNvPr id="34" name="Meio-quadro 33"/>
              <p:cNvSpPr/>
              <p:nvPr/>
            </p:nvSpPr>
            <p:spPr>
              <a:xfrm>
                <a:off x="3062221" y="5428505"/>
                <a:ext cx="106680" cy="95995"/>
              </a:xfrm>
              <a:prstGeom prst="halfFram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9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CaixaDeTexto 38"/>
            <p:cNvSpPr txBox="1"/>
            <p:nvPr/>
          </p:nvSpPr>
          <p:spPr>
            <a:xfrm>
              <a:off x="75" y="5807974"/>
              <a:ext cx="1056237" cy="431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Clica no botão criar sala</a:t>
              </a:r>
              <a:endParaRPr lang="pt-BR" sz="1102" dirty="0"/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1210091" y="5764930"/>
              <a:ext cx="1056237" cy="431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Exibe janela de cadastro</a:t>
              </a:r>
              <a:endParaRPr lang="pt-BR" sz="1102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2352544" y="4942867"/>
              <a:ext cx="1056237" cy="431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Preenche Nome</a:t>
              </a:r>
              <a:endParaRPr lang="pt-BR" sz="1102" dirty="0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3338613" y="5015820"/>
              <a:ext cx="1258921" cy="26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Validar cadastro</a:t>
              </a:r>
              <a:endParaRPr lang="pt-BR" sz="1102" dirty="0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408782" y="6950868"/>
              <a:ext cx="1823346" cy="26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Exibe mensagem de erro</a:t>
              </a:r>
              <a:endParaRPr lang="pt-BR" sz="1102" dirty="0"/>
            </a:p>
          </p:txBody>
        </p:sp>
        <p:cxnSp>
          <p:nvCxnSpPr>
            <p:cNvPr id="46" name="Conector reto 45"/>
            <p:cNvCxnSpPr>
              <a:stCxn id="6" idx="6"/>
              <a:endCxn id="16" idx="2"/>
            </p:cNvCxnSpPr>
            <p:nvPr/>
          </p:nvCxnSpPr>
          <p:spPr>
            <a:xfrm flipV="1">
              <a:off x="974348" y="5528397"/>
              <a:ext cx="492619" cy="37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reto 46"/>
            <p:cNvCxnSpPr>
              <a:stCxn id="16" idx="6"/>
              <a:endCxn id="26" idx="2"/>
            </p:cNvCxnSpPr>
            <p:nvPr/>
          </p:nvCxnSpPr>
          <p:spPr>
            <a:xfrm>
              <a:off x="1913122" y="5528397"/>
              <a:ext cx="769587" cy="61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to 49"/>
            <p:cNvCxnSpPr>
              <a:stCxn id="26" idx="6"/>
              <a:endCxn id="30" idx="2"/>
            </p:cNvCxnSpPr>
            <p:nvPr/>
          </p:nvCxnSpPr>
          <p:spPr>
            <a:xfrm>
              <a:off x="3128864" y="5534590"/>
              <a:ext cx="501094" cy="1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>
              <a:stCxn id="30" idx="4"/>
              <a:endCxn id="33" idx="1"/>
            </p:cNvCxnSpPr>
            <p:nvPr/>
          </p:nvCxnSpPr>
          <p:spPr>
            <a:xfrm flipH="1">
              <a:off x="3841115" y="5752713"/>
              <a:ext cx="11921" cy="8539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>
              <a:stCxn id="33" idx="2"/>
              <a:endCxn id="26" idx="4"/>
            </p:cNvCxnSpPr>
            <p:nvPr/>
          </p:nvCxnSpPr>
          <p:spPr>
            <a:xfrm flipH="1" flipV="1">
              <a:off x="2905788" y="5750908"/>
              <a:ext cx="869990" cy="10087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upo 58"/>
            <p:cNvGrpSpPr/>
            <p:nvPr/>
          </p:nvGrpSpPr>
          <p:grpSpPr>
            <a:xfrm>
              <a:off x="4670988" y="5304080"/>
              <a:ext cx="446155" cy="452851"/>
              <a:chOff x="2803838" y="5428505"/>
              <a:chExt cx="425003" cy="431382"/>
            </a:xfrm>
          </p:grpSpPr>
          <p:sp>
            <p:nvSpPr>
              <p:cNvPr id="60" name="Elipse 59"/>
              <p:cNvSpPr/>
              <p:nvPr/>
            </p:nvSpPr>
            <p:spPr>
              <a:xfrm>
                <a:off x="2803838" y="5447763"/>
                <a:ext cx="425003" cy="4121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sp>
            <p:nvSpPr>
              <p:cNvPr id="61" name="Meio-quadro 60"/>
              <p:cNvSpPr/>
              <p:nvPr/>
            </p:nvSpPr>
            <p:spPr>
              <a:xfrm>
                <a:off x="3062221" y="5428505"/>
                <a:ext cx="106680" cy="95995"/>
              </a:xfrm>
              <a:prstGeom prst="halfFram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9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CaixaDeTexto 61"/>
            <p:cNvSpPr txBox="1"/>
            <p:nvPr/>
          </p:nvSpPr>
          <p:spPr>
            <a:xfrm>
              <a:off x="4424759" y="4993411"/>
              <a:ext cx="1258921" cy="26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Salvar no banco</a:t>
              </a:r>
              <a:endParaRPr lang="pt-BR" sz="1102" dirty="0"/>
            </a:p>
          </p:txBody>
        </p:sp>
        <p:grpSp>
          <p:nvGrpSpPr>
            <p:cNvPr id="63" name="Grupo 62"/>
            <p:cNvGrpSpPr/>
            <p:nvPr/>
          </p:nvGrpSpPr>
          <p:grpSpPr>
            <a:xfrm>
              <a:off x="5484140" y="6244151"/>
              <a:ext cx="446155" cy="452851"/>
              <a:chOff x="2803838" y="5428505"/>
              <a:chExt cx="425003" cy="431382"/>
            </a:xfrm>
          </p:grpSpPr>
          <p:sp>
            <p:nvSpPr>
              <p:cNvPr id="64" name="Elipse 63"/>
              <p:cNvSpPr/>
              <p:nvPr/>
            </p:nvSpPr>
            <p:spPr>
              <a:xfrm>
                <a:off x="2803838" y="5447763"/>
                <a:ext cx="425003" cy="4121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sp>
            <p:nvSpPr>
              <p:cNvPr id="65" name="Meio-quadro 64"/>
              <p:cNvSpPr/>
              <p:nvPr/>
            </p:nvSpPr>
            <p:spPr>
              <a:xfrm>
                <a:off x="3062221" y="5428505"/>
                <a:ext cx="106680" cy="95995"/>
              </a:xfrm>
              <a:prstGeom prst="halfFram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9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CaixaDeTexto 65"/>
            <p:cNvSpPr txBox="1"/>
            <p:nvPr/>
          </p:nvSpPr>
          <p:spPr>
            <a:xfrm>
              <a:off x="5117143" y="5963596"/>
              <a:ext cx="1514028" cy="26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Gerar chave de acesso</a:t>
              </a:r>
              <a:endParaRPr lang="pt-BR" sz="1102" dirty="0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6102383" y="5435367"/>
              <a:ext cx="470811" cy="261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Sala</a:t>
              </a:r>
              <a:endParaRPr lang="pt-BR" sz="1102" dirty="0"/>
            </a:p>
          </p:txBody>
        </p:sp>
        <p:grpSp>
          <p:nvGrpSpPr>
            <p:cNvPr id="68" name="Grupo 67"/>
            <p:cNvGrpSpPr/>
            <p:nvPr/>
          </p:nvGrpSpPr>
          <p:grpSpPr>
            <a:xfrm>
              <a:off x="6742590" y="6230149"/>
              <a:ext cx="446155" cy="452851"/>
              <a:chOff x="2803838" y="5428505"/>
              <a:chExt cx="425003" cy="431382"/>
            </a:xfrm>
          </p:grpSpPr>
          <p:sp>
            <p:nvSpPr>
              <p:cNvPr id="69" name="Elipse 68"/>
              <p:cNvSpPr/>
              <p:nvPr/>
            </p:nvSpPr>
            <p:spPr>
              <a:xfrm>
                <a:off x="2803838" y="5447763"/>
                <a:ext cx="425003" cy="41212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sz="1890"/>
              </a:p>
            </p:txBody>
          </p:sp>
          <p:sp>
            <p:nvSpPr>
              <p:cNvPr id="70" name="Meio-quadro 69"/>
              <p:cNvSpPr/>
              <p:nvPr/>
            </p:nvSpPr>
            <p:spPr>
              <a:xfrm>
                <a:off x="3062221" y="5428505"/>
                <a:ext cx="106680" cy="95995"/>
              </a:xfrm>
              <a:prstGeom prst="halfFram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89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CaixaDeTexto 70"/>
            <p:cNvSpPr txBox="1"/>
            <p:nvPr/>
          </p:nvSpPr>
          <p:spPr>
            <a:xfrm>
              <a:off x="6578943" y="6719163"/>
              <a:ext cx="1514028" cy="431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2" dirty="0"/>
                <a:t>Aciona caso de uso edição de Sala</a:t>
              </a:r>
              <a:endParaRPr lang="pt-BR" sz="1102" dirty="0"/>
            </a:p>
          </p:txBody>
        </p:sp>
        <p:cxnSp>
          <p:nvCxnSpPr>
            <p:cNvPr id="73" name="Conector reto 72"/>
            <p:cNvCxnSpPr>
              <a:stCxn id="30" idx="6"/>
              <a:endCxn id="60" idx="2"/>
            </p:cNvCxnSpPr>
            <p:nvPr/>
          </p:nvCxnSpPr>
          <p:spPr>
            <a:xfrm>
              <a:off x="4076113" y="5536396"/>
              <a:ext cx="594874" cy="4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reto 74"/>
            <p:cNvCxnSpPr>
              <a:stCxn id="60" idx="6"/>
              <a:endCxn id="17" idx="2"/>
            </p:cNvCxnSpPr>
            <p:nvPr/>
          </p:nvCxnSpPr>
          <p:spPr>
            <a:xfrm flipV="1">
              <a:off x="5117143" y="5536396"/>
              <a:ext cx="504948" cy="4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>
              <a:stCxn id="60" idx="4"/>
              <a:endCxn id="64" idx="2"/>
            </p:cNvCxnSpPr>
            <p:nvPr/>
          </p:nvCxnSpPr>
          <p:spPr>
            <a:xfrm>
              <a:off x="4894066" y="5756932"/>
              <a:ext cx="590074" cy="7237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>
              <a:stCxn id="64" idx="6"/>
              <a:endCxn id="69" idx="2"/>
            </p:cNvCxnSpPr>
            <p:nvPr/>
          </p:nvCxnSpPr>
          <p:spPr>
            <a:xfrm flipV="1">
              <a:off x="5930295" y="6466683"/>
              <a:ext cx="812295" cy="140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upo 81"/>
          <p:cNvGrpSpPr/>
          <p:nvPr/>
        </p:nvGrpSpPr>
        <p:grpSpPr>
          <a:xfrm>
            <a:off x="9533575" y="582707"/>
            <a:ext cx="4361115" cy="2636197"/>
            <a:chOff x="7262940" y="2887317"/>
            <a:chExt cx="4154359" cy="25112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940" y="2887317"/>
              <a:ext cx="4154359" cy="2511217"/>
            </a:xfrm>
            <a:prstGeom prst="rect">
              <a:avLst/>
            </a:prstGeom>
          </p:spPr>
        </p:pic>
        <p:sp>
          <p:nvSpPr>
            <p:cNvPr id="81" name="CaixaDeTexto 80"/>
            <p:cNvSpPr txBox="1"/>
            <p:nvPr/>
          </p:nvSpPr>
          <p:spPr>
            <a:xfrm>
              <a:off x="8663931" y="4027509"/>
              <a:ext cx="1813570" cy="226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45" dirty="0">
                  <a:solidFill>
                    <a:srgbClr val="FF0000"/>
                  </a:solidFill>
                </a:rPr>
                <a:t>Nome de Sala inválido</a:t>
              </a:r>
              <a:endParaRPr lang="pt-BR" sz="945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422438" y="202250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CADASTRAR SALAS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8317020" y="3749085"/>
            <a:ext cx="288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 SemiBold" panose="020B0502040204020203" pitchFamily="34" charset="0"/>
              </a:rPr>
              <a:t>Diagrama de Robustez</a:t>
            </a:r>
          </a:p>
          <a:p>
            <a:endParaRPr lang="pt-BR" b="1" dirty="0">
              <a:latin typeface="Bahnschrift SemiBold" panose="020B0502040204020203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7960191" y="4249271"/>
            <a:ext cx="3313978" cy="3592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CaixaDeTexto 73"/>
          <p:cNvSpPr txBox="1"/>
          <p:nvPr/>
        </p:nvSpPr>
        <p:spPr>
          <a:xfrm>
            <a:off x="5938701" y="28983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CADASTRAR SALAS</a:t>
            </a:r>
          </a:p>
        </p:txBody>
      </p:sp>
      <p:cxnSp>
        <p:nvCxnSpPr>
          <p:cNvPr id="76" name="Conector reto 75"/>
          <p:cNvCxnSpPr/>
          <p:nvPr/>
        </p:nvCxnSpPr>
        <p:spPr>
          <a:xfrm>
            <a:off x="349735" y="835006"/>
            <a:ext cx="3428889" cy="11486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4273335" y="0"/>
            <a:ext cx="86488" cy="7203003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6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4319849" y="0"/>
            <a:ext cx="10080364" cy="7203003"/>
          </a:xfrm>
          <a:prstGeom prst="rect">
            <a:avLst/>
          </a:prstGeom>
          <a:solidFill>
            <a:srgbClr val="FDEBC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/>
          <p:cNvSpPr/>
          <p:nvPr/>
        </p:nvSpPr>
        <p:spPr>
          <a:xfrm>
            <a:off x="-7157" y="0"/>
            <a:ext cx="4327006" cy="7203003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6398" y="1018772"/>
            <a:ext cx="403606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70" dirty="0"/>
          </a:p>
          <a:p>
            <a:r>
              <a:rPr lang="pt-BR" sz="1470" b="1" dirty="0">
                <a:latin typeface="Bahnschrift SemiBold" panose="020B0502040204020203" pitchFamily="34" charset="0"/>
              </a:rPr>
              <a:t>Atores</a:t>
            </a:r>
            <a:r>
              <a:rPr lang="pt-BR" sz="1600" b="1" dirty="0"/>
              <a:t>: </a:t>
            </a:r>
            <a:r>
              <a:rPr lang="pt-BR" sz="1600" dirty="0"/>
              <a:t>Aluno e </a:t>
            </a:r>
            <a:r>
              <a:rPr lang="pt-BR" sz="1600" dirty="0" smtClean="0"/>
              <a:t>Professor</a:t>
            </a:r>
          </a:p>
          <a:p>
            <a:endParaRPr lang="pt-BR" sz="1600" dirty="0"/>
          </a:p>
          <a:p>
            <a:r>
              <a:rPr lang="pt-BR" sz="1470" b="1" dirty="0">
                <a:latin typeface="Bahnschrift SemiBold" panose="020B0502040204020203" pitchFamily="34" charset="0"/>
              </a:rPr>
              <a:t>Fluxo </a:t>
            </a:r>
            <a:r>
              <a:rPr lang="pt-BR" sz="1470" b="1" dirty="0" smtClean="0">
                <a:latin typeface="Bahnschrift SemiBold" panose="020B0502040204020203" pitchFamily="34" charset="0"/>
              </a:rPr>
              <a:t>Principal</a:t>
            </a:r>
          </a:p>
          <a:p>
            <a:endParaRPr lang="pt-BR" sz="1470" b="1" dirty="0">
              <a:latin typeface="Bahnschrift SemiBold" panose="020B05020402040202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Usuário clica no seu perfil.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encaminha para a tela de </a:t>
            </a:r>
            <a:r>
              <a:rPr lang="pt-BR" sz="1400" dirty="0" err="1"/>
              <a:t>login</a:t>
            </a:r>
            <a:r>
              <a:rPr lang="pt-BR" sz="1400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  <a:r>
              <a:rPr lang="pt-BR" sz="1600" dirty="0"/>
              <a:t>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22438" y="202250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Bahnschrift SemiBold" panose="020B0502040204020203" pitchFamily="34" charset="0"/>
              </a:rPr>
              <a:t>ESCOLHER PERFIL</a:t>
            </a:r>
            <a:endParaRPr lang="pt-BR" sz="2400" b="1" dirty="0">
              <a:latin typeface="Bahnschrift SemiBold" panose="020B0502040204020203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8317020" y="3749085"/>
            <a:ext cx="288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 SemiBold" panose="020B0502040204020203" pitchFamily="34" charset="0"/>
              </a:rPr>
              <a:t>Diagrama de Robustez</a:t>
            </a:r>
          </a:p>
          <a:p>
            <a:endParaRPr lang="pt-BR" b="1" dirty="0">
              <a:latin typeface="Bahnschrift SemiBold" panose="020B0502040204020203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7960191" y="4249271"/>
            <a:ext cx="3313978" cy="3592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349735" y="835006"/>
            <a:ext cx="3428889" cy="11486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262" y="602342"/>
            <a:ext cx="5096409" cy="2999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tângulo 71"/>
          <p:cNvSpPr/>
          <p:nvPr/>
        </p:nvSpPr>
        <p:spPr>
          <a:xfrm>
            <a:off x="4273335" y="0"/>
            <a:ext cx="86488" cy="7203003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2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4319849" y="0"/>
            <a:ext cx="10080364" cy="7203003"/>
          </a:xfrm>
          <a:prstGeom prst="rect">
            <a:avLst/>
          </a:prstGeom>
          <a:solidFill>
            <a:srgbClr val="FDEBC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/>
          <p:cNvSpPr/>
          <p:nvPr/>
        </p:nvSpPr>
        <p:spPr>
          <a:xfrm>
            <a:off x="-7157" y="0"/>
            <a:ext cx="4327006" cy="7203003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6398" y="1018772"/>
            <a:ext cx="4036062" cy="4405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70" b="1" dirty="0">
                <a:latin typeface="Bahnschrift SemiBold" panose="020B0502040204020203" pitchFamily="34" charset="0"/>
              </a:rPr>
              <a:t>Pré-requisito: </a:t>
            </a:r>
            <a:r>
              <a:rPr lang="pt-BR" sz="1600" dirty="0"/>
              <a:t>Ter escolhido o perfil.</a:t>
            </a:r>
          </a:p>
          <a:p>
            <a:r>
              <a:rPr lang="pt-BR" sz="1470" b="1" dirty="0">
                <a:latin typeface="Bahnschrift SemiBold" panose="020B0502040204020203" pitchFamily="34" charset="0"/>
              </a:rPr>
              <a:t>Atores: </a:t>
            </a:r>
            <a:r>
              <a:rPr lang="pt-BR" sz="1600" dirty="0"/>
              <a:t>Aluno e </a:t>
            </a:r>
            <a:r>
              <a:rPr lang="pt-BR" sz="1600" dirty="0" smtClean="0"/>
              <a:t>Professor</a:t>
            </a:r>
          </a:p>
          <a:p>
            <a:endParaRPr lang="pt-BR" sz="1600" dirty="0"/>
          </a:p>
          <a:p>
            <a:r>
              <a:rPr lang="pt-BR" sz="1470" b="1" dirty="0">
                <a:latin typeface="Bahnschrift SemiBold" panose="020B0502040204020203" pitchFamily="34" charset="0"/>
              </a:rPr>
              <a:t>Fluxo </a:t>
            </a:r>
            <a:r>
              <a:rPr lang="pt-BR" sz="1470" b="1" dirty="0">
                <a:latin typeface="Bahnschrift SemiBold" panose="020B0502040204020203" pitchFamily="34" charset="0"/>
              </a:rPr>
              <a:t>Principal</a:t>
            </a:r>
          </a:p>
          <a:p>
            <a:endParaRPr lang="pt-BR" sz="1600" dirty="0"/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Usuário preenche Login e Senha. Após isso clicar em entrar.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parâmetros e direciona para a tela de menu</a:t>
            </a:r>
            <a:r>
              <a:rPr lang="pt-BR" sz="1400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 smtClean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470" b="1" dirty="0">
                <a:latin typeface="Bahnschrift SemiBold" panose="020B0502040204020203" pitchFamily="34" charset="0"/>
              </a:rPr>
              <a:t>Fluxo </a:t>
            </a:r>
            <a:r>
              <a:rPr lang="pt-BR" sz="1470" b="1" dirty="0">
                <a:latin typeface="Bahnschrift SemiBold" panose="020B0502040204020203" pitchFamily="34" charset="0"/>
              </a:rPr>
              <a:t>Alternativo</a:t>
            </a:r>
          </a:p>
          <a:p>
            <a:endParaRPr lang="pt-BR" sz="1400" dirty="0"/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</a:t>
            </a:r>
            <a:r>
              <a:rPr lang="pt-BR" sz="1400" dirty="0" smtClean="0"/>
              <a:t>2 </a:t>
            </a:r>
            <a:r>
              <a:rPr lang="pt-BR" sz="1400" dirty="0"/>
              <a:t>o sistema detectou erro (dados inválidos ou campos em branco) no campo </a:t>
            </a:r>
            <a:r>
              <a:rPr lang="pt-BR" sz="1400" dirty="0" smtClean="0"/>
              <a:t>Login ou Senha.  </a:t>
            </a:r>
            <a:endParaRPr lang="pt-BR" sz="1400" dirty="0"/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</a:t>
            </a:r>
            <a:r>
              <a:rPr lang="pt-BR" sz="1400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 smtClean="0"/>
              <a:t>Retorna ao passo 1 do fluxo principal</a:t>
            </a:r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444415" y="240135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Bahnschrift SemiBold" panose="020B0502040204020203" pitchFamily="34" charset="0"/>
              </a:rPr>
              <a:t>LOGAR</a:t>
            </a:r>
            <a:endParaRPr lang="pt-BR" sz="2400" b="1" dirty="0">
              <a:latin typeface="Bahnschrift SemiBold" panose="020B0502040204020203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8317020" y="3749085"/>
            <a:ext cx="288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 SemiBold" panose="020B0502040204020203" pitchFamily="34" charset="0"/>
              </a:rPr>
              <a:t>Diagrama de Robustez</a:t>
            </a:r>
          </a:p>
          <a:p>
            <a:endParaRPr lang="pt-BR" b="1" dirty="0">
              <a:latin typeface="Bahnschrift SemiBold" panose="020B0502040204020203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7960191" y="4249271"/>
            <a:ext cx="3313978" cy="3592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349735" y="835006"/>
            <a:ext cx="3428889" cy="11486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29" y="846492"/>
            <a:ext cx="3969417" cy="23994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upo 3"/>
          <p:cNvGrpSpPr/>
          <p:nvPr/>
        </p:nvGrpSpPr>
        <p:grpSpPr>
          <a:xfrm>
            <a:off x="9360031" y="835006"/>
            <a:ext cx="5107571" cy="2399424"/>
            <a:chOff x="9360031" y="835006"/>
            <a:chExt cx="5107571" cy="23994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0031" y="835006"/>
              <a:ext cx="3969417" cy="2399424"/>
            </a:xfrm>
            <a:prstGeom prst="rect">
              <a:avLst/>
            </a:prstGeom>
          </p:spPr>
        </p:pic>
        <p:sp>
          <p:nvSpPr>
            <p:cNvPr id="13" name="CaixaDeTexto 12"/>
            <p:cNvSpPr txBox="1"/>
            <p:nvPr/>
          </p:nvSpPr>
          <p:spPr>
            <a:xfrm>
              <a:off x="10629294" y="2377923"/>
              <a:ext cx="38383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 smtClean="0">
                  <a:solidFill>
                    <a:srgbClr val="FF0000"/>
                  </a:solidFill>
                </a:rPr>
                <a:t>Login ou senha inválidos</a:t>
              </a:r>
              <a:endParaRPr lang="pt-BR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Retângulo 13"/>
          <p:cNvSpPr/>
          <p:nvPr/>
        </p:nvSpPr>
        <p:spPr>
          <a:xfrm>
            <a:off x="4273335" y="0"/>
            <a:ext cx="86488" cy="7203003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79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4319849" y="0"/>
            <a:ext cx="10080364" cy="7203003"/>
          </a:xfrm>
          <a:prstGeom prst="rect">
            <a:avLst/>
          </a:prstGeom>
          <a:solidFill>
            <a:srgbClr val="FDEBC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/>
          <p:cNvSpPr/>
          <p:nvPr/>
        </p:nvSpPr>
        <p:spPr>
          <a:xfrm>
            <a:off x="-7157" y="0"/>
            <a:ext cx="4327006" cy="7203003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6398" y="1018772"/>
            <a:ext cx="3859213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70" dirty="0"/>
          </a:p>
          <a:p>
            <a:r>
              <a:rPr lang="pt-BR" sz="1470" b="1" dirty="0">
                <a:latin typeface="Bahnschrift SemiBold" panose="020B0502040204020203" pitchFamily="34" charset="0"/>
              </a:rPr>
              <a:t>Pré-requisito: </a:t>
            </a:r>
            <a:r>
              <a:rPr lang="pt-BR" sz="1600" dirty="0"/>
              <a:t>Ter escolhido o perfil </a:t>
            </a:r>
            <a:r>
              <a:rPr lang="pt-BR" sz="1600" i="1" dirty="0"/>
              <a:t>Aluno</a:t>
            </a:r>
            <a:r>
              <a:rPr lang="pt-BR" sz="1600" dirty="0"/>
              <a:t>.</a:t>
            </a:r>
          </a:p>
          <a:p>
            <a:r>
              <a:rPr lang="pt-BR" sz="1470" b="1" dirty="0">
                <a:latin typeface="Bahnschrift SemiBold" panose="020B0502040204020203" pitchFamily="34" charset="0"/>
              </a:rPr>
              <a:t>Atores: </a:t>
            </a:r>
            <a:r>
              <a:rPr lang="pt-BR" sz="1600" dirty="0" smtClean="0"/>
              <a:t>Aluno</a:t>
            </a:r>
          </a:p>
          <a:p>
            <a:endParaRPr lang="pt-BR" sz="1600" dirty="0"/>
          </a:p>
          <a:p>
            <a:r>
              <a:rPr lang="pt-BR" sz="1470" b="1" dirty="0">
                <a:latin typeface="Bahnschrift SemiBold" panose="020B0502040204020203" pitchFamily="34" charset="0"/>
              </a:rPr>
              <a:t>Fluxo </a:t>
            </a:r>
            <a:r>
              <a:rPr lang="pt-BR" sz="1470" b="1" dirty="0">
                <a:latin typeface="Bahnschrift SemiBold" panose="020B0502040204020203" pitchFamily="34" charset="0"/>
              </a:rPr>
              <a:t>Principal</a:t>
            </a:r>
          </a:p>
          <a:p>
            <a:endParaRPr lang="pt-BR" sz="1600" dirty="0"/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em “Não tem cadastro? </a:t>
            </a:r>
            <a:r>
              <a:rPr lang="pt-BR" sz="1400" dirty="0" smtClean="0"/>
              <a:t>” na tela de </a:t>
            </a:r>
            <a:r>
              <a:rPr lang="pt-BR" sz="1400" dirty="0" err="1" smtClean="0"/>
              <a:t>login</a:t>
            </a:r>
            <a:r>
              <a:rPr lang="pt-BR" sz="1400" dirty="0" smtClean="0"/>
              <a:t> de Aluno.</a:t>
            </a:r>
            <a:endParaRPr lang="pt-BR" sz="1400" dirty="0"/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tela de cadastro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</a:t>
            </a:r>
            <a:r>
              <a:rPr lang="pt-BR" sz="1400" dirty="0" smtClean="0"/>
              <a:t>preenche </a:t>
            </a:r>
            <a:r>
              <a:rPr lang="pt-BR" sz="1400" dirty="0"/>
              <a:t>Login, Senha e Nome/Apelido. Após isso clica em Cadastrar.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dados e exibe a tela home aluno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  <a:r>
              <a:rPr lang="pt-BR" sz="1400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pt-BR" sz="1400" dirty="0"/>
          </a:p>
          <a:p>
            <a:r>
              <a:rPr lang="pt-BR" sz="1470" b="1" dirty="0">
                <a:latin typeface="Bahnschrift SemiBold" panose="020B0502040204020203" pitchFamily="34" charset="0"/>
              </a:rPr>
              <a:t>Fluxo </a:t>
            </a:r>
            <a:r>
              <a:rPr lang="pt-BR" sz="1470" b="1" dirty="0">
                <a:latin typeface="Bahnschrift SemiBold" panose="020B0502040204020203" pitchFamily="34" charset="0"/>
              </a:rPr>
              <a:t>Alternativo</a:t>
            </a:r>
          </a:p>
          <a:p>
            <a:endParaRPr lang="pt-BR" sz="1600" dirty="0"/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erro (dados inválidos ou campos em branco) no campo Login, Senha ou Nome/ Apelido.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22438" y="202250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Bahnschrift SemiBold" panose="020B0502040204020203" pitchFamily="34" charset="0"/>
              </a:rPr>
              <a:t>CADASTRAR ALUNO</a:t>
            </a:r>
            <a:endParaRPr lang="pt-BR" sz="2400" b="1" dirty="0">
              <a:latin typeface="Bahnschrift SemiBold" panose="020B0502040204020203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8317020" y="3749085"/>
            <a:ext cx="288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hnschrift SemiBold" panose="020B0502040204020203" pitchFamily="34" charset="0"/>
              </a:rPr>
              <a:t>Diagrama de Robustez</a:t>
            </a:r>
          </a:p>
          <a:p>
            <a:endParaRPr lang="pt-BR" b="1" dirty="0">
              <a:latin typeface="Bahnschrift SemiBold" panose="020B0502040204020203" pitchFamily="34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7960191" y="4249271"/>
            <a:ext cx="3313978" cy="3592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/>
          <p:cNvCxnSpPr/>
          <p:nvPr/>
        </p:nvCxnSpPr>
        <p:spPr>
          <a:xfrm>
            <a:off x="349735" y="835006"/>
            <a:ext cx="3428889" cy="11486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273335" y="0"/>
            <a:ext cx="86488" cy="7203003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829" y="846492"/>
            <a:ext cx="3969417" cy="23994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180" y="846492"/>
            <a:ext cx="3890565" cy="23517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50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371</Words>
  <Application>Microsoft Office PowerPoint</Application>
  <PresentationFormat>Personalizar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Bahnschrift SemiBold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23</cp:revision>
  <dcterms:created xsi:type="dcterms:W3CDTF">2020-05-20T20:26:52Z</dcterms:created>
  <dcterms:modified xsi:type="dcterms:W3CDTF">2020-06-16T01:01:51Z</dcterms:modified>
</cp:coreProperties>
</file>