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F60-2986-4D49-B8AD-0F44BE6C6F4D}" type="datetimeFigureOut">
              <a:rPr lang="pt-BR" smtClean="0"/>
              <a:pPr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2D9-7F2C-48D3-9032-B64243294D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F60-2986-4D49-B8AD-0F44BE6C6F4D}" type="datetimeFigureOut">
              <a:rPr lang="pt-BR" smtClean="0"/>
              <a:pPr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2D9-7F2C-48D3-9032-B64243294D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F60-2986-4D49-B8AD-0F44BE6C6F4D}" type="datetimeFigureOut">
              <a:rPr lang="pt-BR" smtClean="0"/>
              <a:pPr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2D9-7F2C-48D3-9032-B64243294D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F60-2986-4D49-B8AD-0F44BE6C6F4D}" type="datetimeFigureOut">
              <a:rPr lang="pt-BR" smtClean="0"/>
              <a:pPr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2D9-7F2C-48D3-9032-B64243294D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F60-2986-4D49-B8AD-0F44BE6C6F4D}" type="datetimeFigureOut">
              <a:rPr lang="pt-BR" smtClean="0"/>
              <a:pPr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2D9-7F2C-48D3-9032-B64243294D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F60-2986-4D49-B8AD-0F44BE6C6F4D}" type="datetimeFigureOut">
              <a:rPr lang="pt-BR" smtClean="0"/>
              <a:pPr/>
              <a:t>20/04/2015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2D9-7F2C-48D3-9032-B64243294D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F60-2986-4D49-B8AD-0F44BE6C6F4D}" type="datetimeFigureOut">
              <a:rPr lang="pt-BR" smtClean="0"/>
              <a:pPr/>
              <a:t>20/04/2015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2D9-7F2C-48D3-9032-B64243294D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F60-2986-4D49-B8AD-0F44BE6C6F4D}" type="datetimeFigureOut">
              <a:rPr lang="pt-BR" smtClean="0"/>
              <a:pPr/>
              <a:t>20/04/2015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2D9-7F2C-48D3-9032-B64243294D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F60-2986-4D49-B8AD-0F44BE6C6F4D}" type="datetimeFigureOut">
              <a:rPr lang="pt-BR" smtClean="0"/>
              <a:pPr/>
              <a:t>20/04/2015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2D9-7F2C-48D3-9032-B64243294D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F60-2986-4D49-B8AD-0F44BE6C6F4D}" type="datetimeFigureOut">
              <a:rPr lang="pt-BR" smtClean="0"/>
              <a:pPr/>
              <a:t>20/04/2015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2D9-7F2C-48D3-9032-B64243294D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F60-2986-4D49-B8AD-0F44BE6C6F4D}" type="datetimeFigureOut">
              <a:rPr lang="pt-BR" smtClean="0"/>
              <a:pPr/>
              <a:t>20/04/2015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A2D9-7F2C-48D3-9032-B64243294D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9F60-2986-4D49-B8AD-0F44BE6C6F4D}" type="datetimeFigureOut">
              <a:rPr lang="pt-BR" smtClean="0"/>
              <a:pPr/>
              <a:t>20/04/2015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A2D9-7F2C-48D3-9032-B64243294D6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FÓRMULAS MEAD JOHNSON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3501008"/>
            <a:ext cx="8280920" cy="1752600"/>
          </a:xfrm>
        </p:spPr>
        <p:txBody>
          <a:bodyPr/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Nutrindo um melhor começo de vida.</a:t>
            </a:r>
          </a:p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Contribuindo para o desenvolvimento mental </a:t>
            </a:r>
            <a:endParaRPr lang="pt-B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FÓRMULA INFANTIL À BASE DE SOJA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316288" cy="4997152"/>
          </a:xfrm>
        </p:spPr>
        <p:txBody>
          <a:bodyPr>
            <a:normAutofit/>
          </a:bodyPr>
          <a:lstStyle/>
          <a:p>
            <a:r>
              <a:rPr lang="pt-BR" dirty="0" err="1" smtClean="0"/>
              <a:t>ENFAMIL®SOJA</a:t>
            </a:r>
            <a:r>
              <a:rPr lang="pt-BR" dirty="0" smtClean="0"/>
              <a:t> PREMIUM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Fórmula infantil à base de soja.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Para lactentes com alergia à proteína do leite de vaca.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Para intolerância a lactose e/ou </a:t>
            </a:r>
            <a:r>
              <a:rPr lang="pt-BR" dirty="0" err="1" smtClean="0"/>
              <a:t>galactosemia</a:t>
            </a:r>
            <a:r>
              <a:rPr lang="pt-BR" dirty="0" smtClean="0"/>
              <a:t>.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Não possuiu sacarose.</a:t>
            </a:r>
          </a:p>
        </p:txBody>
      </p:sp>
      <p:pic>
        <p:nvPicPr>
          <p:cNvPr id="7" name="Espaço Reservado para Conteúdo 6" descr="enfamil soj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355976" y="1484784"/>
            <a:ext cx="4536504" cy="475252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FÓRMULA INFANTIL PARA LACTENTES COM INTOLERÂNCIA À LACTOSE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536504" cy="4525963"/>
          </a:xfrm>
        </p:spPr>
        <p:txBody>
          <a:bodyPr/>
          <a:lstStyle/>
          <a:p>
            <a:r>
              <a:rPr lang="pt-BR" dirty="0" err="1" smtClean="0"/>
              <a:t>ENFAMIL®O-LAC</a:t>
            </a:r>
            <a:r>
              <a:rPr lang="pt-BR" dirty="0" smtClean="0"/>
              <a:t> PREMIUM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Fórmula infantil para lactentes com intolerância à lactose.</a:t>
            </a:r>
            <a:endParaRPr lang="pt-BR" dirty="0"/>
          </a:p>
        </p:txBody>
      </p:sp>
      <p:pic>
        <p:nvPicPr>
          <p:cNvPr id="5" name="Espaço Reservado para Conteúdo 4" descr="Enfamil O-lac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6016" y="1772816"/>
            <a:ext cx="4182616" cy="418261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FÓRMULA INFANTIL HIDROLISADA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pt-BR" dirty="0" err="1" smtClean="0"/>
              <a:t>PREGESTIMIL®PREMIUM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marL="0" lvl="1" indent="0" algn="ctr">
              <a:lnSpc>
                <a:spcPct val="150000"/>
              </a:lnSpc>
              <a:spcBef>
                <a:spcPts val="0"/>
              </a:spcBef>
              <a:buSzPct val="50000"/>
              <a:buFont typeface="Wingdings" pitchFamily="2" charset="2"/>
              <a:buChar char="q"/>
            </a:pPr>
            <a:r>
              <a:rPr lang="pt-BR" dirty="0" smtClean="0"/>
              <a:t>  Fórmula infantil extensamente hidrolisada para lactentes com síndrome de má absorção e/ou alergia à proteína do leite de vaca.</a:t>
            </a:r>
          </a:p>
          <a:p>
            <a:pPr marL="0" lvl="1" indent="0" algn="ctr">
              <a:lnSpc>
                <a:spcPct val="150000"/>
              </a:lnSpc>
              <a:spcBef>
                <a:spcPts val="0"/>
              </a:spcBef>
              <a:buSzPct val="50000"/>
              <a:buFont typeface="Wingdings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Contem TCM.</a:t>
            </a:r>
            <a:endParaRPr lang="pt-BR" dirty="0"/>
          </a:p>
        </p:txBody>
      </p:sp>
      <p:pic>
        <p:nvPicPr>
          <p:cNvPr id="5" name="Espaço Reservado para Conteúdo 4" descr="enfamil_pregestimi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60032" y="1568670"/>
            <a:ext cx="3600400" cy="457056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FÓRMULA INFANTIL HIDROLISADA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320480" cy="4525963"/>
          </a:xfrm>
        </p:spPr>
        <p:txBody>
          <a:bodyPr/>
          <a:lstStyle/>
          <a:p>
            <a:r>
              <a:rPr lang="pt-BR" dirty="0" err="1" smtClean="0"/>
              <a:t>NUTRAMIGEN®PREMIUM</a:t>
            </a:r>
            <a:endParaRPr lang="pt-BR" dirty="0" smtClean="0"/>
          </a:p>
          <a:p>
            <a:pPr lvl="1" algn="just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Fórmula infantil extensamente hidrolisada para lactentes com alergia à proteína do leite de vaca.</a:t>
            </a:r>
          </a:p>
          <a:p>
            <a:pPr lvl="1">
              <a:buSzPct val="50000"/>
              <a:buFont typeface="Wingdings" pitchFamily="2" charset="2"/>
              <a:buChar char="q"/>
            </a:pPr>
            <a:endParaRPr lang="pt-BR" dirty="0"/>
          </a:p>
        </p:txBody>
      </p:sp>
      <p:pic>
        <p:nvPicPr>
          <p:cNvPr id="5" name="Espaço Reservado para Conteúdo 4" descr="Nutramigen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3119" y="1628800"/>
            <a:ext cx="4253681" cy="425368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FÓRMULA INFANTIL À BASE DE AMINOÁCIDOS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92514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PURAMINO®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Fórmula infantil à base de aminoácidos livres para lactentes com alergia à proteína do leite de vaca e/ou múltiplas alergias alimentares.</a:t>
            </a:r>
            <a:endParaRPr lang="pt-BR" dirty="0"/>
          </a:p>
        </p:txBody>
      </p:sp>
      <p:pic>
        <p:nvPicPr>
          <p:cNvPr id="5" name="Espaço Reservado para Conteúdo 4" descr="puramino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COMPOSTO LÁCTEO 	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608512" cy="499715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ENFAGROW®</a:t>
            </a:r>
          </a:p>
          <a:p>
            <a:r>
              <a:rPr lang="pt-BR" dirty="0" smtClean="0"/>
              <a:t>Composto lácteo especialmente desenvolvido com importantes vitaminas e minerais para crianças até 5 anos de idade.</a:t>
            </a:r>
          </a:p>
          <a:p>
            <a:r>
              <a:rPr lang="pt-BR" dirty="0" smtClean="0"/>
              <a:t>Contém uma mescla única de nutrientes para apoiar o desenvolvimento cerebral:</a:t>
            </a:r>
          </a:p>
          <a:p>
            <a:pPr lvl="1"/>
            <a:r>
              <a:rPr lang="pt-BR" dirty="0" smtClean="0"/>
              <a:t>DHA</a:t>
            </a:r>
          </a:p>
          <a:p>
            <a:pPr lvl="1"/>
            <a:r>
              <a:rPr lang="pt-BR" dirty="0" smtClean="0"/>
              <a:t>Colina</a:t>
            </a:r>
          </a:p>
          <a:p>
            <a:pPr lvl="1"/>
            <a:r>
              <a:rPr lang="pt-BR" dirty="0" smtClean="0"/>
              <a:t>Ferro</a:t>
            </a:r>
          </a:p>
          <a:p>
            <a:pPr lvl="1"/>
            <a:r>
              <a:rPr lang="pt-BR" dirty="0" smtClean="0"/>
              <a:t>Iodo</a:t>
            </a:r>
          </a:p>
          <a:p>
            <a:pPr lvl="1"/>
            <a:r>
              <a:rPr lang="pt-BR" dirty="0" smtClean="0"/>
              <a:t>Zinco</a:t>
            </a:r>
            <a:endParaRPr lang="pt-BR" dirty="0"/>
          </a:p>
        </p:txBody>
      </p:sp>
      <p:pic>
        <p:nvPicPr>
          <p:cNvPr id="5" name="Espaço Reservado para Conteúdo 4" descr="-enfagrow-jpeg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130685"/>
            <a:ext cx="4038600" cy="346499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 ALIMENTAR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err="1" smtClean="0"/>
              <a:t>SUSTAGEN®KIDS</a:t>
            </a:r>
            <a:endParaRPr lang="pt-BR" b="1" dirty="0" smtClean="0"/>
          </a:p>
          <a:p>
            <a:r>
              <a:rPr lang="pt-BR" dirty="0" smtClean="0"/>
              <a:t>Complemento alimentar de uso diário para crianças, enriquecido com 26 vitaminas e minerais, importantes para uma nutrição mais completa.</a:t>
            </a:r>
          </a:p>
          <a:p>
            <a:r>
              <a:rPr lang="pt-BR" dirty="0" smtClean="0"/>
              <a:t>Sabores: Baunilha, Chocolate e Morango.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5" name="Espaço Reservado para Conteúdo 4" descr="sustagen-kid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704103"/>
            <a:ext cx="4038600" cy="231815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 ALIMENTAR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512" y="1340768"/>
            <a:ext cx="4464496" cy="5256584"/>
          </a:xfrm>
        </p:spPr>
        <p:txBody>
          <a:bodyPr>
            <a:normAutofit lnSpcReduction="10000"/>
          </a:bodyPr>
          <a:lstStyle/>
          <a:p>
            <a:r>
              <a:rPr lang="pt-BR" b="1" dirty="0" err="1" smtClean="0"/>
              <a:t>SUSTAGEN®NUTRIÇÃO</a:t>
            </a:r>
            <a:r>
              <a:rPr lang="pt-BR" b="1" dirty="0" smtClean="0"/>
              <a:t> E ENERGIA</a:t>
            </a:r>
          </a:p>
          <a:p>
            <a:r>
              <a:rPr lang="pt-BR" dirty="0" smtClean="0"/>
              <a:t>Complemento alimentar para uso diário de adultos e idosos que, por causa de debilidades fisiológicas e/ou psicológicas, não consomem a quantidade e a variedade de nutrientes adequadas.</a:t>
            </a:r>
          </a:p>
          <a:p>
            <a:r>
              <a:rPr lang="pt-BR" dirty="0" smtClean="0"/>
              <a:t>Sabores: Baunilha, Morango, Chocolate e Banana.</a:t>
            </a:r>
            <a:endParaRPr lang="pt-BR" dirty="0"/>
          </a:p>
        </p:txBody>
      </p:sp>
      <p:pic>
        <p:nvPicPr>
          <p:cNvPr id="5" name="Espaço Reservado para Conteúdo 4" descr="Sustagen regular sabore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4008" y="1484784"/>
            <a:ext cx="4038600" cy="1376795"/>
          </a:xfrm>
        </p:spPr>
      </p:pic>
      <p:pic>
        <p:nvPicPr>
          <p:cNvPr id="6" name="Imagem 5" descr="Sustagen regular chocola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3068960"/>
            <a:ext cx="1512168" cy="1512168"/>
          </a:xfrm>
          <a:prstGeom prst="rect">
            <a:avLst/>
          </a:prstGeom>
        </p:spPr>
      </p:pic>
      <p:pic>
        <p:nvPicPr>
          <p:cNvPr id="7" name="Imagem 6" descr="Sustagen regular moran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996952"/>
            <a:ext cx="1584176" cy="1584176"/>
          </a:xfrm>
          <a:prstGeom prst="rect">
            <a:avLst/>
          </a:prstGeom>
        </p:spPr>
      </p:pic>
      <p:pic>
        <p:nvPicPr>
          <p:cNvPr id="8" name="Imagem 7" descr="Sustagen regular baunilh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0032" y="4941168"/>
            <a:ext cx="1217636" cy="1462182"/>
          </a:xfrm>
          <a:prstGeom prst="rect">
            <a:avLst/>
          </a:prstGeom>
        </p:spPr>
      </p:pic>
      <p:pic>
        <p:nvPicPr>
          <p:cNvPr id="10" name="Imagem 9" descr="regular[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00192" y="4797152"/>
            <a:ext cx="1907282" cy="19072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 ALIMENTAR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690864" cy="5184576"/>
          </a:xfrm>
        </p:spPr>
        <p:txBody>
          <a:bodyPr/>
          <a:lstStyle/>
          <a:p>
            <a:r>
              <a:rPr lang="pt-BR" b="1" dirty="0" err="1" smtClean="0"/>
              <a:t>SUSTAGEN®NUTRIFERRO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smtClean="0"/>
              <a:t>Bebida láctea pronta para beber.</a:t>
            </a:r>
          </a:p>
          <a:p>
            <a:r>
              <a:rPr lang="pt-BR" dirty="0" smtClean="0"/>
              <a:t>Fórmula rica em ferro, vitamina C, zinco e iodo.</a:t>
            </a:r>
          </a:p>
          <a:p>
            <a:r>
              <a:rPr lang="pt-BR" dirty="0" smtClean="0"/>
              <a:t>18 vitaminas e minerais.</a:t>
            </a:r>
          </a:p>
          <a:p>
            <a:r>
              <a:rPr lang="pt-BR" dirty="0" smtClean="0"/>
              <a:t>Para crianças em idade escolar a partir dos 4 anos.</a:t>
            </a:r>
            <a:endParaRPr lang="pt-BR" dirty="0"/>
          </a:p>
        </p:txBody>
      </p:sp>
      <p:pic>
        <p:nvPicPr>
          <p:cNvPr id="5" name="Espaço Reservado para Conteúdo 4" descr="Nutriferro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90319" y="1772816"/>
            <a:ext cx="4253681" cy="425368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ADITIVO DO LEITE MATERNO	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53650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ENFAMIL HMF®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Módulo de nutrientes para recém-nascidos de alto risco, desenvolvido para ser adicionado ao leite materno.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Único  aditivo com TCM (70%)</a:t>
            </a:r>
          </a:p>
          <a:p>
            <a:pPr lvl="1">
              <a:buSzPct val="50000"/>
              <a:buNone/>
            </a:pPr>
            <a:endParaRPr lang="pt-BR" dirty="0" smtClean="0"/>
          </a:p>
          <a:p>
            <a:pPr lvl="1">
              <a:buSzPct val="50000"/>
              <a:buFont typeface="Courier New" pitchFamily="49" charset="0"/>
              <a:buChar char="o"/>
            </a:pPr>
            <a:endParaRPr lang="pt-BR" dirty="0"/>
          </a:p>
        </p:txBody>
      </p:sp>
      <p:pic>
        <p:nvPicPr>
          <p:cNvPr id="5" name="Espaço Reservado para Conteúdo 4" descr="enfamil_hmf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36096" y="2132856"/>
            <a:ext cx="2808116" cy="315602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FÓRMULA PARA LACTENTES PREMATUROS OU BAIXO PESO AO NASCER</a:t>
            </a:r>
            <a:endParaRPr lang="pt-BR" sz="3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ENFAMIL® PREMATURO PREMIUM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Fórmula especialmente desenvolvida para auxiliar o manejo nutricional dos prematuros logo após o nascimento ainda no período intra – hospitalar.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Fórmula líquida pronta para o uso. Não é necessário diluir.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60212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**Lançamento ainda não temos figura dele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FÓRMULA PARA LACTENTES PREMATUROS OU BAIXO PESO AO NASCER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err="1" smtClean="0"/>
              <a:t>ENFAMIL®PRE</a:t>
            </a:r>
            <a:r>
              <a:rPr lang="pt-BR" dirty="0" smtClean="0"/>
              <a:t> PREMIUM</a:t>
            </a:r>
          </a:p>
          <a:p>
            <a:pPr lvl="1" algn="just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Fórmula infantil em pó para lactentes prematuros e/ou baixo peso ao nascer. </a:t>
            </a:r>
            <a:endParaRPr lang="pt-BR" dirty="0"/>
          </a:p>
        </p:txBody>
      </p:sp>
      <p:pic>
        <p:nvPicPr>
          <p:cNvPr id="5" name="Espaço Reservado para Conteúdo 4" descr="pré premium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28800"/>
            <a:ext cx="4172272" cy="425368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FÓRMULA PARA LACTENTES PREMATUROS OU BAIXO PESO AO NASCER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2" cy="4525963"/>
          </a:xfrm>
        </p:spPr>
        <p:txBody>
          <a:bodyPr/>
          <a:lstStyle/>
          <a:p>
            <a:r>
              <a:rPr lang="pt-BR" dirty="0" err="1" smtClean="0"/>
              <a:t>ENFAMIL®ENFACARE</a:t>
            </a:r>
            <a:r>
              <a:rPr lang="pt-BR" dirty="0" smtClean="0"/>
              <a:t> PREMIUM</a:t>
            </a:r>
          </a:p>
          <a:p>
            <a:pPr marL="612000" lvl="1" indent="0" algn="just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Fórmula infantil de transição e pós-alta para prematuros e recém-nascidos com necessidades nutricionais especiais.</a:t>
            </a:r>
            <a:endParaRPr lang="pt-BR" dirty="0"/>
          </a:p>
        </p:txBody>
      </p:sp>
      <p:pic>
        <p:nvPicPr>
          <p:cNvPr id="5" name="Espaço Reservado para Conteúdo 4" descr="Enfamil Enfacare Premium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30974" y="1700808"/>
            <a:ext cx="3955826" cy="44171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FÓRMULA INFANTIL DE PARTIDA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ENFAMIL® PREMIUM 1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Fórmula infantil para lactentes de 0 a 6 meses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Latas de 400 e 900g</a:t>
            </a:r>
            <a:endParaRPr lang="pt-BR" dirty="0"/>
          </a:p>
        </p:txBody>
      </p:sp>
      <p:pic>
        <p:nvPicPr>
          <p:cNvPr id="5" name="Espaço Reservado para Conteúdo 4" descr="Enfamil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361111" y="1556792"/>
            <a:ext cx="4325689" cy="432568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FÓRMULA INFANTIL DE SEGUIMENTO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ENFAMIL® PREMIUM 2</a:t>
            </a:r>
          </a:p>
          <a:p>
            <a:pPr marL="432000" lvl="1" indent="0" algn="just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 Fórmula infantil de seguimento para lactentes a partir de 6 meses.</a:t>
            </a:r>
          </a:p>
          <a:p>
            <a:pPr marL="432000" lvl="1" indent="0" algn="just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 Latas de 400 e 900g</a:t>
            </a:r>
            <a:endParaRPr lang="pt-BR" dirty="0"/>
          </a:p>
        </p:txBody>
      </p:sp>
      <p:pic>
        <p:nvPicPr>
          <p:cNvPr id="5" name="Espaço Reservado para Conteúdo 4" descr="-enfamil 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48064" y="1412776"/>
            <a:ext cx="3055417" cy="455980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FÓRMULA INFANTIL PARA LACTENTES COM TRANSTORNO GASTROINTESTINAL LEVE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ENFAMIL® GENTLEASE PREMIUM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Teor reduzido de lactose.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Proteína parcialmente hidrolisada. </a:t>
            </a:r>
          </a:p>
          <a:p>
            <a:pPr lvl="1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Redução comprovada dos sintomas em apenas 24 horas.</a:t>
            </a:r>
            <a:endParaRPr lang="pt-BR" dirty="0"/>
          </a:p>
        </p:txBody>
      </p:sp>
      <p:pic>
        <p:nvPicPr>
          <p:cNvPr id="5" name="Espaço Reservado para Conteúdo 4" descr="Enfamil Gentleas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FÓRMULA INFANTIL PARA LACTENTES COM REFLUXO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752528" cy="492514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ENFAMIL® </a:t>
            </a:r>
            <a:r>
              <a:rPr lang="pt-BR" dirty="0" err="1" smtClean="0"/>
              <a:t>A.R.</a:t>
            </a:r>
            <a:r>
              <a:rPr lang="pt-BR" dirty="0" smtClean="0"/>
              <a:t> PREMIUM</a:t>
            </a:r>
          </a:p>
          <a:p>
            <a:pPr lvl="1" algn="just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Fórmula infantil com amido de arroz pré-gelatinizado para lactentes com regurgitação.</a:t>
            </a:r>
          </a:p>
          <a:p>
            <a:pPr lvl="1" algn="just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Espessamento somente no estômago do lactente.</a:t>
            </a:r>
          </a:p>
          <a:p>
            <a:pPr lvl="1" algn="just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Eficácia comprovada na diminuição dos sintomas de refluxo gastroesofágico em apenas 1 semana.</a:t>
            </a:r>
          </a:p>
          <a:p>
            <a:pPr lvl="1" algn="just">
              <a:lnSpc>
                <a:spcPct val="150000"/>
              </a:lnSpc>
              <a:buSzPct val="50000"/>
              <a:buFont typeface="Wingdings" pitchFamily="2" charset="2"/>
              <a:buChar char="q"/>
            </a:pPr>
            <a:r>
              <a:rPr lang="pt-BR" dirty="0" smtClean="0"/>
              <a:t>Latas de 400 e 900g.</a:t>
            </a:r>
            <a:endParaRPr lang="pt-BR" dirty="0"/>
          </a:p>
          <a:p>
            <a:pPr lvl="1" algn="just">
              <a:buSzPct val="50000"/>
              <a:buFont typeface="Wingdings" pitchFamily="2" charset="2"/>
              <a:buChar char="q"/>
            </a:pPr>
            <a:endParaRPr lang="pt-BR" dirty="0" smtClean="0"/>
          </a:p>
          <a:p>
            <a:pPr lvl="1">
              <a:buSzPct val="50000"/>
              <a:buFont typeface="Wingdings" pitchFamily="2" charset="2"/>
              <a:buChar char="q"/>
            </a:pPr>
            <a:endParaRPr lang="pt-BR" dirty="0"/>
          </a:p>
        </p:txBody>
      </p:sp>
      <p:pic>
        <p:nvPicPr>
          <p:cNvPr id="5" name="Espaço Reservado para Conteúdo 4" descr="A.R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992" y="1484784"/>
            <a:ext cx="4392488" cy="454120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565</Words>
  <Application>Microsoft Office PowerPoint</Application>
  <PresentationFormat>Apresentação na tela 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FÓRMULAS MEAD JOHNSON</vt:lpstr>
      <vt:lpstr>ADITIVO DO LEITE MATERNO </vt:lpstr>
      <vt:lpstr>FÓRMULA PARA LACTENTES PREMATUROS OU BAIXO PESO AO NASCER</vt:lpstr>
      <vt:lpstr>FÓRMULA PARA LACTENTES PREMATUROS OU BAIXO PESO AO NASCER</vt:lpstr>
      <vt:lpstr>FÓRMULA PARA LACTENTES PREMATUROS OU BAIXO PESO AO NASCER</vt:lpstr>
      <vt:lpstr>FÓRMULA INFANTIL DE PARTIDA</vt:lpstr>
      <vt:lpstr>FÓRMULA INFANTIL DE SEGUIMENTO</vt:lpstr>
      <vt:lpstr>FÓRMULA INFANTIL PARA LACTENTES COM TRANSTORNO GASTROINTESTINAL LEVE</vt:lpstr>
      <vt:lpstr>FÓRMULA INFANTIL PARA LACTENTES COM REFLUXO</vt:lpstr>
      <vt:lpstr>FÓRMULA INFANTIL À BASE DE SOJA</vt:lpstr>
      <vt:lpstr>FÓRMULA INFANTIL PARA LACTENTES COM INTOLERÂNCIA À LACTOSE</vt:lpstr>
      <vt:lpstr>FÓRMULA INFANTIL HIDROLISADA</vt:lpstr>
      <vt:lpstr>FÓRMULA INFANTIL HIDROLISADA</vt:lpstr>
      <vt:lpstr>FÓRMULA INFANTIL À BASE DE AMINOÁCIDOS</vt:lpstr>
      <vt:lpstr>COMPOSTO LÁCTEO  </vt:lpstr>
      <vt:lpstr>COMPLEMENTO ALIMENTAR</vt:lpstr>
      <vt:lpstr>COMPLEMENTO ALIMENTAR</vt:lpstr>
      <vt:lpstr>COMPLEMENTO ALIMENTAR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FÓRMULAS MEAD JOHNSON</dc:title>
  <dc:creator>wy0411</dc:creator>
  <cp:lastModifiedBy>wy0411</cp:lastModifiedBy>
  <cp:revision>27</cp:revision>
  <dcterms:created xsi:type="dcterms:W3CDTF">2015-04-15T18:14:18Z</dcterms:created>
  <dcterms:modified xsi:type="dcterms:W3CDTF">2015-04-20T16:40:59Z</dcterms:modified>
</cp:coreProperties>
</file>