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48137" y="4865809"/>
            <a:ext cx="2841480" cy="2841480"/>
          </a:xfrm>
          <a:custGeom>
            <a:avLst/>
            <a:gdLst/>
            <a:ahLst/>
            <a:cxnLst/>
            <a:rect r="r" b="b" t="t" l="l"/>
            <a:pathLst>
              <a:path h="2841480" w="2841480">
                <a:moveTo>
                  <a:pt x="0" y="0"/>
                </a:moveTo>
                <a:lnTo>
                  <a:pt x="2841481" y="0"/>
                </a:lnTo>
                <a:lnTo>
                  <a:pt x="2841481" y="2841480"/>
                </a:lnTo>
                <a:lnTo>
                  <a:pt x="0" y="284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61351" y="2579711"/>
            <a:ext cx="5415053" cy="1392120"/>
          </a:xfrm>
          <a:custGeom>
            <a:avLst/>
            <a:gdLst/>
            <a:ahLst/>
            <a:cxnLst/>
            <a:rect r="r" b="b" t="t" l="l"/>
            <a:pathLst>
              <a:path h="1392120" w="5415053">
                <a:moveTo>
                  <a:pt x="0" y="0"/>
                </a:moveTo>
                <a:lnTo>
                  <a:pt x="5415053" y="0"/>
                </a:lnTo>
                <a:lnTo>
                  <a:pt x="5415053" y="1392119"/>
                </a:lnTo>
                <a:lnTo>
                  <a:pt x="0" y="1392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-17489"/>
            <a:ext cx="9284391" cy="10366646"/>
            <a:chOff x="0" y="0"/>
            <a:chExt cx="2445272" cy="27303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5272" cy="2730310"/>
            </a:xfrm>
            <a:custGeom>
              <a:avLst/>
              <a:gdLst/>
              <a:ahLst/>
              <a:cxnLst/>
              <a:rect r="r" b="b" t="t" l="l"/>
              <a:pathLst>
                <a:path h="2730310" w="2445272">
                  <a:moveTo>
                    <a:pt x="0" y="0"/>
                  </a:moveTo>
                  <a:lnTo>
                    <a:pt x="2445272" y="0"/>
                  </a:lnTo>
                  <a:lnTo>
                    <a:pt x="2445272" y="2730310"/>
                  </a:lnTo>
                  <a:lnTo>
                    <a:pt x="0" y="2730310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45272" cy="2768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304278" y="9373321"/>
            <a:ext cx="3983722" cy="913679"/>
            <a:chOff x="0" y="0"/>
            <a:chExt cx="1049211" cy="240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9211" cy="240640"/>
            </a:xfrm>
            <a:custGeom>
              <a:avLst/>
              <a:gdLst/>
              <a:ahLst/>
              <a:cxnLst/>
              <a:rect r="r" b="b" t="t" l="l"/>
              <a:pathLst>
                <a:path h="240640" w="1049211">
                  <a:moveTo>
                    <a:pt x="9717" y="0"/>
                  </a:moveTo>
                  <a:lnTo>
                    <a:pt x="1039494" y="0"/>
                  </a:lnTo>
                  <a:cubicBezTo>
                    <a:pt x="1042071" y="0"/>
                    <a:pt x="1044542" y="1024"/>
                    <a:pt x="1046365" y="2846"/>
                  </a:cubicBezTo>
                  <a:cubicBezTo>
                    <a:pt x="1048187" y="4668"/>
                    <a:pt x="1049211" y="7140"/>
                    <a:pt x="1049211" y="9717"/>
                  </a:cubicBezTo>
                  <a:lnTo>
                    <a:pt x="1049211" y="230923"/>
                  </a:lnTo>
                  <a:cubicBezTo>
                    <a:pt x="1049211" y="233500"/>
                    <a:pt x="1048187" y="235972"/>
                    <a:pt x="1046365" y="237794"/>
                  </a:cubicBezTo>
                  <a:cubicBezTo>
                    <a:pt x="1044542" y="239616"/>
                    <a:pt x="1042071" y="240640"/>
                    <a:pt x="1039494" y="240640"/>
                  </a:cubicBezTo>
                  <a:lnTo>
                    <a:pt x="9717" y="240640"/>
                  </a:lnTo>
                  <a:cubicBezTo>
                    <a:pt x="7140" y="240640"/>
                    <a:pt x="4668" y="239616"/>
                    <a:pt x="2846" y="237794"/>
                  </a:cubicBezTo>
                  <a:cubicBezTo>
                    <a:pt x="1024" y="235972"/>
                    <a:pt x="0" y="233500"/>
                    <a:pt x="0" y="230923"/>
                  </a:cubicBezTo>
                  <a:lnTo>
                    <a:pt x="0" y="9717"/>
                  </a:lnTo>
                  <a:cubicBezTo>
                    <a:pt x="0" y="7140"/>
                    <a:pt x="1024" y="4668"/>
                    <a:pt x="2846" y="2846"/>
                  </a:cubicBezTo>
                  <a:cubicBezTo>
                    <a:pt x="4668" y="1024"/>
                    <a:pt x="7140" y="0"/>
                    <a:pt x="971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49211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14/12/2023 - 1/25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5842" y="2587530"/>
            <a:ext cx="904815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PROJET D’HÉBERGEMENT DE SITE D’E-COMMERCE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00881" y="5186730"/>
            <a:ext cx="385405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Groupe Présentant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Bold"/>
              </a:rPr>
              <a:t>PRJ3_LYON2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439252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PARTAGE DES TÂCHES : BOARD ET MÉTHODOLOGIE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19846" y="2814592"/>
            <a:ext cx="2660881" cy="1248668"/>
            <a:chOff x="0" y="0"/>
            <a:chExt cx="700808" cy="328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0808" cy="328867"/>
            </a:xfrm>
            <a:custGeom>
              <a:avLst/>
              <a:gdLst/>
              <a:ahLst/>
              <a:cxnLst/>
              <a:rect r="r" b="b" t="t" l="l"/>
              <a:pathLst>
                <a:path h="328867" w="700808">
                  <a:moveTo>
                    <a:pt x="0" y="0"/>
                  </a:moveTo>
                  <a:lnTo>
                    <a:pt x="700808" y="0"/>
                  </a:lnTo>
                  <a:lnTo>
                    <a:pt x="700808" y="328867"/>
                  </a:lnTo>
                  <a:lnTo>
                    <a:pt x="0" y="328867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00808" cy="376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NEW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444528" y="2814592"/>
            <a:ext cx="2670406" cy="1248668"/>
            <a:chOff x="0" y="0"/>
            <a:chExt cx="703317" cy="3288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3317" cy="328867"/>
            </a:xfrm>
            <a:custGeom>
              <a:avLst/>
              <a:gdLst/>
              <a:ahLst/>
              <a:cxnLst/>
              <a:rect r="r" b="b" t="t" l="l"/>
              <a:pathLst>
                <a:path h="328867" w="703317">
                  <a:moveTo>
                    <a:pt x="0" y="0"/>
                  </a:moveTo>
                  <a:lnTo>
                    <a:pt x="703317" y="0"/>
                  </a:lnTo>
                  <a:lnTo>
                    <a:pt x="703317" y="328867"/>
                  </a:lnTo>
                  <a:lnTo>
                    <a:pt x="0" y="328867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703317" cy="376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ACTIVE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581659" y="2814592"/>
            <a:ext cx="4459885" cy="1248668"/>
            <a:chOff x="0" y="0"/>
            <a:chExt cx="1174620" cy="3288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4620" cy="328867"/>
            </a:xfrm>
            <a:custGeom>
              <a:avLst/>
              <a:gdLst/>
              <a:ahLst/>
              <a:cxnLst/>
              <a:rect r="r" b="b" t="t" l="l"/>
              <a:pathLst>
                <a:path h="328867" w="1174620">
                  <a:moveTo>
                    <a:pt x="0" y="0"/>
                  </a:moveTo>
                  <a:lnTo>
                    <a:pt x="1174620" y="0"/>
                  </a:lnTo>
                  <a:lnTo>
                    <a:pt x="1174620" y="328867"/>
                  </a:lnTo>
                  <a:lnTo>
                    <a:pt x="0" y="328867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174620" cy="376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LACK DOCUMENTATION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08269" y="2814592"/>
            <a:ext cx="4459885" cy="1248668"/>
            <a:chOff x="0" y="0"/>
            <a:chExt cx="1174620" cy="3288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74620" cy="328867"/>
            </a:xfrm>
            <a:custGeom>
              <a:avLst/>
              <a:gdLst/>
              <a:ahLst/>
              <a:cxnLst/>
              <a:rect r="r" b="b" t="t" l="l"/>
              <a:pathLst>
                <a:path h="328867" w="1174620">
                  <a:moveTo>
                    <a:pt x="0" y="0"/>
                  </a:moveTo>
                  <a:lnTo>
                    <a:pt x="1174620" y="0"/>
                  </a:lnTo>
                  <a:lnTo>
                    <a:pt x="1174620" y="328867"/>
                  </a:lnTo>
                  <a:lnTo>
                    <a:pt x="0" y="328867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174620" cy="376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RESOLVED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696141" y="4347243"/>
            <a:ext cx="4230921" cy="2896201"/>
            <a:chOff x="0" y="0"/>
            <a:chExt cx="1114317" cy="7627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14317" cy="762785"/>
            </a:xfrm>
            <a:custGeom>
              <a:avLst/>
              <a:gdLst/>
              <a:ahLst/>
              <a:cxnLst/>
              <a:rect r="r" b="b" t="t" l="l"/>
              <a:pathLst>
                <a:path h="762785" w="1114317">
                  <a:moveTo>
                    <a:pt x="0" y="0"/>
                  </a:moveTo>
                  <a:lnTo>
                    <a:pt x="1114317" y="0"/>
                  </a:lnTo>
                  <a:lnTo>
                    <a:pt x="1114317" y="762785"/>
                  </a:lnTo>
                  <a:lnTo>
                    <a:pt x="0" y="762785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114317" cy="810410"/>
            </a:xfrm>
            <a:prstGeom prst="rect">
              <a:avLst/>
            </a:prstGeom>
          </p:spPr>
          <p:txBody>
            <a:bodyPr anchor="ctr" rtlCol="false" tIns="127000" lIns="127000" bIns="127000" rIns="127000"/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1: TASK</a:t>
              </a:r>
            </a:p>
            <a:p>
              <a:pPr>
                <a:lnSpc>
                  <a:spcPts val="3499"/>
                </a:lnSpc>
              </a:pP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RESPONSABLE : NATHAN</a:t>
              </a:r>
            </a:p>
            <a:p>
              <a:pPr>
                <a:lnSpc>
                  <a:spcPts val="3499"/>
                </a:lnSpc>
              </a:pP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PRIORITY : 1</a:t>
              </a: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STORY POINT : 3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317601" y="6183144"/>
            <a:ext cx="239197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UNE TACHE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4709571" y="4823919"/>
            <a:ext cx="2872088" cy="1628465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12058359" y="5678535"/>
            <a:ext cx="1297936" cy="861624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13356295" y="6270919"/>
            <a:ext cx="341756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UNE ATTRIBUTION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5510383" y="6752249"/>
            <a:ext cx="2071276" cy="1129567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925105" y="7824666"/>
            <a:ext cx="538588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UNE PRIORITÉ ET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UN INDICE DE DIFFICULTÉ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10/25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2014" y="2561689"/>
            <a:ext cx="3210993" cy="6696611"/>
          </a:xfrm>
          <a:custGeom>
            <a:avLst/>
            <a:gdLst/>
            <a:ahLst/>
            <a:cxnLst/>
            <a:rect r="r" b="b" t="t" l="l"/>
            <a:pathLst>
              <a:path h="6696611" w="3210993">
                <a:moveTo>
                  <a:pt x="0" y="0"/>
                </a:moveTo>
                <a:lnTo>
                  <a:pt x="3210993" y="0"/>
                </a:lnTo>
                <a:lnTo>
                  <a:pt x="3210993" y="6696611"/>
                </a:lnTo>
                <a:lnTo>
                  <a:pt x="0" y="669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33007" y="2561689"/>
            <a:ext cx="3210993" cy="1922371"/>
          </a:xfrm>
          <a:custGeom>
            <a:avLst/>
            <a:gdLst/>
            <a:ahLst/>
            <a:cxnLst/>
            <a:rect r="r" b="b" t="t" l="l"/>
            <a:pathLst>
              <a:path h="1922371" w="3210993">
                <a:moveTo>
                  <a:pt x="0" y="0"/>
                </a:moveTo>
                <a:lnTo>
                  <a:pt x="3210993" y="0"/>
                </a:lnTo>
                <a:lnTo>
                  <a:pt x="3210993" y="1922371"/>
                </a:lnTo>
                <a:lnTo>
                  <a:pt x="0" y="1922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561689"/>
            <a:ext cx="3210993" cy="5834354"/>
          </a:xfrm>
          <a:custGeom>
            <a:avLst/>
            <a:gdLst/>
            <a:ahLst/>
            <a:cxnLst/>
            <a:rect r="r" b="b" t="t" l="l"/>
            <a:pathLst>
              <a:path h="5834354" w="3210993">
                <a:moveTo>
                  <a:pt x="0" y="0"/>
                </a:moveTo>
                <a:lnTo>
                  <a:pt x="3210993" y="0"/>
                </a:lnTo>
                <a:lnTo>
                  <a:pt x="3210993" y="5834354"/>
                </a:lnTo>
                <a:lnTo>
                  <a:pt x="0" y="5834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33007" y="4484060"/>
            <a:ext cx="3210993" cy="4032165"/>
          </a:xfrm>
          <a:custGeom>
            <a:avLst/>
            <a:gdLst/>
            <a:ahLst/>
            <a:cxnLst/>
            <a:rect r="r" b="b" t="t" l="l"/>
            <a:pathLst>
              <a:path h="4032165" w="3210993">
                <a:moveTo>
                  <a:pt x="0" y="0"/>
                </a:moveTo>
                <a:lnTo>
                  <a:pt x="3210993" y="0"/>
                </a:lnTo>
                <a:lnTo>
                  <a:pt x="3210993" y="4032165"/>
                </a:lnTo>
                <a:lnTo>
                  <a:pt x="0" y="4032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54993" y="2561689"/>
            <a:ext cx="3210993" cy="1741911"/>
          </a:xfrm>
          <a:custGeom>
            <a:avLst/>
            <a:gdLst/>
            <a:ahLst/>
            <a:cxnLst/>
            <a:rect r="r" b="b" t="t" l="l"/>
            <a:pathLst>
              <a:path h="1741911" w="3210993">
                <a:moveTo>
                  <a:pt x="0" y="0"/>
                </a:moveTo>
                <a:lnTo>
                  <a:pt x="3210993" y="0"/>
                </a:lnTo>
                <a:lnTo>
                  <a:pt x="3210993" y="1741912"/>
                </a:lnTo>
                <a:lnTo>
                  <a:pt x="0" y="1741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52500"/>
            <a:ext cx="910999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PARTAGE DES TÂCHES : LISTING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12631511" y="5090894"/>
            <a:ext cx="1524329" cy="974148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12871257" y="6239840"/>
            <a:ext cx="341756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UN TABLEAU KANBAN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11/25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33168" y="4941176"/>
            <a:ext cx="862166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3869"/>
                </a:solidFill>
                <a:latin typeface="Open Sans Bold"/>
              </a:rPr>
              <a:t>PRESENTATION D’AZURE DEVOPS ET DE L’AUTOMATISATION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2865" y="390604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PARTIE 3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12/25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70005" y="3424724"/>
            <a:ext cx="9547989" cy="3074163"/>
          </a:xfrm>
          <a:custGeom>
            <a:avLst/>
            <a:gdLst/>
            <a:ahLst/>
            <a:cxnLst/>
            <a:rect r="r" b="b" t="t" l="l"/>
            <a:pathLst>
              <a:path h="3074163" w="9547989">
                <a:moveTo>
                  <a:pt x="0" y="0"/>
                </a:moveTo>
                <a:lnTo>
                  <a:pt x="9547990" y="0"/>
                </a:lnTo>
                <a:lnTo>
                  <a:pt x="9547990" y="3074163"/>
                </a:lnTo>
                <a:lnTo>
                  <a:pt x="0" y="307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0054862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AUTOMATISATION : AZURE DEVOPS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3970003" y="6693770"/>
            <a:ext cx="977657" cy="1130972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" id="5"/>
          <p:cNvSpPr txBox="true"/>
          <p:nvPr/>
        </p:nvSpPr>
        <p:spPr>
          <a:xfrm rot="0">
            <a:off x="2261220" y="7960663"/>
            <a:ext cx="341756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CONTIENT LE CODE SOURCE</a:t>
            </a:r>
          </a:p>
        </p:txBody>
      </p:sp>
      <p:sp>
        <p:nvSpPr>
          <p:cNvPr name="AutoShape 6" id="6"/>
          <p:cNvSpPr/>
          <p:nvPr/>
        </p:nvSpPr>
        <p:spPr>
          <a:xfrm>
            <a:off x="6985497" y="4019767"/>
            <a:ext cx="0" cy="942038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5276714" y="2824957"/>
            <a:ext cx="341756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DIFFERENTES 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VERSIONS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9144000" y="6693770"/>
            <a:ext cx="0" cy="1206345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6839543" y="8033465"/>
            <a:ext cx="460891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LANCEMENT AUTOMATISÉ OU MANUEL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13/25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7731" y="2138607"/>
            <a:ext cx="7357775" cy="6009786"/>
          </a:xfrm>
          <a:custGeom>
            <a:avLst/>
            <a:gdLst/>
            <a:ahLst/>
            <a:cxnLst/>
            <a:rect r="r" b="b" t="t" l="l"/>
            <a:pathLst>
              <a:path h="6009786" w="7357775">
                <a:moveTo>
                  <a:pt x="0" y="0"/>
                </a:moveTo>
                <a:lnTo>
                  <a:pt x="7357775" y="0"/>
                </a:lnTo>
                <a:lnTo>
                  <a:pt x="7357775" y="6009786"/>
                </a:lnTo>
                <a:lnTo>
                  <a:pt x="0" y="6009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900854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AUTOMATISATION : ARTEFACTS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011441" y="5813209"/>
            <a:ext cx="977657" cy="1130972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" id="5"/>
          <p:cNvSpPr txBox="true"/>
          <p:nvPr/>
        </p:nvSpPr>
        <p:spPr>
          <a:xfrm rot="0">
            <a:off x="1245984" y="7028304"/>
            <a:ext cx="553091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DÉCOUPAGE SOUS FORME DE RÉPERTOIRE ET DE FICHIERS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14/25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75647"/>
            <a:ext cx="16143270" cy="6682653"/>
          </a:xfrm>
          <a:custGeom>
            <a:avLst/>
            <a:gdLst/>
            <a:ahLst/>
            <a:cxnLst/>
            <a:rect r="r" b="b" t="t" l="l"/>
            <a:pathLst>
              <a:path h="6682653" w="16143270">
                <a:moveTo>
                  <a:pt x="0" y="0"/>
                </a:moveTo>
                <a:lnTo>
                  <a:pt x="16143270" y="0"/>
                </a:lnTo>
                <a:lnTo>
                  <a:pt x="16143270" y="6682653"/>
                </a:lnTo>
                <a:lnTo>
                  <a:pt x="0" y="6682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8525045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AUTOMATISATION : RELEASES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78486" y="2518497"/>
            <a:ext cx="6473632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UNE RELEASE EST UNE MONTÉE DE VERSION DE L’APPLICATION OU UN NOUVEAU DÉPLOIEMENT</a:t>
            </a: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8096962" y="6890602"/>
            <a:ext cx="1664028" cy="1752545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9854225" y="7878607"/>
            <a:ext cx="5903857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AVEC VALIDATION MANUELLE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(PEUT-ÊTRE MODIFIÉ POUR ÊTRE AUTOMATIQUE)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15/25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33168" y="4941176"/>
            <a:ext cx="86216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3869"/>
                </a:solidFill>
                <a:latin typeface="Open Sans Bold"/>
              </a:rPr>
              <a:t>SOLUTION GLOBALE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2865" y="390604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PARTIE 4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16/25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8285" y="2839802"/>
            <a:ext cx="15991430" cy="5548561"/>
          </a:xfrm>
          <a:custGeom>
            <a:avLst/>
            <a:gdLst/>
            <a:ahLst/>
            <a:cxnLst/>
            <a:rect r="r" b="b" t="t" l="l"/>
            <a:pathLst>
              <a:path h="5548561" w="15991430">
                <a:moveTo>
                  <a:pt x="0" y="0"/>
                </a:moveTo>
                <a:lnTo>
                  <a:pt x="15991430" y="0"/>
                </a:lnTo>
                <a:lnTo>
                  <a:pt x="15991430" y="5548561"/>
                </a:lnTo>
                <a:lnTo>
                  <a:pt x="0" y="5548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633329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SOLUTION GLOBALE</a:t>
            </a:r>
          </a:p>
        </p:txBody>
      </p:sp>
      <p:sp>
        <p:nvSpPr>
          <p:cNvPr name="AutoShape 4" id="4"/>
          <p:cNvSpPr/>
          <p:nvPr/>
        </p:nvSpPr>
        <p:spPr>
          <a:xfrm>
            <a:off x="15343326" y="2134652"/>
            <a:ext cx="724008" cy="681759"/>
          </a:xfrm>
          <a:prstGeom prst="line">
            <a:avLst/>
          </a:prstGeom>
          <a:ln cap="rnd" w="95250">
            <a:solidFill>
              <a:srgbClr val="05386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" id="5"/>
          <p:cNvSpPr txBox="true"/>
          <p:nvPr/>
        </p:nvSpPr>
        <p:spPr>
          <a:xfrm rot="0">
            <a:off x="9511444" y="971550"/>
            <a:ext cx="774785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NON UTILISÉ POUR L’INSTANT MAIS DEMANDÉ DANS LE CAHIER DES CHARGES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17/25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33168" y="4941176"/>
            <a:ext cx="86216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3869"/>
                </a:solidFill>
                <a:latin typeface="Open Sans Bold"/>
              </a:rPr>
              <a:t>OBSERVABILITÉ ET MONITORING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2865" y="390604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PARTIE 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18/25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38246" y="2050670"/>
            <a:ext cx="10411508" cy="6185661"/>
          </a:xfrm>
          <a:custGeom>
            <a:avLst/>
            <a:gdLst/>
            <a:ahLst/>
            <a:cxnLst/>
            <a:rect r="r" b="b" t="t" l="l"/>
            <a:pathLst>
              <a:path h="6185661" w="10411508">
                <a:moveTo>
                  <a:pt x="0" y="0"/>
                </a:moveTo>
                <a:lnTo>
                  <a:pt x="10411508" y="0"/>
                </a:lnTo>
                <a:lnTo>
                  <a:pt x="10411508" y="6185660"/>
                </a:lnTo>
                <a:lnTo>
                  <a:pt x="0" y="618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22930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METRICS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19/25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32865" y="171542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SOMMAIRE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2622" y="4634938"/>
            <a:ext cx="7613177" cy="1234806"/>
            <a:chOff x="0" y="0"/>
            <a:chExt cx="2005117" cy="3252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RAPPEL DES OBJECTIFS PROJET ET DU CAHIER DES CHARGES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2622" y="3212271"/>
            <a:ext cx="7613177" cy="1234806"/>
            <a:chOff x="0" y="0"/>
            <a:chExt cx="2005117" cy="3252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PRESENTATION DE L’EQUIPE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2622" y="7482910"/>
            <a:ext cx="7613177" cy="1234806"/>
            <a:chOff x="0" y="0"/>
            <a:chExt cx="2005117" cy="3252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PRESENTATION D’AZURE DEVOPS ET DE L’AUTOMATISATION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62622" y="6060244"/>
            <a:ext cx="7613177" cy="1234806"/>
            <a:chOff x="0" y="0"/>
            <a:chExt cx="2005117" cy="3252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ORGANISATION ET PARTAGE DES TÂCHES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2201" y="4634938"/>
            <a:ext cx="7613177" cy="1234806"/>
            <a:chOff x="0" y="0"/>
            <a:chExt cx="2005117" cy="3252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OBSERVABILITÉ ET MONITORING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2201" y="3212271"/>
            <a:ext cx="7613177" cy="1234806"/>
            <a:chOff x="0" y="0"/>
            <a:chExt cx="2005117" cy="3252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SOLUTION GLOBALE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12201" y="7482910"/>
            <a:ext cx="7613177" cy="1234806"/>
            <a:chOff x="0" y="0"/>
            <a:chExt cx="2005117" cy="3252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DEMONSTRATION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12201" y="6060244"/>
            <a:ext cx="7613177" cy="1234806"/>
            <a:chOff x="0" y="0"/>
            <a:chExt cx="2005117" cy="3252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05117" cy="325216"/>
            </a:xfrm>
            <a:custGeom>
              <a:avLst/>
              <a:gdLst/>
              <a:ahLst/>
              <a:cxnLst/>
              <a:rect r="r" b="b" t="t" l="l"/>
              <a:pathLst>
                <a:path h="325216" w="2005117">
                  <a:moveTo>
                    <a:pt x="0" y="0"/>
                  </a:moveTo>
                  <a:lnTo>
                    <a:pt x="2005117" y="0"/>
                  </a:lnTo>
                  <a:lnTo>
                    <a:pt x="2005117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005117" cy="37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GESTION DES COÛTS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2/25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6744" y="2093951"/>
            <a:ext cx="13454512" cy="6099098"/>
          </a:xfrm>
          <a:custGeom>
            <a:avLst/>
            <a:gdLst/>
            <a:ahLst/>
            <a:cxnLst/>
            <a:rect r="r" b="b" t="t" l="l"/>
            <a:pathLst>
              <a:path h="6099098" w="13454512">
                <a:moveTo>
                  <a:pt x="0" y="0"/>
                </a:moveTo>
                <a:lnTo>
                  <a:pt x="13454512" y="0"/>
                </a:lnTo>
                <a:lnTo>
                  <a:pt x="13454512" y="6099098"/>
                </a:lnTo>
                <a:lnTo>
                  <a:pt x="0" y="6099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3343065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INSIGHTS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20/25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366" y="1921748"/>
            <a:ext cx="11269004" cy="6478748"/>
          </a:xfrm>
          <a:custGeom>
            <a:avLst/>
            <a:gdLst/>
            <a:ahLst/>
            <a:cxnLst/>
            <a:rect r="r" b="b" t="t" l="l"/>
            <a:pathLst>
              <a:path h="6478748" w="11269004">
                <a:moveTo>
                  <a:pt x="0" y="0"/>
                </a:moveTo>
                <a:lnTo>
                  <a:pt x="11269005" y="0"/>
                </a:lnTo>
                <a:lnTo>
                  <a:pt x="11269005" y="6478748"/>
                </a:lnTo>
                <a:lnTo>
                  <a:pt x="0" y="6478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83811" y="1921748"/>
            <a:ext cx="6163022" cy="6443504"/>
          </a:xfrm>
          <a:custGeom>
            <a:avLst/>
            <a:gdLst/>
            <a:ahLst/>
            <a:cxnLst/>
            <a:rect r="r" b="b" t="t" l="l"/>
            <a:pathLst>
              <a:path h="6443504" w="6163022">
                <a:moveTo>
                  <a:pt x="0" y="0"/>
                </a:moveTo>
                <a:lnTo>
                  <a:pt x="6163022" y="0"/>
                </a:lnTo>
                <a:lnTo>
                  <a:pt x="6163022" y="6443504"/>
                </a:lnTo>
                <a:lnTo>
                  <a:pt x="0" y="6443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348932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ALERTING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21/25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33168" y="4941176"/>
            <a:ext cx="86216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3869"/>
                </a:solidFill>
                <a:latin typeface="Open Sans Bold"/>
              </a:rPr>
              <a:t>GESTION DES COÛTS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2865" y="390604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PARTIE 6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22/25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23/25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526956" y="2067646"/>
          <a:ext cx="11234088" cy="7305675"/>
        </p:xfrm>
        <a:graphic>
          <a:graphicData uri="http://schemas.openxmlformats.org/drawingml/2006/table">
            <a:tbl>
              <a:tblPr/>
              <a:tblGrid>
                <a:gridCol w="8916641"/>
                <a:gridCol w="2317447"/>
              </a:tblGrid>
              <a:tr h="11585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Bold"/>
                        </a:rPr>
                        <a:t>AZURE RESOURCE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38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 Bold"/>
                        </a:rPr>
                        <a:t>ESTIMATE COST ($/MONTH)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3869"/>
                    </a:solidFill>
                  </a:tcPr>
                </a:tc>
              </a:tr>
              <a:tr h="1024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AZURE KUBERNETES SERVICES (AKS)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$ 151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VIRTUAL NETWORK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$ 4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STORAGE ACCOUNTS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$ 54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AZURE CONTAINER REGISTRY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$ 5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AZURE DATABASE FOR MYSQL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$ 138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TOTAL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$ 352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53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952500"/>
            <a:ext cx="633329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COUTS ESTIMEES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33168" y="4941176"/>
            <a:ext cx="86216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3869"/>
                </a:solidFill>
                <a:latin typeface="Open Sans Bold"/>
              </a:rPr>
              <a:t>DEMONSTRATION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2865" y="390604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PARTIE 7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24/25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3951" y="2694237"/>
            <a:ext cx="9080099" cy="6053399"/>
          </a:xfrm>
          <a:custGeom>
            <a:avLst/>
            <a:gdLst/>
            <a:ahLst/>
            <a:cxnLst/>
            <a:rect r="r" b="b" t="t" l="l"/>
            <a:pathLst>
              <a:path h="6053399" w="9080099">
                <a:moveTo>
                  <a:pt x="0" y="0"/>
                </a:moveTo>
                <a:lnTo>
                  <a:pt x="9080098" y="0"/>
                </a:lnTo>
                <a:lnTo>
                  <a:pt x="9080098" y="6053400"/>
                </a:lnTo>
                <a:lnTo>
                  <a:pt x="0" y="605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633329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DEMONSTRATION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3951" y="8810639"/>
            <a:ext cx="2271261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053869"/>
                </a:solidFill>
                <a:latin typeface="Open Sans Bold"/>
              </a:rPr>
              <a:t>IMAGE SOURCE : DOCKER FOR KIDS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25/25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9481" y="2694791"/>
            <a:ext cx="17389038" cy="5011718"/>
            <a:chOff x="0" y="0"/>
            <a:chExt cx="23185383" cy="668229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18155" y="0"/>
              <a:ext cx="4544273" cy="4544273"/>
              <a:chOff x="0" y="0"/>
              <a:chExt cx="13716000" cy="13716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716000" cy="13716000"/>
              </a:xfrm>
              <a:custGeom>
                <a:avLst/>
                <a:gdLst/>
                <a:ahLst/>
                <a:cxnLst/>
                <a:rect r="r" b="b" t="t" l="l"/>
                <a:pathLst>
                  <a:path h="13716000" w="13716000">
                    <a:moveTo>
                      <a:pt x="6858000" y="0"/>
                    </a:moveTo>
                    <a:cubicBezTo>
                      <a:pt x="3070431" y="0"/>
                      <a:pt x="0" y="3070431"/>
                      <a:pt x="0" y="6858000"/>
                    </a:cubicBezTo>
                    <a:cubicBezTo>
                      <a:pt x="0" y="10645569"/>
                      <a:pt x="3070431" y="13716000"/>
                      <a:pt x="6858000" y="13716000"/>
                    </a:cubicBezTo>
                    <a:cubicBezTo>
                      <a:pt x="10645569" y="13716000"/>
                      <a:pt x="13716000" y="10645569"/>
                      <a:pt x="13716000" y="6858000"/>
                    </a:cubicBezTo>
                    <a:cubicBezTo>
                      <a:pt x="13716000" y="3070431"/>
                      <a:pt x="10645569" y="0"/>
                      <a:pt x="68580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0" y="4829360"/>
              <a:ext cx="5580584" cy="764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53869"/>
                  </a:solidFill>
                  <a:latin typeface="Open Sans Bold"/>
                </a:rPr>
                <a:t>David Chelian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536327"/>
              <a:ext cx="5580584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53869"/>
                  </a:solidFill>
                  <a:latin typeface="Open Sans Bold"/>
                </a:rPr>
                <a:t>Data engineer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6103829" y="0"/>
              <a:ext cx="4544273" cy="4544273"/>
              <a:chOff x="0" y="0"/>
              <a:chExt cx="13716000" cy="13716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3716000" cy="13716000"/>
              </a:xfrm>
              <a:custGeom>
                <a:avLst/>
                <a:gdLst/>
                <a:ahLst/>
                <a:cxnLst/>
                <a:rect r="r" b="b" t="t" l="l"/>
                <a:pathLst>
                  <a:path h="13716000" w="13716000">
                    <a:moveTo>
                      <a:pt x="6858000" y="0"/>
                    </a:moveTo>
                    <a:cubicBezTo>
                      <a:pt x="3070431" y="0"/>
                      <a:pt x="0" y="3070431"/>
                      <a:pt x="0" y="6858000"/>
                    </a:cubicBezTo>
                    <a:cubicBezTo>
                      <a:pt x="0" y="10645569"/>
                      <a:pt x="3070431" y="13716000"/>
                      <a:pt x="6858000" y="13716000"/>
                    </a:cubicBezTo>
                    <a:cubicBezTo>
                      <a:pt x="10645569" y="13716000"/>
                      <a:pt x="13716000" y="10645569"/>
                      <a:pt x="13716000" y="6858000"/>
                    </a:cubicBezTo>
                    <a:cubicBezTo>
                      <a:pt x="13716000" y="3070431"/>
                      <a:pt x="10645569" y="0"/>
                      <a:pt x="68580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0" r="0" b="0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585673" y="4829360"/>
              <a:ext cx="5580584" cy="764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53869"/>
                  </a:solidFill>
                  <a:latin typeface="Open Sans Bold"/>
                </a:rPr>
                <a:t>Nathan Rodet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85673" y="5536327"/>
              <a:ext cx="5580584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53869"/>
                  </a:solidFill>
                  <a:latin typeface="Open Sans Bold"/>
                </a:rPr>
                <a:t>DevOps engineer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11948579" y="0"/>
              <a:ext cx="4544273" cy="4544273"/>
              <a:chOff x="0" y="0"/>
              <a:chExt cx="13716000" cy="13716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3716000" cy="13716000"/>
              </a:xfrm>
              <a:custGeom>
                <a:avLst/>
                <a:gdLst/>
                <a:ahLst/>
                <a:cxnLst/>
                <a:rect r="r" b="b" t="t" l="l"/>
                <a:pathLst>
                  <a:path h="13716000" w="13716000">
                    <a:moveTo>
                      <a:pt x="6858000" y="0"/>
                    </a:moveTo>
                    <a:cubicBezTo>
                      <a:pt x="3070431" y="0"/>
                      <a:pt x="0" y="3070431"/>
                      <a:pt x="0" y="6858000"/>
                    </a:cubicBezTo>
                    <a:cubicBezTo>
                      <a:pt x="0" y="10645569"/>
                      <a:pt x="3070431" y="13716000"/>
                      <a:pt x="6858000" y="13716000"/>
                    </a:cubicBezTo>
                    <a:cubicBezTo>
                      <a:pt x="10645569" y="13716000"/>
                      <a:pt x="13716000" y="10645569"/>
                      <a:pt x="13716000" y="6858000"/>
                    </a:cubicBezTo>
                    <a:cubicBezTo>
                      <a:pt x="13716000" y="3070431"/>
                      <a:pt x="10645569" y="0"/>
                      <a:pt x="68580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0" r="0" b="-33407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1430424" y="4829360"/>
              <a:ext cx="5580584" cy="764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53869"/>
                  </a:solidFill>
                  <a:latin typeface="Open Sans Bold"/>
                </a:rPr>
                <a:t>Gregory Rivalland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1430424" y="5622052"/>
              <a:ext cx="5580584" cy="1060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053869"/>
                  </a:solidFill>
                  <a:latin typeface="Open Sans Bold"/>
                </a:rPr>
                <a:t>Administrateur Système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17959409" y="0"/>
              <a:ext cx="4544273" cy="4544273"/>
              <a:chOff x="0" y="0"/>
              <a:chExt cx="13716000" cy="13716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716000" cy="13716000"/>
              </a:xfrm>
              <a:custGeom>
                <a:avLst/>
                <a:gdLst/>
                <a:ahLst/>
                <a:cxnLst/>
                <a:rect r="r" b="b" t="t" l="l"/>
                <a:pathLst>
                  <a:path h="13716000" w="13716000">
                    <a:moveTo>
                      <a:pt x="6858000" y="0"/>
                    </a:moveTo>
                    <a:cubicBezTo>
                      <a:pt x="3070431" y="0"/>
                      <a:pt x="0" y="3070431"/>
                      <a:pt x="0" y="6858000"/>
                    </a:cubicBezTo>
                    <a:cubicBezTo>
                      <a:pt x="0" y="10645569"/>
                      <a:pt x="3070431" y="13716000"/>
                      <a:pt x="6858000" y="13716000"/>
                    </a:cubicBezTo>
                    <a:cubicBezTo>
                      <a:pt x="10645569" y="13716000"/>
                      <a:pt x="13716000" y="10645569"/>
                      <a:pt x="13716000" y="6858000"/>
                    </a:cubicBezTo>
                    <a:cubicBezTo>
                      <a:pt x="13716000" y="3070431"/>
                      <a:pt x="10645569" y="0"/>
                      <a:pt x="685800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777" t="0" r="-2777" b="0"/>
                </a:stretch>
              </a:blip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7277708" y="4829360"/>
              <a:ext cx="5907675" cy="764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53869"/>
                  </a:solidFill>
                  <a:latin typeface="Open Sans Bold"/>
                </a:rPr>
                <a:t>Enguerrand Harmel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441254" y="5622052"/>
              <a:ext cx="5580584" cy="1060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053869"/>
                  </a:solidFill>
                  <a:latin typeface="Open Sans Bold"/>
                </a:rPr>
                <a:t>Développeur</a:t>
              </a:r>
            </a:p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053869"/>
                  </a:solidFill>
                  <a:latin typeface="Open Sans Bold"/>
                </a:rPr>
                <a:t>Web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952500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MEMBRES DE L’ÉQUIPE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3/25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8202" y="4920457"/>
            <a:ext cx="833159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3869"/>
                </a:solidFill>
                <a:latin typeface="Open Sans Bold"/>
              </a:rPr>
              <a:t>RAPPEL DES OBJECTIFS PROJET ET DU CAHIER DES CHARGES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2865" y="390604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PARTIE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4/25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793604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RAPPEL : OBJECTIFS PROJET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79093" y="2966847"/>
            <a:ext cx="8597594" cy="1248668"/>
            <a:chOff x="0" y="0"/>
            <a:chExt cx="2264387" cy="328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4387" cy="328867"/>
            </a:xfrm>
            <a:custGeom>
              <a:avLst/>
              <a:gdLst/>
              <a:ahLst/>
              <a:cxnLst/>
              <a:rect r="r" b="b" t="t" l="l"/>
              <a:pathLst>
                <a:path h="328867" w="2264387">
                  <a:moveTo>
                    <a:pt x="0" y="0"/>
                  </a:moveTo>
                  <a:lnTo>
                    <a:pt x="2264387" y="0"/>
                  </a:lnTo>
                  <a:lnTo>
                    <a:pt x="2264387" y="328867"/>
                  </a:lnTo>
                  <a:lnTo>
                    <a:pt x="0" y="328867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64387" cy="376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MISE EN PLACE D’UNE PLATEFORME KUBERNETES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MANAGÉE AKS, EKS OU GKE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69568" y="4803768"/>
            <a:ext cx="8607119" cy="1248668"/>
            <a:chOff x="0" y="0"/>
            <a:chExt cx="2266896" cy="3288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6896" cy="328867"/>
            </a:xfrm>
            <a:custGeom>
              <a:avLst/>
              <a:gdLst/>
              <a:ahLst/>
              <a:cxnLst/>
              <a:rect r="r" b="b" t="t" l="l"/>
              <a:pathLst>
                <a:path h="328867" w="2266896">
                  <a:moveTo>
                    <a:pt x="0" y="0"/>
                  </a:moveTo>
                  <a:lnTo>
                    <a:pt x="2266896" y="0"/>
                  </a:lnTo>
                  <a:lnTo>
                    <a:pt x="2266896" y="328867"/>
                  </a:lnTo>
                  <a:lnTo>
                    <a:pt x="0" y="328867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266896" cy="376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SUPPORT D’UNE ARCHITECTURE MICRO-SERVICES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CONTENEURISÉ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79093" y="6642986"/>
            <a:ext cx="8597594" cy="1248668"/>
            <a:chOff x="0" y="0"/>
            <a:chExt cx="2264387" cy="3288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4387" cy="328867"/>
            </a:xfrm>
            <a:custGeom>
              <a:avLst/>
              <a:gdLst/>
              <a:ahLst/>
              <a:cxnLst/>
              <a:rect r="r" b="b" t="t" l="l"/>
              <a:pathLst>
                <a:path h="328867" w="2264387">
                  <a:moveTo>
                    <a:pt x="0" y="0"/>
                  </a:moveTo>
                  <a:lnTo>
                    <a:pt x="2264387" y="0"/>
                  </a:lnTo>
                  <a:lnTo>
                    <a:pt x="2264387" y="328867"/>
                  </a:lnTo>
                  <a:lnTo>
                    <a:pt x="0" y="328867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264387" cy="376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MISE EN PLACE D’AUTOMATISATION POUR LES DÉPLOIEMENTS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73136" y="3259393"/>
            <a:ext cx="3804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3869"/>
                </a:solidFill>
                <a:latin typeface="Open Sans Bold"/>
              </a:rPr>
              <a:t>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3136" y="5096315"/>
            <a:ext cx="3804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3869"/>
                </a:solidFill>
                <a:latin typeface="Open Sans Bold"/>
              </a:rPr>
              <a:t>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3136" y="6935532"/>
            <a:ext cx="3804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3869"/>
                </a:solidFill>
                <a:latin typeface="Open Sans Bold"/>
              </a:rPr>
              <a:t>3.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784441" y="2966847"/>
            <a:ext cx="5130423" cy="4924807"/>
            <a:chOff x="0" y="0"/>
            <a:chExt cx="1351222" cy="12970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51222" cy="1297069"/>
            </a:xfrm>
            <a:custGeom>
              <a:avLst/>
              <a:gdLst/>
              <a:ahLst/>
              <a:cxnLst/>
              <a:rect r="r" b="b" t="t" l="l"/>
              <a:pathLst>
                <a:path h="1297069" w="1351222">
                  <a:moveTo>
                    <a:pt x="0" y="0"/>
                  </a:moveTo>
                  <a:lnTo>
                    <a:pt x="1351222" y="0"/>
                  </a:lnTo>
                  <a:lnTo>
                    <a:pt x="1351222" y="1297069"/>
                  </a:lnTo>
                  <a:lnTo>
                    <a:pt x="0" y="1297069"/>
                  </a:ln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51222" cy="1344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SUPPORTER LA STACK CLIENT : TERRAFORM, KUBERNETES, AZURE DEVOPS ET CI/CD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5/25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332095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OBJECTIFS PROJET : PLATEFORME KUBERNETES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923" y="2712695"/>
            <a:ext cx="1298978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1. Déploiements des micro-services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4923" y="3437506"/>
            <a:ext cx="1246644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2. Avoir le bon niveau d’exposition : ClusterIP, LoadBalancer...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4923" y="4161406"/>
            <a:ext cx="1246644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3. Répartir la charge des pods dans les différents nodes.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94923" y="4885306"/>
            <a:ext cx="1246644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4. Ne pas acceuillir de pods dans le node “maître”.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94923" y="5604761"/>
            <a:ext cx="1246644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5. Mise en place de configMap/Secrets pour la configuration.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94923" y="6324216"/>
            <a:ext cx="1246644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6. Au moins deux namespaces pour la gestion des ressources.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94923" y="7053195"/>
            <a:ext cx="1429815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7. Garantir la haute disponibilité : min 1, max 3 pods et une charge CPU de 70%.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4923" y="7772650"/>
            <a:ext cx="1429815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8. Mise en place d’un cache Redis pour le service en aillant besoin.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6/25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507089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OBJECTIFS PROJET : MICROSERVICES CONTENEURISÉS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923" y="2712695"/>
            <a:ext cx="1298978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1. Déployer un service d’hébergement d’image de conteneur.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4923" y="3437506"/>
            <a:ext cx="1298978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2. Construire et pousser les images de chaque microservices et services.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4923" y="4161406"/>
            <a:ext cx="1357855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3. Donner les droits au Cluster Kubernetes de venir chercher les images.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7/25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0867765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OBJECTIFS PROJET : AUTOMATISATION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4923" y="2712695"/>
            <a:ext cx="12989787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1. Liaison et création des accès entre les plateforme Azure DevOps 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et Azure.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4923" y="3911789"/>
            <a:ext cx="1298978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2. Automatisation des différentes étapes de déploiement.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4923" y="4635689"/>
            <a:ext cx="13578552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53869"/>
                </a:solidFill>
                <a:latin typeface="Open Sans Bold"/>
              </a:rPr>
              <a:t>3. Création d’un “workflow” pour le déploiement dans plusieurs environnements.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8/25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7831" y="4920457"/>
            <a:ext cx="691233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53869"/>
                </a:solidFill>
                <a:latin typeface="Open Sans Bold"/>
              </a:rPr>
              <a:t>ORGANISATION ET PARTAGE DES TÂCHES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2865" y="3906043"/>
            <a:ext cx="662227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53869"/>
                </a:solidFill>
                <a:latin typeface="Open Sans Bold"/>
              </a:rPr>
              <a:t>PARTIE 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578" y="9373321"/>
            <a:ext cx="1583422" cy="913679"/>
            <a:chOff x="0" y="0"/>
            <a:chExt cx="417033" cy="240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33" cy="240640"/>
            </a:xfrm>
            <a:custGeom>
              <a:avLst/>
              <a:gdLst/>
              <a:ahLst/>
              <a:cxnLst/>
              <a:rect r="r" b="b" t="t" l="l"/>
              <a:pathLst>
                <a:path h="240640" w="417033">
                  <a:moveTo>
                    <a:pt x="24447" y="0"/>
                  </a:moveTo>
                  <a:lnTo>
                    <a:pt x="392586" y="0"/>
                  </a:lnTo>
                  <a:cubicBezTo>
                    <a:pt x="399070" y="0"/>
                    <a:pt x="405288" y="2576"/>
                    <a:pt x="409873" y="7160"/>
                  </a:cubicBezTo>
                  <a:cubicBezTo>
                    <a:pt x="414457" y="11745"/>
                    <a:pt x="417033" y="17963"/>
                    <a:pt x="417033" y="24447"/>
                  </a:cubicBezTo>
                  <a:lnTo>
                    <a:pt x="417033" y="216193"/>
                  </a:lnTo>
                  <a:cubicBezTo>
                    <a:pt x="417033" y="222677"/>
                    <a:pt x="414457" y="228895"/>
                    <a:pt x="409873" y="233480"/>
                  </a:cubicBezTo>
                  <a:cubicBezTo>
                    <a:pt x="405288" y="238064"/>
                    <a:pt x="399070" y="240640"/>
                    <a:pt x="392586" y="240640"/>
                  </a:cubicBezTo>
                  <a:lnTo>
                    <a:pt x="24447" y="240640"/>
                  </a:lnTo>
                  <a:cubicBezTo>
                    <a:pt x="10945" y="240640"/>
                    <a:pt x="0" y="229695"/>
                    <a:pt x="0" y="216193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0538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7033" cy="28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 9/25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DAFzYyF3F-Q</dc:identifier>
  <dcterms:modified xsi:type="dcterms:W3CDTF">2011-08-01T06:04:30Z</dcterms:modified>
  <cp:revision>1</cp:revision>
  <dc:title>5PROJ - Plateforme E-commerce</dc:title>
</cp:coreProperties>
</file>