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69853C-F1BA-4F4F-B712-A08836D78281}" v="2239" dt="2023-03-23T12:17:28.385"/>
    <p1510:client id="{2BB4323C-1C6D-4210-8DD4-E4645F8F5EB5}" v="239" dt="2023-03-23T08:27:23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836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962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826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0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6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9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8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0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0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2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863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7" r:id="rId6"/>
    <p:sldLayoutId id="2147483742" r:id="rId7"/>
    <p:sldLayoutId id="2147483743" r:id="rId8"/>
    <p:sldLayoutId id="2147483744" r:id="rId9"/>
    <p:sldLayoutId id="2147483746" r:id="rId10"/>
    <p:sldLayoutId id="214748374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744" y="1454447"/>
            <a:ext cx="5292256" cy="2660353"/>
          </a:xfrm>
        </p:spPr>
        <p:txBody>
          <a:bodyPr anchor="t">
            <a:normAutofit/>
          </a:bodyPr>
          <a:lstStyle/>
          <a:p>
            <a:r>
              <a:rPr lang="en-US" sz="2500" dirty="0"/>
              <a:t>INFRASTRUCTURE AS CODE</a:t>
            </a:r>
            <a:br>
              <a:rPr lang="en-US" sz="2500"/>
            </a:br>
            <a:r>
              <a:rPr lang="en-US" sz="2500" dirty="0"/>
              <a:t>AVEC TERRAFORM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3935" y="4681728"/>
            <a:ext cx="5292256" cy="11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Rodet Nathan  </a:t>
            </a:r>
            <a:br>
              <a:rPr lang="en-US" dirty="0"/>
            </a:br>
            <a:r>
              <a:rPr lang="en-US" dirty="0" err="1">
                <a:ea typeface="+mn-lt"/>
                <a:cs typeface="+mn-lt"/>
              </a:rPr>
              <a:t>Pernoud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/>
              <a:t>Nicolas </a:t>
            </a:r>
          </a:p>
        </p:txBody>
      </p:sp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958819C7-A539-4738-BA5C-22FFACF4D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576" y="2598742"/>
            <a:ext cx="4230613" cy="1660515"/>
          </a:xfrm>
          <a:prstGeom prst="rect">
            <a:avLst/>
          </a:prstGeom>
          <a:noFill/>
          <a:effectLst/>
        </p:spPr>
      </p:pic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F1E91818-4272-4B0B-8E52-8B2AC882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B9BCC4-5FEF-4F23-8AB4-9BB4292E67B8}" type="datetime1">
              <a:rPr lang="en-US" smtClean="0"/>
              <a:pPr>
                <a:spcAft>
                  <a:spcPts val="600"/>
                </a:spcAft>
              </a:pPr>
              <a:t>3/23/2023</a:t>
            </a:fld>
            <a:endParaRPr lang="en-US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5AECE3F6-DF59-45FF-9C05-00849569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07E8-A4D8-C602-EC9E-A45B932F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dirty="0">
                <a:ea typeface="+mj-lt"/>
                <a:cs typeface="+mj-lt"/>
              </a:rPr>
              <a:t>Gestion des </a:t>
            </a:r>
            <a:r>
              <a:rPr lang="en-US" dirty="0" err="1">
                <a:ea typeface="+mj-lt"/>
                <a:cs typeface="+mj-lt"/>
              </a:rPr>
              <a:t>ressources</a:t>
            </a:r>
            <a:br>
              <a:rPr lang="en-US" dirty="0"/>
            </a:br>
            <a:r>
              <a:rPr lang="en-US" sz="2400" dirty="0">
                <a:ea typeface="+mj-lt"/>
                <a:cs typeface="+mj-lt"/>
              </a:rPr>
              <a:t>Bonnes pratiques et </a:t>
            </a:r>
            <a:r>
              <a:rPr lang="en-US" sz="2400" dirty="0" err="1">
                <a:ea typeface="+mj-lt"/>
                <a:cs typeface="+mj-lt"/>
              </a:rPr>
              <a:t>astuces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8EDF-A6C3-333F-C74F-8427468A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177450"/>
            <a:ext cx="10357666" cy="4114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Création</a:t>
            </a:r>
            <a:r>
              <a:rPr lang="en-US" dirty="0">
                <a:ea typeface="+mj-lt"/>
                <a:cs typeface="+mj-lt"/>
              </a:rPr>
              <a:t> de </a:t>
            </a:r>
            <a:r>
              <a:rPr lang="en-US" b="1" dirty="0">
                <a:ea typeface="+mj-lt"/>
                <a:cs typeface="+mj-lt"/>
              </a:rPr>
              <a:t>modules </a:t>
            </a:r>
            <a:r>
              <a:rPr lang="en-US" b="1" dirty="0" err="1">
                <a:ea typeface="+mj-lt"/>
                <a:cs typeface="+mj-lt"/>
              </a:rPr>
              <a:t>réutilisables</a:t>
            </a:r>
            <a:r>
              <a:rPr lang="en-US" dirty="0">
                <a:ea typeface="+mj-lt"/>
                <a:cs typeface="+mj-lt"/>
              </a:rPr>
              <a:t> pour simplifier et </a:t>
            </a:r>
            <a:r>
              <a:rPr lang="en-US" dirty="0" err="1">
                <a:ea typeface="+mj-lt"/>
                <a:cs typeface="+mj-lt"/>
              </a:rPr>
              <a:t>organiser</a:t>
            </a:r>
            <a:r>
              <a:rPr lang="en-US" dirty="0">
                <a:ea typeface="+mj-lt"/>
                <a:cs typeface="+mj-lt"/>
              </a:rPr>
              <a:t> le code.</a:t>
            </a:r>
          </a:p>
          <a:p>
            <a:r>
              <a:rPr lang="en-US" b="1" dirty="0"/>
              <a:t>Gestion des versions</a:t>
            </a:r>
            <a:r>
              <a:rPr lang="en-US" dirty="0"/>
              <a:t> (ex. Git) pour </a:t>
            </a:r>
            <a:r>
              <a:rPr lang="en-US" dirty="0" err="1"/>
              <a:t>suivre</a:t>
            </a:r>
            <a:r>
              <a:rPr lang="en-US" dirty="0"/>
              <a:t> les </a:t>
            </a:r>
            <a:r>
              <a:rPr lang="en-US" dirty="0" err="1"/>
              <a:t>changements</a:t>
            </a:r>
            <a:r>
              <a:rPr lang="en-US" dirty="0"/>
              <a:t> et </a:t>
            </a:r>
            <a:r>
              <a:rPr lang="en-US" dirty="0" err="1"/>
              <a:t>restreindre</a:t>
            </a:r>
            <a:r>
              <a:rPr lang="en-US" dirty="0"/>
              <a:t> les </a:t>
            </a:r>
            <a:r>
              <a:rPr lang="en-US" dirty="0" err="1"/>
              <a:t>autorisations</a:t>
            </a:r>
            <a:r>
              <a:rPr lang="en-US" dirty="0"/>
              <a:t>.</a:t>
            </a:r>
          </a:p>
          <a:p>
            <a:r>
              <a:rPr lang="en-US" dirty="0" err="1">
                <a:ea typeface="+mj-lt"/>
                <a:cs typeface="+mj-lt"/>
              </a:rPr>
              <a:t>Ajouter</a:t>
            </a:r>
            <a:r>
              <a:rPr lang="en-US" dirty="0">
                <a:ea typeface="+mj-lt"/>
                <a:cs typeface="+mj-lt"/>
              </a:rPr>
              <a:t> de </a:t>
            </a:r>
            <a:r>
              <a:rPr lang="en-US" dirty="0" err="1">
                <a:ea typeface="+mj-lt"/>
                <a:cs typeface="+mj-lt"/>
              </a:rPr>
              <a:t>l'</a:t>
            </a:r>
            <a:r>
              <a:rPr lang="en-US" b="1" dirty="0" err="1">
                <a:ea typeface="+mj-lt"/>
                <a:cs typeface="+mj-lt"/>
              </a:rPr>
              <a:t>analyse</a:t>
            </a:r>
            <a:r>
              <a:rPr lang="en-US" b="1" dirty="0">
                <a:ea typeface="+mj-lt"/>
                <a:cs typeface="+mj-lt"/>
              </a:rPr>
              <a:t> </a:t>
            </a:r>
            <a:r>
              <a:rPr lang="en-US" b="1" dirty="0" err="1">
                <a:ea typeface="+mj-lt"/>
                <a:cs typeface="+mj-lt"/>
              </a:rPr>
              <a:t>statique</a:t>
            </a:r>
            <a:r>
              <a:rPr lang="en-US" dirty="0">
                <a:ea typeface="+mj-lt"/>
                <a:cs typeface="+mj-lt"/>
              </a:rPr>
              <a:t> : SonarQube, </a:t>
            </a:r>
            <a:r>
              <a:rPr lang="en-US" dirty="0" err="1">
                <a:ea typeface="+mj-lt"/>
                <a:cs typeface="+mj-lt"/>
              </a:rPr>
              <a:t>TFsec</a:t>
            </a:r>
            <a:r>
              <a:rPr lang="en-US" dirty="0">
                <a:ea typeface="+mj-lt"/>
                <a:cs typeface="+mj-lt"/>
              </a:rPr>
              <a:t>... </a:t>
            </a:r>
          </a:p>
          <a:p>
            <a:r>
              <a:rPr lang="en-US" b="1" dirty="0" err="1">
                <a:ea typeface="+mj-lt"/>
                <a:cs typeface="+mj-lt"/>
              </a:rPr>
              <a:t>Isoler</a:t>
            </a:r>
            <a:r>
              <a:rPr lang="en-US" b="1" dirty="0">
                <a:ea typeface="+mj-lt"/>
                <a:cs typeface="+mj-lt"/>
              </a:rPr>
              <a:t> les </a:t>
            </a:r>
            <a:r>
              <a:rPr lang="en-US" b="1" dirty="0" err="1">
                <a:ea typeface="+mj-lt"/>
                <a:cs typeface="+mj-lt"/>
              </a:rPr>
              <a:t>environnements</a:t>
            </a:r>
            <a:r>
              <a:rPr lang="en-US" dirty="0">
                <a:ea typeface="+mj-lt"/>
                <a:cs typeface="+mj-lt"/>
              </a:rPr>
              <a:t> pour </a:t>
            </a:r>
            <a:r>
              <a:rPr lang="en-US" dirty="0" err="1">
                <a:ea typeface="+mj-lt"/>
                <a:cs typeface="+mj-lt"/>
              </a:rPr>
              <a:t>éviter</a:t>
            </a:r>
            <a:r>
              <a:rPr lang="en-US" dirty="0">
                <a:ea typeface="+mj-lt"/>
                <a:cs typeface="+mj-lt"/>
              </a:rPr>
              <a:t> les impacts </a:t>
            </a:r>
            <a:r>
              <a:rPr lang="en-US" dirty="0" err="1">
                <a:ea typeface="+mj-lt"/>
                <a:cs typeface="+mj-lt"/>
              </a:rPr>
              <a:t>indésirable</a:t>
            </a:r>
            <a:r>
              <a:rPr lang="en-US" dirty="0">
                <a:ea typeface="+mj-lt"/>
                <a:cs typeface="+mj-lt"/>
              </a:rPr>
              <a:t> (</a:t>
            </a:r>
            <a:r>
              <a:rPr lang="en-US" dirty="0" err="1">
                <a:ea typeface="+mj-lt"/>
                <a:cs typeface="+mj-lt"/>
              </a:rPr>
              <a:t>Redéploiement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d'une</a:t>
            </a:r>
            <a:r>
              <a:rPr lang="en-US" dirty="0">
                <a:ea typeface="+mj-lt"/>
                <a:cs typeface="+mj-lt"/>
              </a:rPr>
              <a:t> base de </a:t>
            </a:r>
            <a:r>
              <a:rPr lang="en-US" dirty="0" err="1">
                <a:ea typeface="+mj-lt"/>
                <a:cs typeface="+mj-lt"/>
              </a:rPr>
              <a:t>données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en</a:t>
            </a:r>
            <a:r>
              <a:rPr lang="en-US" dirty="0">
                <a:ea typeface="+mj-lt"/>
                <a:cs typeface="+mj-lt"/>
              </a:rPr>
              <a:t> dev/prod = </a:t>
            </a:r>
            <a:r>
              <a:rPr lang="en-US" b="1" dirty="0" err="1">
                <a:ea typeface="+mj-lt"/>
                <a:cs typeface="+mj-lt"/>
              </a:rPr>
              <a:t>perte</a:t>
            </a:r>
            <a:r>
              <a:rPr lang="en-US" b="1" dirty="0">
                <a:ea typeface="+mj-lt"/>
                <a:cs typeface="+mj-lt"/>
              </a:rPr>
              <a:t> de </a:t>
            </a:r>
            <a:r>
              <a:rPr lang="en-US" b="1" dirty="0" err="1">
                <a:ea typeface="+mj-lt"/>
                <a:cs typeface="+mj-lt"/>
              </a:rPr>
              <a:t>données</a:t>
            </a:r>
            <a:r>
              <a:rPr lang="en-US" dirty="0">
                <a:ea typeface="+mj-lt"/>
                <a:cs typeface="+mj-lt"/>
              </a:rPr>
              <a:t>).</a:t>
            </a:r>
          </a:p>
          <a:p>
            <a:r>
              <a:rPr lang="en-US" b="1" dirty="0" err="1">
                <a:ea typeface="+mj-lt"/>
                <a:cs typeface="+mj-lt"/>
              </a:rPr>
              <a:t>Gérer</a:t>
            </a:r>
            <a:r>
              <a:rPr lang="en-US" b="1" dirty="0">
                <a:ea typeface="+mj-lt"/>
                <a:cs typeface="+mj-lt"/>
              </a:rPr>
              <a:t> les secrets</a:t>
            </a:r>
            <a:r>
              <a:rPr lang="en-US" dirty="0">
                <a:ea typeface="+mj-lt"/>
                <a:cs typeface="+mj-lt"/>
              </a:rPr>
              <a:t> dans des Vaults (Nous </a:t>
            </a:r>
            <a:r>
              <a:rPr lang="en-US" dirty="0" err="1">
                <a:ea typeface="+mj-lt"/>
                <a:cs typeface="+mj-lt"/>
              </a:rPr>
              <a:t>utilisons</a:t>
            </a:r>
            <a:r>
              <a:rPr lang="en-US" dirty="0">
                <a:ea typeface="+mj-lt"/>
                <a:cs typeface="+mj-lt"/>
              </a:rPr>
              <a:t> les variables Gitlab).</a:t>
            </a:r>
          </a:p>
          <a:p>
            <a:r>
              <a:rPr lang="en-US" dirty="0">
                <a:ea typeface="+mj-lt"/>
                <a:cs typeface="+mj-lt"/>
              </a:rPr>
              <a:t>Stocker le </a:t>
            </a:r>
            <a:r>
              <a:rPr lang="en-US" b="1" dirty="0" err="1">
                <a:ea typeface="+mj-lt"/>
                <a:cs typeface="+mj-lt"/>
              </a:rPr>
              <a:t>TFstate</a:t>
            </a:r>
            <a:r>
              <a:rPr lang="en-US" b="1" dirty="0">
                <a:ea typeface="+mj-lt"/>
                <a:cs typeface="+mj-lt"/>
              </a:rPr>
              <a:t> dans un </a:t>
            </a:r>
            <a:r>
              <a:rPr lang="en-US" b="1" dirty="0" err="1">
                <a:ea typeface="+mj-lt"/>
                <a:cs typeface="+mj-lt"/>
              </a:rPr>
              <a:t>endroit</a:t>
            </a:r>
            <a:r>
              <a:rPr lang="en-US" b="1" dirty="0">
                <a:ea typeface="+mj-lt"/>
                <a:cs typeface="+mj-lt"/>
              </a:rPr>
              <a:t> </a:t>
            </a:r>
            <a:r>
              <a:rPr lang="en-US" b="1" dirty="0" err="1">
                <a:ea typeface="+mj-lt"/>
                <a:cs typeface="+mj-lt"/>
              </a:rPr>
              <a:t>partagé</a:t>
            </a:r>
            <a:r>
              <a:rPr lang="en-US" dirty="0">
                <a:ea typeface="+mj-lt"/>
                <a:cs typeface="+mj-lt"/>
              </a:rPr>
              <a:t> (Nous </a:t>
            </a:r>
            <a:r>
              <a:rPr lang="en-US" dirty="0" err="1">
                <a:ea typeface="+mj-lt"/>
                <a:cs typeface="+mj-lt"/>
              </a:rPr>
              <a:t>utilisons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l'outil</a:t>
            </a:r>
            <a:r>
              <a:rPr lang="en-US" dirty="0">
                <a:ea typeface="+mj-lt"/>
                <a:cs typeface="+mj-lt"/>
              </a:rPr>
              <a:t> que propose Gitlab)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9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C74A-F925-9581-FA9A-724CF1EC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Terraform registry</a:t>
            </a:r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79BDF67-857B-B6B8-037A-4520E9589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625" y="2270313"/>
            <a:ext cx="8574874" cy="3325226"/>
          </a:xfrm>
        </p:spPr>
      </p:pic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B691C09-6394-A42F-9B00-E6856DFC1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042" y="3141394"/>
            <a:ext cx="3792747" cy="322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0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F2FC-A811-BCB8-23A7-A24A54DF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14" y="1539025"/>
            <a:ext cx="4437386" cy="2326020"/>
          </a:xfrm>
        </p:spPr>
        <p:txBody>
          <a:bodyPr anchor="t">
            <a:normAutofit/>
          </a:bodyPr>
          <a:lstStyle/>
          <a:p>
            <a:r>
              <a:rPr lang="en-US" dirty="0"/>
              <a:t>Cloud-</a:t>
            </a:r>
            <a:r>
              <a:rPr lang="en-US"/>
              <a:t>init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EBDA89B-25B2-500F-5493-1486B353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66" y="3179694"/>
            <a:ext cx="5083482" cy="221781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6A4C1-49D9-DF53-70AF-870085CCE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718" y="1405719"/>
            <a:ext cx="4165600" cy="4158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</a:rPr>
              <a:t>Un </a:t>
            </a:r>
            <a:r>
              <a:rPr lang="en-US" dirty="0" err="1">
                <a:solidFill>
                  <a:srgbClr val="000000"/>
                </a:solidFill>
              </a:rPr>
              <a:t>outil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open-source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d'initialisation</a:t>
            </a:r>
            <a:r>
              <a:rPr lang="en-US" dirty="0">
                <a:solidFill>
                  <a:srgbClr val="000000"/>
                </a:solidFill>
              </a:rPr>
              <a:t> des instances cloud.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0000"/>
                </a:solidFill>
              </a:rPr>
              <a:t>Configuration </a:t>
            </a:r>
            <a:r>
              <a:rPr lang="en-US" b="1" dirty="0" err="1">
                <a:solidFill>
                  <a:srgbClr val="000000"/>
                </a:solidFill>
              </a:rPr>
              <a:t>automatique</a:t>
            </a:r>
            <a:r>
              <a:rPr lang="en-US" dirty="0">
                <a:solidFill>
                  <a:srgbClr val="000000"/>
                </a:solidFill>
              </a:rPr>
              <a:t> des instances </a:t>
            </a:r>
            <a:r>
              <a:rPr lang="en-US" dirty="0" err="1">
                <a:solidFill>
                  <a:srgbClr val="000000"/>
                </a:solidFill>
              </a:rPr>
              <a:t>lors</a:t>
            </a:r>
            <a:r>
              <a:rPr lang="en-US" dirty="0">
                <a:solidFill>
                  <a:srgbClr val="000000"/>
                </a:solidFill>
              </a:rPr>
              <a:t> du </a:t>
            </a:r>
            <a:r>
              <a:rPr lang="en-US" dirty="0" err="1">
                <a:solidFill>
                  <a:srgbClr val="000000"/>
                </a:solidFill>
              </a:rPr>
              <a:t>démarrage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</a:rPr>
              <a:t>Supporte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plusieurs</a:t>
            </a:r>
            <a:r>
              <a:rPr lang="en-US" dirty="0">
                <a:solidFill>
                  <a:srgbClr val="000000"/>
                </a:solidFill>
              </a:rPr>
              <a:t> distributions Linux et les cloud providers.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</a:rPr>
              <a:t>Utilise</a:t>
            </a:r>
            <a:r>
              <a:rPr lang="en-US" dirty="0">
                <a:solidFill>
                  <a:srgbClr val="000000"/>
                </a:solidFill>
              </a:rPr>
              <a:t> des </a:t>
            </a:r>
            <a:r>
              <a:rPr lang="en-US" dirty="0" err="1">
                <a:solidFill>
                  <a:srgbClr val="000000"/>
                </a:solidFill>
              </a:rPr>
              <a:t>fichiers</a:t>
            </a:r>
            <a:r>
              <a:rPr lang="en-US" dirty="0">
                <a:solidFill>
                  <a:srgbClr val="000000"/>
                </a:solidFill>
              </a:rPr>
              <a:t> de configuration YAML </a:t>
            </a:r>
            <a:r>
              <a:rPr lang="en-US" dirty="0" err="1">
                <a:solidFill>
                  <a:srgbClr val="000000"/>
                </a:solidFill>
              </a:rPr>
              <a:t>ou</a:t>
            </a:r>
            <a:r>
              <a:rPr lang="en-US" dirty="0">
                <a:solidFill>
                  <a:srgbClr val="000000"/>
                </a:solidFill>
              </a:rPr>
              <a:t> des scripts.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460BE097-8227-4FAA-855E-A7E0050E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828F7A6-25AF-4EC8-9A20-E5DA931E7D30}" type="datetime1">
              <a:rPr lang="en-US" smtClean="0"/>
              <a:pPr>
                <a:spcAft>
                  <a:spcPts val="600"/>
                </a:spcAft>
              </a:pPr>
              <a:t>3/23/2023</a:t>
            </a:fld>
            <a:endParaRPr lang="en-US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486D18E6-2C3A-4D4A-93B8-55C65756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7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3602-1404-D38B-91C0-67FF20FC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17DF-6319-CB42-7821-A296C3EDA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8600" lvl="1" indent="0">
              <a:lnSpc>
                <a:spcPct val="120000"/>
              </a:lnSpc>
              <a:buFont typeface="Avenir Next LT Pro Light" panose="020B0304020202020204" pitchFamily="34" charset="0"/>
              <a:buNone/>
            </a:pPr>
            <a:endParaRPr lang="en-US" dirty="0">
              <a:ea typeface="+mj-lt"/>
              <a:cs typeface="+mj-lt"/>
            </a:endParaRPr>
          </a:p>
          <a:p>
            <a:r>
              <a:rPr lang="en-US" dirty="0" err="1">
                <a:ea typeface="+mj-lt"/>
                <a:cs typeface="+mj-lt"/>
              </a:rPr>
              <a:t>Création</a:t>
            </a:r>
            <a:r>
              <a:rPr lang="en-US" dirty="0">
                <a:ea typeface="+mj-lt"/>
                <a:cs typeface="+mj-lt"/>
              </a:rPr>
              <a:t> et gestion des instances</a:t>
            </a:r>
          </a:p>
          <a:p>
            <a:r>
              <a:rPr lang="en-US" dirty="0" err="1">
                <a:ea typeface="+mj-lt"/>
                <a:cs typeface="+mj-lt"/>
              </a:rPr>
              <a:t>Intégration</a:t>
            </a:r>
            <a:r>
              <a:rPr lang="en-US" dirty="0">
                <a:ea typeface="+mj-lt"/>
                <a:cs typeface="+mj-lt"/>
              </a:rPr>
              <a:t> avec Terraform</a:t>
            </a:r>
          </a:p>
        </p:txBody>
      </p:sp>
    </p:spTree>
    <p:extLst>
      <p:ext uri="{BB962C8B-B14F-4D97-AF65-F5344CB8AC3E}">
        <p14:creationId xmlns:p14="http://schemas.microsoft.com/office/powerpoint/2010/main" val="152097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7661-E91E-3F22-895F-966A8FA77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95926"/>
            <a:ext cx="10535235" cy="1065229"/>
          </a:xfrm>
        </p:spPr>
        <p:txBody>
          <a:bodyPr anchor="ctr">
            <a:normAutofit/>
          </a:bodyPr>
          <a:lstStyle/>
          <a:p>
            <a:r>
              <a:rPr lang="en-US" dirty="0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E5CEF-1623-A2DC-6A75-54F7232F0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518" y="2329520"/>
            <a:ext cx="7635851" cy="311878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000000"/>
                </a:solidFill>
              </a:rPr>
              <a:t>Introduction</a:t>
            </a:r>
          </a:p>
          <a:p>
            <a:pPr lvl="1">
              <a:lnSpc>
                <a:spcPct val="120000"/>
              </a:lnSpc>
            </a:pPr>
            <a:r>
              <a:rPr lang="fr-FR" sz="1600" dirty="0">
                <a:solidFill>
                  <a:srgbClr val="000000"/>
                </a:solidFill>
              </a:rPr>
              <a:t>Définition</a:t>
            </a:r>
            <a:r>
              <a:rPr lang="en-US" sz="1600" dirty="0">
                <a:solidFill>
                  <a:srgbClr val="000000"/>
                </a:solidFill>
              </a:rPr>
              <a:t> de </a:t>
            </a:r>
            <a:r>
              <a:rPr lang="en-US" sz="1600" dirty="0" err="1">
                <a:solidFill>
                  <a:srgbClr val="000000"/>
                </a:solidFill>
              </a:rPr>
              <a:t>l'Infrastructure</a:t>
            </a:r>
            <a:r>
              <a:rPr lang="en-US" sz="1600" dirty="0">
                <a:solidFill>
                  <a:srgbClr val="000000"/>
                </a:solidFill>
              </a:rPr>
              <a:t> as Code</a:t>
            </a:r>
          </a:p>
          <a:p>
            <a:pPr lvl="1">
              <a:lnSpc>
                <a:spcPct val="120000"/>
              </a:lnSpc>
            </a:pPr>
            <a:r>
              <a:rPr lang="en-US" sz="1600" dirty="0" err="1">
                <a:solidFill>
                  <a:srgbClr val="000000"/>
                </a:solidFill>
              </a:rPr>
              <a:t>Objectifs</a:t>
            </a:r>
            <a:r>
              <a:rPr lang="en-US" sz="1600" dirty="0">
                <a:solidFill>
                  <a:srgbClr val="000000"/>
                </a:solidFill>
              </a:rPr>
              <a:t> de </a:t>
            </a:r>
            <a:r>
              <a:rPr lang="fr-FR" sz="1600" dirty="0">
                <a:solidFill>
                  <a:srgbClr val="000000"/>
                </a:solidFill>
              </a:rPr>
              <a:t>l'Infrastructure</a:t>
            </a:r>
            <a:r>
              <a:rPr lang="en-US" sz="1600" dirty="0">
                <a:solidFill>
                  <a:srgbClr val="000000"/>
                </a:solidFill>
              </a:rPr>
              <a:t> as Code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</a:rPr>
              <a:t>Presentation de Terraform</a:t>
            </a:r>
          </a:p>
          <a:p>
            <a:pPr>
              <a:lnSpc>
                <a:spcPct val="120000"/>
              </a:lnSpc>
              <a:buFont typeface="Arial" panose="020B03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Gestion des </a:t>
            </a:r>
            <a:r>
              <a:rPr lang="en-US" sz="1600" b="1" dirty="0" err="1">
                <a:solidFill>
                  <a:srgbClr val="000000"/>
                </a:solidFill>
              </a:rPr>
              <a:t>ressources</a:t>
            </a:r>
            <a:r>
              <a:rPr lang="en-US" sz="1600" b="1" dirty="0">
                <a:solidFill>
                  <a:srgbClr val="000000"/>
                </a:solidFill>
              </a:rPr>
              <a:t> avec Terraform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</a:rPr>
              <a:t>Bonnes pratiques et </a:t>
            </a:r>
            <a:r>
              <a:rPr lang="en-US" sz="1600" dirty="0" err="1">
                <a:solidFill>
                  <a:srgbClr val="000000"/>
                </a:solidFill>
              </a:rPr>
              <a:t>astuces</a:t>
            </a:r>
            <a:endParaRPr lang="en-US" sz="1600" dirty="0">
              <a:solidFill>
                <a:srgbClr val="0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1600" dirty="0" err="1">
                <a:solidFill>
                  <a:srgbClr val="000000"/>
                </a:solidFill>
              </a:rPr>
              <a:t>Définition</a:t>
            </a:r>
            <a:r>
              <a:rPr lang="en-US" sz="1600" dirty="0">
                <a:solidFill>
                  <a:srgbClr val="000000"/>
                </a:solidFill>
              </a:rPr>
              <a:t> des </a:t>
            </a:r>
            <a:r>
              <a:rPr lang="en-US" sz="1600" dirty="0" err="1">
                <a:solidFill>
                  <a:srgbClr val="000000"/>
                </a:solidFill>
              </a:rPr>
              <a:t>ressources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Scaleway</a:t>
            </a:r>
            <a:endParaRPr lang="en-US" sz="1600" dirty="0">
              <a:solidFill>
                <a:srgbClr val="0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</a:rPr>
              <a:t>Configuration </a:t>
            </a:r>
            <a:r>
              <a:rPr lang="en-US" sz="1600" err="1">
                <a:solidFill>
                  <a:srgbClr val="000000"/>
                </a:solidFill>
              </a:rPr>
              <a:t>initiale</a:t>
            </a:r>
            <a:r>
              <a:rPr lang="en-US" sz="1600" dirty="0">
                <a:solidFill>
                  <a:srgbClr val="000000"/>
                </a:solidFill>
              </a:rPr>
              <a:t> des instances avec Cloud-</a:t>
            </a:r>
            <a:r>
              <a:rPr lang="en-US" sz="1600" err="1">
                <a:solidFill>
                  <a:srgbClr val="000000"/>
                </a:solidFill>
              </a:rPr>
              <a:t>init</a:t>
            </a:r>
            <a:endParaRPr lang="en-US" sz="160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Arial" panose="020B0304020202020204" pitchFamily="34" charset="0"/>
              <a:buChar char="•"/>
            </a:pPr>
            <a:r>
              <a:rPr lang="en-US" sz="1600" b="1" err="1">
                <a:solidFill>
                  <a:srgbClr val="000000"/>
                </a:solidFill>
              </a:rPr>
              <a:t>Démonstration</a:t>
            </a:r>
            <a:endParaRPr lang="en-US" sz="1600" b="1">
              <a:solidFill>
                <a:srgbClr val="0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1600" err="1">
                <a:solidFill>
                  <a:srgbClr val="000000"/>
                </a:solidFill>
              </a:rPr>
              <a:t>Intégration</a:t>
            </a:r>
            <a:r>
              <a:rPr lang="en-US" sz="1600" dirty="0">
                <a:solidFill>
                  <a:srgbClr val="000000"/>
                </a:solidFill>
              </a:rPr>
              <a:t> avec Terraform</a:t>
            </a:r>
          </a:p>
          <a:p>
            <a:pPr lvl="1">
              <a:lnSpc>
                <a:spcPct val="120000"/>
              </a:lnSpc>
            </a:pPr>
            <a:r>
              <a:rPr lang="en-US" sz="1600" err="1">
                <a:solidFill>
                  <a:srgbClr val="000000"/>
                </a:solidFill>
              </a:rPr>
              <a:t>Création</a:t>
            </a:r>
            <a:r>
              <a:rPr lang="en-US" sz="1600" dirty="0">
                <a:solidFill>
                  <a:srgbClr val="000000"/>
                </a:solidFill>
              </a:rPr>
              <a:t> et gestion des instances</a:t>
            </a:r>
          </a:p>
          <a:p>
            <a:pPr marL="228600" lvl="1" indent="0">
              <a:lnSpc>
                <a:spcPct val="120000"/>
              </a:lnSpc>
              <a:buNone/>
            </a:pPr>
            <a:endParaRPr lang="en-US" sz="1100">
              <a:solidFill>
                <a:srgbClr val="000000"/>
              </a:solidFill>
            </a:endParaRPr>
          </a:p>
          <a:p>
            <a:pPr marL="228600" lvl="1" indent="0">
              <a:lnSpc>
                <a:spcPct val="120000"/>
              </a:lnSpc>
              <a:buNone/>
            </a:pPr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DF765F4A-2DF9-42BC-89D8-E61753DA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F4EE96-C834-4CB1-9BE3-A85B22A039C7}" type="datetime1">
              <a:rPr lang="en-US" smtClean="0"/>
              <a:pPr>
                <a:spcAft>
                  <a:spcPts val="600"/>
                </a:spcAft>
              </a:pPr>
              <a:t>3/23/2023</a:t>
            </a:fld>
            <a:endParaRPr lang="en-US"/>
          </a:p>
        </p:txBody>
      </p:sp>
      <p:sp>
        <p:nvSpPr>
          <p:cNvPr id="12" name="Slide Number Placeholder 17">
            <a:extLst>
              <a:ext uri="{FF2B5EF4-FFF2-40B4-BE49-F238E27FC236}">
                <a16:creationId xmlns:a16="http://schemas.microsoft.com/office/drawing/2014/main" id="{32E95C4D-CC3C-4C9D-B8E6-271568C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07E8-A4D8-C602-EC9E-A45B932F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dirty="0"/>
              <a:t>Introduction</a:t>
            </a:r>
            <a:br>
              <a:rPr lang="en-US" dirty="0"/>
            </a:br>
            <a:r>
              <a:rPr lang="en-US" sz="2400" dirty="0">
                <a:ea typeface="+mj-lt"/>
                <a:cs typeface="+mj-lt"/>
              </a:rPr>
              <a:t>DEFINITION DE L'INFRASTRUCTURE 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8EDF-A6C3-333F-C74F-8427468A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177450"/>
            <a:ext cx="10357666" cy="4114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Approche</a:t>
            </a:r>
            <a:r>
              <a:rPr lang="en-US" dirty="0">
                <a:ea typeface="+mj-lt"/>
                <a:cs typeface="+mj-lt"/>
              </a:rPr>
              <a:t> de </a:t>
            </a:r>
            <a:r>
              <a:rPr lang="en-US" b="1" dirty="0">
                <a:ea typeface="+mj-lt"/>
                <a:cs typeface="+mj-lt"/>
              </a:rPr>
              <a:t>gestion et </a:t>
            </a:r>
            <a:r>
              <a:rPr lang="en-US" b="1" dirty="0" err="1">
                <a:ea typeface="+mj-lt"/>
                <a:cs typeface="+mj-lt"/>
              </a:rPr>
              <a:t>provisionnement</a:t>
            </a:r>
            <a:r>
              <a:rPr lang="en-US" dirty="0">
                <a:ea typeface="+mj-lt"/>
                <a:cs typeface="+mj-lt"/>
              </a:rPr>
              <a:t> des infrastructures </a:t>
            </a:r>
            <a:r>
              <a:rPr lang="en-US" dirty="0" err="1">
                <a:ea typeface="+mj-lt"/>
                <a:cs typeface="+mj-lt"/>
              </a:rPr>
              <a:t>informatiques</a:t>
            </a:r>
            <a:r>
              <a:rPr lang="en-US" dirty="0">
                <a:ea typeface="+mj-lt"/>
                <a:cs typeface="+mj-lt"/>
              </a:rPr>
              <a:t>.</a:t>
            </a:r>
          </a:p>
          <a:p>
            <a:r>
              <a:rPr lang="en-US" dirty="0">
                <a:ea typeface="+mj-lt"/>
                <a:cs typeface="+mj-lt"/>
              </a:rPr>
              <a:t>Des </a:t>
            </a:r>
            <a:r>
              <a:rPr lang="en-US" dirty="0" err="1">
                <a:ea typeface="+mj-lt"/>
                <a:cs typeface="+mj-lt"/>
              </a:rPr>
              <a:t>fichiers</a:t>
            </a:r>
            <a:r>
              <a:rPr lang="en-US" dirty="0">
                <a:ea typeface="+mj-lt"/>
                <a:cs typeface="+mj-lt"/>
              </a:rPr>
              <a:t> de configuration </a:t>
            </a:r>
            <a:r>
              <a:rPr lang="en-US" b="1" dirty="0" err="1">
                <a:ea typeface="+mj-lt"/>
                <a:cs typeface="+mj-lt"/>
              </a:rPr>
              <a:t>lisibles</a:t>
            </a:r>
            <a:r>
              <a:rPr lang="en-US" b="1" dirty="0">
                <a:ea typeface="+mj-lt"/>
                <a:cs typeface="+mj-lt"/>
              </a:rPr>
              <a:t> </a:t>
            </a:r>
            <a:r>
              <a:rPr lang="en-US" dirty="0">
                <a:ea typeface="+mj-lt"/>
                <a:cs typeface="+mj-lt"/>
              </a:rPr>
              <a:t>par </a:t>
            </a:r>
            <a:r>
              <a:rPr lang="en-US" dirty="0" err="1">
                <a:ea typeface="+mj-lt"/>
                <a:cs typeface="+mj-lt"/>
              </a:rPr>
              <a:t>l'homme</a:t>
            </a:r>
            <a:r>
              <a:rPr lang="en-US" dirty="0">
                <a:ea typeface="+mj-lt"/>
                <a:cs typeface="+mj-lt"/>
              </a:rPr>
              <a:t> et </a:t>
            </a:r>
            <a:r>
              <a:rPr lang="en-US" b="1" dirty="0" err="1">
                <a:ea typeface="+mj-lt"/>
                <a:cs typeface="+mj-lt"/>
              </a:rPr>
              <a:t>descriptifs</a:t>
            </a:r>
            <a:r>
              <a:rPr lang="en-US" b="1" dirty="0">
                <a:ea typeface="+mj-lt"/>
                <a:cs typeface="+mj-lt"/>
              </a:rPr>
              <a:t> </a:t>
            </a:r>
            <a:r>
              <a:rPr lang="en-US" dirty="0">
                <a:ea typeface="+mj-lt"/>
                <a:cs typeface="+mj-lt"/>
              </a:rPr>
              <a:t>pour </a:t>
            </a:r>
            <a:r>
              <a:rPr lang="en-US" dirty="0" err="1">
                <a:ea typeface="+mj-lt"/>
                <a:cs typeface="+mj-lt"/>
              </a:rPr>
              <a:t>définir</a:t>
            </a:r>
            <a:r>
              <a:rPr lang="en-US" dirty="0">
                <a:ea typeface="+mj-lt"/>
                <a:cs typeface="+mj-lt"/>
              </a:rPr>
              <a:t> les </a:t>
            </a:r>
            <a:r>
              <a:rPr lang="en-US" dirty="0" err="1">
                <a:ea typeface="+mj-lt"/>
                <a:cs typeface="+mj-lt"/>
              </a:rPr>
              <a:t>ressources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nécessaires</a:t>
            </a:r>
            <a:r>
              <a:rPr lang="en-US" dirty="0">
                <a:ea typeface="+mj-lt"/>
                <a:cs typeface="+mj-lt"/>
              </a:rPr>
              <a:t> à un </a:t>
            </a:r>
            <a:r>
              <a:rPr lang="en-US" dirty="0" err="1">
                <a:ea typeface="+mj-lt"/>
                <a:cs typeface="+mj-lt"/>
              </a:rPr>
              <a:t>système</a:t>
            </a:r>
            <a:r>
              <a:rPr lang="en-US" dirty="0">
                <a:ea typeface="+mj-lt"/>
                <a:cs typeface="+mj-lt"/>
              </a:rPr>
              <a:t>.</a:t>
            </a:r>
            <a:endParaRPr lang="en-US"/>
          </a:p>
          <a:p>
            <a:r>
              <a:rPr lang="en-US" b="1" dirty="0" err="1">
                <a:ea typeface="+mj-lt"/>
                <a:cs typeface="+mj-lt"/>
              </a:rPr>
              <a:t>I</a:t>
            </a:r>
            <a:r>
              <a:rPr lang="en-US" dirty="0" err="1">
                <a:ea typeface="+mj-lt"/>
                <a:cs typeface="+mj-lt"/>
              </a:rPr>
              <a:t>nterprétation</a:t>
            </a:r>
            <a:r>
              <a:rPr lang="en-US" dirty="0">
                <a:ea typeface="+mj-lt"/>
                <a:cs typeface="+mj-lt"/>
              </a:rPr>
              <a:t> par divers </a:t>
            </a:r>
            <a:r>
              <a:rPr lang="en-US" dirty="0" err="1">
                <a:ea typeface="+mj-lt"/>
                <a:cs typeface="+mj-lt"/>
              </a:rPr>
              <a:t>outils</a:t>
            </a:r>
            <a:r>
              <a:rPr lang="en-US" dirty="0">
                <a:ea typeface="+mj-lt"/>
                <a:cs typeface="+mj-lt"/>
              </a:rPr>
              <a:t> : Terraform, Puppet, Ansible </a:t>
            </a:r>
            <a:r>
              <a:rPr lang="en-US" dirty="0" err="1">
                <a:ea typeface="+mj-lt"/>
                <a:cs typeface="+mj-lt"/>
              </a:rPr>
              <a:t>ou</a:t>
            </a:r>
            <a:r>
              <a:rPr lang="en-US" dirty="0">
                <a:ea typeface="+mj-lt"/>
                <a:cs typeface="+mj-lt"/>
              </a:rPr>
              <a:t> encore Chef pour </a:t>
            </a:r>
            <a:r>
              <a:rPr lang="en-US" b="1" dirty="0" err="1">
                <a:ea typeface="+mj-lt"/>
                <a:cs typeface="+mj-lt"/>
              </a:rPr>
              <a:t>l'automatisation</a:t>
            </a:r>
            <a:r>
              <a:rPr lang="en-US" dirty="0">
                <a:ea typeface="+mj-lt"/>
                <a:cs typeface="+mj-lt"/>
              </a:rPr>
              <a:t> de la </a:t>
            </a:r>
            <a:r>
              <a:rPr lang="en-US" dirty="0" err="1">
                <a:ea typeface="+mj-lt"/>
                <a:cs typeface="+mj-lt"/>
              </a:rPr>
              <a:t>création</a:t>
            </a:r>
            <a:r>
              <a:rPr lang="en-US" dirty="0">
                <a:ea typeface="+mj-lt"/>
                <a:cs typeface="+mj-lt"/>
              </a:rPr>
              <a:t>, la modification et la </a:t>
            </a:r>
            <a:r>
              <a:rPr lang="en-US" dirty="0" err="1">
                <a:ea typeface="+mj-lt"/>
                <a:cs typeface="+mj-lt"/>
              </a:rPr>
              <a:t>supression</a:t>
            </a:r>
            <a:r>
              <a:rPr lang="en-US" dirty="0">
                <a:ea typeface="+mj-lt"/>
                <a:cs typeface="+mj-lt"/>
              </a:rPr>
              <a:t> des </a:t>
            </a:r>
            <a:r>
              <a:rPr lang="en-US" dirty="0" err="1">
                <a:ea typeface="+mj-lt"/>
                <a:cs typeface="+mj-lt"/>
              </a:rPr>
              <a:t>ressources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b="1" dirty="0">
                <a:ea typeface="+mj-lt"/>
                <a:cs typeface="+mj-lt"/>
              </a:rPr>
              <a:t>locales, </a:t>
            </a:r>
            <a:r>
              <a:rPr lang="en-US" b="1" dirty="0" err="1">
                <a:ea typeface="+mj-lt"/>
                <a:cs typeface="+mj-lt"/>
              </a:rPr>
              <a:t>hybrides</a:t>
            </a:r>
            <a:r>
              <a:rPr lang="en-US" b="1" dirty="0">
                <a:ea typeface="+mj-lt"/>
                <a:cs typeface="+mj-lt"/>
              </a:rPr>
              <a:t> </a:t>
            </a:r>
            <a:r>
              <a:rPr lang="en-US" b="1" dirty="0" err="1">
                <a:ea typeface="+mj-lt"/>
                <a:cs typeface="+mj-lt"/>
              </a:rPr>
              <a:t>ou</a:t>
            </a:r>
            <a:r>
              <a:rPr lang="en-US" b="1" dirty="0">
                <a:ea typeface="+mj-lt"/>
                <a:cs typeface="+mj-lt"/>
              </a:rPr>
              <a:t> cloud.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2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67C6-ECB0-EE33-16B7-2862B588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ObjectifS</a:t>
            </a:r>
            <a:r>
              <a:rPr lang="en-US" sz="2800" dirty="0"/>
              <a:t> de </a:t>
            </a:r>
            <a:r>
              <a:rPr lang="en-US" sz="2800" dirty="0" err="1"/>
              <a:t>l'INfrastructure</a:t>
            </a:r>
            <a:r>
              <a:rPr lang="en-US" sz="2800" dirty="0"/>
              <a:t> 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BEAD7-E77A-FF2D-AC43-DBEDA67DC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220582"/>
            <a:ext cx="10357666" cy="4114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Réduire</a:t>
            </a:r>
            <a:r>
              <a:rPr lang="en-US" b="1" dirty="0"/>
              <a:t> les efforts</a:t>
            </a:r>
            <a:r>
              <a:rPr lang="en-US" dirty="0"/>
              <a:t> et </a:t>
            </a:r>
            <a:r>
              <a:rPr lang="en-US" b="1" dirty="0" err="1"/>
              <a:t>erreurs</a:t>
            </a:r>
            <a:r>
              <a:rPr lang="en-US" b="1" dirty="0"/>
              <a:t> </a:t>
            </a:r>
            <a:r>
              <a:rPr lang="en-US" b="1" dirty="0" err="1"/>
              <a:t>manuelles</a:t>
            </a:r>
            <a:r>
              <a:rPr lang="en-US" dirty="0"/>
              <a:t> avec </a:t>
            </a:r>
            <a:r>
              <a:rPr lang="en-US" dirty="0" err="1"/>
              <a:t>l'automatisation</a:t>
            </a:r>
            <a:r>
              <a:rPr lang="en-US" dirty="0"/>
              <a:t> dans la gestion des </a:t>
            </a:r>
            <a:r>
              <a:rPr lang="en-US" dirty="0" err="1"/>
              <a:t>ressources</a:t>
            </a:r>
            <a:r>
              <a:rPr lang="en-US" dirty="0"/>
              <a:t>.</a:t>
            </a:r>
          </a:p>
          <a:p>
            <a:r>
              <a:rPr lang="en-US" dirty="0" err="1"/>
              <a:t>Permettre</a:t>
            </a:r>
            <a:r>
              <a:rPr lang="en-US" dirty="0"/>
              <a:t> la </a:t>
            </a:r>
            <a:r>
              <a:rPr lang="en-US" b="1" dirty="0" err="1"/>
              <a:t>reproductibilité</a:t>
            </a:r>
            <a:r>
              <a:rPr lang="en-US" b="1" dirty="0"/>
              <a:t> </a:t>
            </a:r>
            <a:r>
              <a:rPr lang="en-US" dirty="0"/>
              <a:t>des </a:t>
            </a:r>
            <a:r>
              <a:rPr lang="en-US" dirty="0" err="1"/>
              <a:t>déploiements</a:t>
            </a:r>
            <a:r>
              <a:rPr lang="en-US" dirty="0"/>
              <a:t> dans </a:t>
            </a:r>
            <a:r>
              <a:rPr lang="en-US" b="1" dirty="0"/>
              <a:t>divers </a:t>
            </a:r>
            <a:r>
              <a:rPr lang="en-US" b="1" dirty="0" err="1"/>
              <a:t>environnements</a:t>
            </a:r>
            <a:r>
              <a:rPr lang="en-US" dirty="0"/>
              <a:t>, </a:t>
            </a:r>
            <a:r>
              <a:rPr lang="en-US" dirty="0" err="1"/>
              <a:t>facilitant</a:t>
            </a:r>
            <a:r>
              <a:rPr lang="en-US" dirty="0"/>
              <a:t> les tests et les mises </a:t>
            </a:r>
            <a:r>
              <a:rPr lang="en-US" dirty="0" err="1"/>
              <a:t>en</a:t>
            </a:r>
            <a:r>
              <a:rPr lang="en-US" dirty="0"/>
              <a:t> production.</a:t>
            </a:r>
          </a:p>
          <a:p>
            <a:r>
              <a:rPr lang="en-US" dirty="0" err="1"/>
              <a:t>Amélioration</a:t>
            </a:r>
            <a:r>
              <a:rPr lang="en-US" dirty="0"/>
              <a:t> de la </a:t>
            </a:r>
            <a:r>
              <a:rPr lang="en-US" b="1" dirty="0" err="1"/>
              <a:t>traçabilité</a:t>
            </a:r>
            <a:r>
              <a:rPr lang="en-US" b="1" dirty="0"/>
              <a:t> </a:t>
            </a:r>
            <a:r>
              <a:rPr lang="en-US" dirty="0"/>
              <a:t>avec des </a:t>
            </a:r>
            <a:r>
              <a:rPr lang="en-US" dirty="0" err="1"/>
              <a:t>outils</a:t>
            </a:r>
            <a:r>
              <a:rPr lang="en-US" dirty="0"/>
              <a:t> de gestion de version et </a:t>
            </a:r>
            <a:r>
              <a:rPr lang="en-US" dirty="0" err="1"/>
              <a:t>d'IDE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Git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Brainboard</a:t>
            </a:r>
            <a:r>
              <a:rPr lang="en-US" dirty="0"/>
              <a:t> et facilitation des </a:t>
            </a:r>
            <a:r>
              <a:rPr lang="en-US" b="1" dirty="0"/>
              <a:t>audits </a:t>
            </a:r>
            <a:r>
              <a:rPr lang="en-US" dirty="0"/>
              <a:t>avec des </a:t>
            </a:r>
            <a:r>
              <a:rPr lang="en-US" dirty="0" err="1"/>
              <a:t>outils</a:t>
            </a:r>
            <a:r>
              <a:rPr lang="en-US" dirty="0"/>
              <a:t> de scan </a:t>
            </a:r>
            <a:r>
              <a:rPr lang="en-US" dirty="0" err="1"/>
              <a:t>globaux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SonarQube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spécialisés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TFsec</a:t>
            </a:r>
            <a:r>
              <a:rPr lang="en-US" dirty="0"/>
              <a:t>.</a:t>
            </a:r>
          </a:p>
          <a:p>
            <a:r>
              <a:rPr lang="en-US" b="1" dirty="0" err="1"/>
              <a:t>Réduction</a:t>
            </a:r>
            <a:r>
              <a:rPr lang="en-US" b="1" dirty="0"/>
              <a:t> des </a:t>
            </a:r>
            <a:r>
              <a:rPr lang="en-US" b="1" dirty="0" err="1"/>
              <a:t>coûts</a:t>
            </a:r>
            <a:r>
              <a:rPr lang="en-US" dirty="0"/>
              <a:t> grâce à </a:t>
            </a:r>
            <a:r>
              <a:rPr lang="en-US" dirty="0" err="1"/>
              <a:t>l'automatisation</a:t>
            </a:r>
            <a:r>
              <a:rPr lang="en-US" dirty="0"/>
              <a:t> du </a:t>
            </a:r>
            <a:r>
              <a:rPr lang="en-US" dirty="0" err="1"/>
              <a:t>dimensionnement</a:t>
            </a:r>
            <a:r>
              <a:rPr lang="en-US" dirty="0"/>
              <a:t>, </a:t>
            </a:r>
            <a:r>
              <a:rPr lang="en-US" b="1" dirty="0"/>
              <a:t>du montage et </a:t>
            </a:r>
            <a:r>
              <a:rPr lang="en-US" b="1" dirty="0" err="1"/>
              <a:t>démontage</a:t>
            </a:r>
            <a:r>
              <a:rPr lang="en-US" b="1" dirty="0"/>
              <a:t> </a:t>
            </a:r>
            <a:r>
              <a:rPr lang="en-US" b="1" dirty="0" err="1"/>
              <a:t>rapide</a:t>
            </a:r>
            <a:r>
              <a:rPr lang="en-US" dirty="0"/>
              <a:t> des </a:t>
            </a:r>
            <a:r>
              <a:rPr lang="en-US" dirty="0" err="1"/>
              <a:t>environnements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146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4491-C760-E4D1-9567-1A2F9588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Présentation</a:t>
            </a:r>
            <a:r>
              <a:rPr lang="en-US" dirty="0"/>
              <a:t> de Terraform</a:t>
            </a:r>
            <a:endParaRPr lang="en-US"/>
          </a:p>
        </p:txBody>
      </p:sp>
      <p:pic>
        <p:nvPicPr>
          <p:cNvPr id="12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8676F171-D76D-70E1-2AE5-99B10F54C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147" y="2393110"/>
            <a:ext cx="5957980" cy="2978991"/>
          </a:xfrm>
        </p:spPr>
      </p:pic>
    </p:spTree>
    <p:extLst>
      <p:ext uri="{BB962C8B-B14F-4D97-AF65-F5344CB8AC3E}">
        <p14:creationId xmlns:p14="http://schemas.microsoft.com/office/powerpoint/2010/main" val="191966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D235-1A89-51BA-3770-79D7795A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Qu'est-ce</a:t>
            </a:r>
            <a:r>
              <a:rPr lang="en-US" dirty="0"/>
              <a:t> que Terraform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75A8F-D4BE-306A-127A-990D3F6A9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249337"/>
            <a:ext cx="10357666" cy="4114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 </a:t>
            </a:r>
            <a:r>
              <a:rPr lang="en-US" dirty="0" err="1"/>
              <a:t>outil</a:t>
            </a:r>
            <a:r>
              <a:rPr lang="en-US" dirty="0"/>
              <a:t> </a:t>
            </a:r>
            <a:r>
              <a:rPr lang="en-US" b="1" dirty="0"/>
              <a:t>open-source</a:t>
            </a:r>
            <a:r>
              <a:rPr lang="en-US" dirty="0"/>
              <a:t> pour </a:t>
            </a:r>
            <a:r>
              <a:rPr lang="en-US" dirty="0" err="1"/>
              <a:t>gérer</a:t>
            </a:r>
            <a:r>
              <a:rPr lang="en-US" dirty="0"/>
              <a:t> </a:t>
            </a:r>
            <a:r>
              <a:rPr lang="en-US" dirty="0" err="1"/>
              <a:t>l'Infrastructure</a:t>
            </a:r>
            <a:r>
              <a:rPr lang="en-US" dirty="0"/>
              <a:t> as Code (</a:t>
            </a:r>
            <a:r>
              <a:rPr lang="en-US" dirty="0" err="1"/>
              <a:t>IaC</a:t>
            </a:r>
            <a:r>
              <a:rPr lang="en-US" dirty="0"/>
              <a:t>).</a:t>
            </a:r>
          </a:p>
          <a:p>
            <a:r>
              <a:rPr lang="en-US" b="1" dirty="0"/>
              <a:t>Gestion du cycle de vie</a:t>
            </a:r>
            <a:r>
              <a:rPr lang="en-US" dirty="0"/>
              <a:t> (</a:t>
            </a:r>
            <a:r>
              <a:rPr lang="en-US" dirty="0" err="1"/>
              <a:t>création</a:t>
            </a:r>
            <a:r>
              <a:rPr lang="en-US" dirty="0"/>
              <a:t>, modification et suppression) des </a:t>
            </a:r>
            <a:r>
              <a:rPr lang="en-US" dirty="0" err="1"/>
              <a:t>ressources</a:t>
            </a:r>
            <a:r>
              <a:rPr lang="en-US" dirty="0"/>
              <a:t> sur </a:t>
            </a:r>
            <a:r>
              <a:rPr lang="en-US" dirty="0" err="1"/>
              <a:t>diverses</a:t>
            </a:r>
            <a:r>
              <a:rPr lang="en-US" dirty="0"/>
              <a:t> </a:t>
            </a:r>
            <a:r>
              <a:rPr lang="en-US" dirty="0" err="1"/>
              <a:t>plateformes</a:t>
            </a:r>
            <a:r>
              <a:rPr lang="en-US" dirty="0"/>
              <a:t>.</a:t>
            </a:r>
          </a:p>
          <a:p>
            <a:r>
              <a:rPr lang="en-US" b="1" dirty="0" err="1"/>
              <a:t>Reproductibilité</a:t>
            </a:r>
            <a:r>
              <a:rPr lang="en-US" b="1" dirty="0"/>
              <a:t> </a:t>
            </a:r>
            <a:r>
              <a:rPr lang="en-US" dirty="0"/>
              <a:t>et </a:t>
            </a:r>
            <a:r>
              <a:rPr lang="en-US" b="1" dirty="0" err="1"/>
              <a:t>prévisibilité</a:t>
            </a:r>
            <a:r>
              <a:rPr lang="en-US" b="1" dirty="0"/>
              <a:t> </a:t>
            </a:r>
            <a:r>
              <a:rPr lang="en-US" dirty="0"/>
              <a:t>dans la gestion des </a:t>
            </a:r>
            <a:r>
              <a:rPr lang="en-US" dirty="0" err="1"/>
              <a:t>environnements</a:t>
            </a:r>
            <a:r>
              <a:rPr lang="en-US" dirty="0"/>
              <a:t>.</a:t>
            </a:r>
          </a:p>
          <a:p>
            <a:r>
              <a:rPr lang="en-US" dirty="0"/>
              <a:t>Support de </a:t>
            </a:r>
            <a:r>
              <a:rPr lang="en-US" b="1" dirty="0" err="1"/>
              <a:t>nombreux</a:t>
            </a:r>
            <a:r>
              <a:rPr lang="en-US" b="1" dirty="0"/>
              <a:t> </a:t>
            </a:r>
            <a:r>
              <a:rPr lang="en-US" b="1" dirty="0" err="1"/>
              <a:t>fournisseurs</a:t>
            </a:r>
            <a:r>
              <a:rPr lang="en-US" dirty="0"/>
              <a:t> : AWS, Azure, Google Cloud, </a:t>
            </a:r>
            <a:r>
              <a:rPr lang="en-US" dirty="0" err="1"/>
              <a:t>Scaleway</a:t>
            </a:r>
            <a:r>
              <a:rPr lang="en-US" dirty="0"/>
              <a:t>, VMWare...</a:t>
            </a:r>
          </a:p>
          <a:p>
            <a:r>
              <a:rPr lang="en-US" b="1" dirty="0"/>
              <a:t>Gestion </a:t>
            </a:r>
            <a:r>
              <a:rPr lang="en-US" b="1" dirty="0" err="1"/>
              <a:t>centralisée</a:t>
            </a:r>
            <a:r>
              <a:rPr lang="en-US" b="1" dirty="0"/>
              <a:t> </a:t>
            </a:r>
            <a:r>
              <a:rPr lang="en-US" dirty="0"/>
              <a:t>pour les </a:t>
            </a:r>
            <a:r>
              <a:rPr lang="en-US" dirty="0" err="1"/>
              <a:t>environnements</a:t>
            </a:r>
            <a:r>
              <a:rPr lang="en-US" dirty="0"/>
              <a:t> </a:t>
            </a:r>
            <a:r>
              <a:rPr lang="en-US" b="1" dirty="0"/>
              <a:t>multi-cloud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542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662E-0332-3C07-AF87-2A77F142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Fonctionnement global</a:t>
            </a: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0AC0F9F6-1599-E59F-62C8-B723984F3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740" y="2673492"/>
            <a:ext cx="9284898" cy="336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6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FFE6-02B8-723F-D0CB-F2AB14DC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14" y="1539025"/>
            <a:ext cx="4437386" cy="2326020"/>
          </a:xfrm>
        </p:spPr>
        <p:txBody>
          <a:bodyPr anchor="t">
            <a:normAutofit/>
          </a:bodyPr>
          <a:lstStyle/>
          <a:p>
            <a:r>
              <a:rPr lang="en-US" dirty="0"/>
              <a:t>Terraform state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D9E6D22-7024-3DDB-FD1A-4B2D9BFCE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99" y="3784632"/>
            <a:ext cx="5428537" cy="2215636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57E1-62A6-9837-BD73-44BA88BC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718" y="1405719"/>
            <a:ext cx="4165600" cy="4158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Suivi de </a:t>
            </a:r>
            <a:r>
              <a:rPr lang="en-US" dirty="0" err="1">
                <a:solidFill>
                  <a:srgbClr val="000000"/>
                </a:solidFill>
              </a:rPr>
              <a:t>l'état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actuel</a:t>
            </a:r>
            <a:r>
              <a:rPr lang="en-US" dirty="0">
                <a:solidFill>
                  <a:srgbClr val="000000"/>
                </a:solidFill>
              </a:rPr>
              <a:t> de </a:t>
            </a:r>
            <a:r>
              <a:rPr lang="en-US" dirty="0" err="1">
                <a:solidFill>
                  <a:srgbClr val="000000"/>
                </a:solidFill>
              </a:rPr>
              <a:t>l'infrastructure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r>
              <a:rPr lang="en-US" dirty="0" err="1">
                <a:solidFill>
                  <a:srgbClr val="000000"/>
                </a:solidFill>
              </a:rPr>
              <a:t>Permet</a:t>
            </a:r>
            <a:r>
              <a:rPr lang="en-US" dirty="0">
                <a:solidFill>
                  <a:srgbClr val="000000"/>
                </a:solidFill>
              </a:rPr>
              <a:t> la </a:t>
            </a:r>
            <a:r>
              <a:rPr lang="en-US" b="1" dirty="0" err="1">
                <a:solidFill>
                  <a:srgbClr val="000000"/>
                </a:solidFill>
              </a:rPr>
              <a:t>comparaison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entre </a:t>
            </a:r>
            <a:r>
              <a:rPr lang="en-US" dirty="0" err="1">
                <a:solidFill>
                  <a:srgbClr val="000000"/>
                </a:solidFill>
              </a:rPr>
              <a:t>l'état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souhaité</a:t>
            </a:r>
            <a:r>
              <a:rPr lang="en-US" dirty="0">
                <a:solidFill>
                  <a:srgbClr val="000000"/>
                </a:solidFill>
              </a:rPr>
              <a:t> et </a:t>
            </a:r>
            <a:r>
              <a:rPr lang="en-US" dirty="0" err="1">
                <a:solidFill>
                  <a:srgbClr val="000000"/>
                </a:solidFill>
              </a:rPr>
              <a:t>l'état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réel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r>
              <a:rPr lang="en-US" b="1" dirty="0">
                <a:solidFill>
                  <a:srgbClr val="000000"/>
                </a:solidFill>
              </a:rPr>
              <a:t>Gestion des modifications </a:t>
            </a:r>
            <a:r>
              <a:rPr lang="en-US" dirty="0">
                <a:solidFill>
                  <a:srgbClr val="000000"/>
                </a:solidFill>
              </a:rPr>
              <a:t>et </a:t>
            </a:r>
            <a:r>
              <a:rPr lang="en-US" b="1" dirty="0" err="1">
                <a:solidFill>
                  <a:srgbClr val="000000"/>
                </a:solidFill>
              </a:rPr>
              <a:t>synchronisation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des </a:t>
            </a:r>
            <a:r>
              <a:rPr lang="en-US" dirty="0" err="1">
                <a:solidFill>
                  <a:srgbClr val="000000"/>
                </a:solidFill>
              </a:rPr>
              <a:t>ressources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r>
              <a:rPr lang="en-US" dirty="0" err="1">
                <a:solidFill>
                  <a:srgbClr val="000000"/>
                </a:solidFill>
              </a:rPr>
              <a:t>Système</a:t>
            </a:r>
            <a:r>
              <a:rPr lang="en-US" dirty="0">
                <a:solidFill>
                  <a:srgbClr val="000000"/>
                </a:solidFill>
              </a:rPr>
              <a:t> de </a:t>
            </a:r>
            <a:r>
              <a:rPr lang="en-US" b="1" dirty="0">
                <a:solidFill>
                  <a:srgbClr val="000000"/>
                </a:solidFill>
              </a:rPr>
              <a:t>lock </a:t>
            </a:r>
            <a:r>
              <a:rPr lang="en-US" dirty="0">
                <a:solidFill>
                  <a:srgbClr val="000000"/>
                </a:solidFill>
              </a:rPr>
              <a:t>pour </a:t>
            </a:r>
            <a:r>
              <a:rPr lang="en-US" dirty="0" err="1">
                <a:solidFill>
                  <a:srgbClr val="000000"/>
                </a:solidFill>
              </a:rPr>
              <a:t>empêcher</a:t>
            </a:r>
            <a:r>
              <a:rPr lang="en-US" dirty="0">
                <a:solidFill>
                  <a:srgbClr val="000000"/>
                </a:solidFill>
              </a:rPr>
              <a:t> les modifications </a:t>
            </a:r>
            <a:r>
              <a:rPr lang="en-US" dirty="0" err="1">
                <a:solidFill>
                  <a:srgbClr val="000000"/>
                </a:solidFill>
              </a:rPr>
              <a:t>simultanées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460BE097-8227-4FAA-855E-A7E0050E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828F7A6-25AF-4EC8-9A20-E5DA931E7D30}" type="datetime1">
              <a:rPr lang="en-US" smtClean="0"/>
              <a:pPr>
                <a:spcAft>
                  <a:spcPts val="600"/>
                </a:spcAft>
              </a:pPr>
              <a:t>3/23/2023</a:t>
            </a:fld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486D18E6-2C3A-4D4A-93B8-55C65756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5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D29E-869C-CFA0-8E27-4F425E9F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8F3FC-A4B3-5FF6-B89D-5ED9B0EE8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306846"/>
            <a:ext cx="10357666" cy="25332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Intégration</a:t>
            </a:r>
            <a:r>
              <a:rPr lang="en-US" b="1" dirty="0"/>
              <a:t> </a:t>
            </a:r>
            <a:r>
              <a:rPr lang="en-US" b="1" dirty="0" err="1"/>
              <a:t>d'infrastructures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de </a:t>
            </a:r>
            <a:r>
              <a:rPr lang="en-US" b="1" dirty="0" err="1"/>
              <a:t>ressources</a:t>
            </a:r>
            <a:r>
              <a:rPr lang="en-US" b="1" dirty="0"/>
              <a:t> </a:t>
            </a:r>
            <a:r>
              <a:rPr lang="en-US" b="1" dirty="0" err="1"/>
              <a:t>existantes</a:t>
            </a:r>
            <a:r>
              <a:rPr lang="en-US" dirty="0"/>
              <a:t> dans un Terraform State.</a:t>
            </a:r>
          </a:p>
          <a:p>
            <a:r>
              <a:rPr lang="en-US" dirty="0"/>
              <a:t>Facilite la </a:t>
            </a:r>
            <a:r>
              <a:rPr lang="en-US" b="1" dirty="0"/>
              <a:t>migration </a:t>
            </a:r>
            <a:r>
              <a:rPr lang="en-US" dirty="0"/>
              <a:t>et </a:t>
            </a:r>
            <a:r>
              <a:rPr lang="en-US" dirty="0" err="1"/>
              <a:t>l'adoption</a:t>
            </a:r>
            <a:r>
              <a:rPr lang="en-US" dirty="0"/>
              <a:t> de Terraform.</a:t>
            </a:r>
          </a:p>
          <a:p>
            <a:r>
              <a:rPr lang="en-US" b="1" dirty="0" err="1"/>
              <a:t>Réduit</a:t>
            </a:r>
            <a:r>
              <a:rPr lang="en-US" b="1" dirty="0"/>
              <a:t> les </a:t>
            </a:r>
            <a:r>
              <a:rPr lang="en-US" b="1" dirty="0" err="1"/>
              <a:t>risques</a:t>
            </a:r>
            <a:r>
              <a:rPr lang="en-US" b="1" dirty="0"/>
              <a:t> de </a:t>
            </a:r>
            <a:r>
              <a:rPr lang="en-US" b="1" dirty="0" err="1"/>
              <a:t>pertubations</a:t>
            </a:r>
            <a:r>
              <a:rPr lang="en-US" dirty="0"/>
              <a:t> de </a:t>
            </a:r>
            <a:r>
              <a:rPr lang="en-US" dirty="0" err="1"/>
              <a:t>l'infrastructure</a:t>
            </a:r>
            <a:r>
              <a:rPr lang="en-US" dirty="0"/>
              <a:t> </a:t>
            </a:r>
            <a:r>
              <a:rPr lang="en-US" dirty="0" err="1"/>
              <a:t>existante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Pas </a:t>
            </a:r>
            <a:r>
              <a:rPr lang="en-US" dirty="0" err="1"/>
              <a:t>besoin</a:t>
            </a:r>
            <a:r>
              <a:rPr lang="en-US" dirty="0"/>
              <a:t> de </a:t>
            </a:r>
            <a:r>
              <a:rPr lang="en-US" dirty="0" err="1"/>
              <a:t>redéploiement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Réduit</a:t>
            </a:r>
            <a:r>
              <a:rPr lang="en-US" dirty="0"/>
              <a:t> le </a:t>
            </a:r>
            <a:r>
              <a:rPr lang="en-US" dirty="0" err="1"/>
              <a:t>risque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</a:t>
            </a:r>
            <a:r>
              <a:rPr lang="en-US" dirty="0"/>
              <a:t> de </a:t>
            </a:r>
            <a:r>
              <a:rPr lang="en-US" dirty="0" err="1"/>
              <a:t>perte</a:t>
            </a:r>
            <a:r>
              <a:rPr lang="en-US" dirty="0"/>
              <a:t> du Terraform State d'un </a:t>
            </a:r>
            <a:r>
              <a:rPr lang="en-US" dirty="0" err="1"/>
              <a:t>environnement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09444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VeniceBeachVTI</vt:lpstr>
      <vt:lpstr>INFRASTRUCTURE AS CODE AVEC TERRAFORM</vt:lpstr>
      <vt:lpstr>SOMMAIRE</vt:lpstr>
      <vt:lpstr>Introduction DEFINITION DE L'INFRASTRUCTURE AS CODE</vt:lpstr>
      <vt:lpstr>ObjectifS de l'INfrastructure as code</vt:lpstr>
      <vt:lpstr>Présentation de Terraform</vt:lpstr>
      <vt:lpstr>Qu'est-ce que Terraform ?</vt:lpstr>
      <vt:lpstr>Fonctionnement global</vt:lpstr>
      <vt:lpstr>Terraform state</vt:lpstr>
      <vt:lpstr>Terraform import</vt:lpstr>
      <vt:lpstr>Gestion des ressources Bonnes pratiques et astuces</vt:lpstr>
      <vt:lpstr>Terraform registry</vt:lpstr>
      <vt:lpstr>Cloud-init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530</cp:revision>
  <dcterms:created xsi:type="dcterms:W3CDTF">2023-03-23T08:07:57Z</dcterms:created>
  <dcterms:modified xsi:type="dcterms:W3CDTF">2023-03-23T12:24:12Z</dcterms:modified>
</cp:coreProperties>
</file>