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1" r:id="rId5"/>
    <p:sldId id="272" r:id="rId6"/>
    <p:sldId id="260" r:id="rId7"/>
    <p:sldId id="261" r:id="rId8"/>
    <p:sldId id="273" r:id="rId9"/>
    <p:sldId id="265" r:id="rId10"/>
    <p:sldId id="264" r:id="rId11"/>
    <p:sldId id="266" r:id="rId12"/>
    <p:sldId id="269" r:id="rId13"/>
    <p:sldId id="270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>
        <p:scale>
          <a:sx n="100" d="100"/>
          <a:sy n="100" d="100"/>
        </p:scale>
        <p:origin x="33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04F03-9CCC-4AC3-B6CC-8505F2ACE29D}" type="datetimeFigureOut">
              <a:rPr lang="en-US" smtClean="0"/>
              <a:t>02-May-16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265A5-B921-4EEE-BE87-31FB277F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90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465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6827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1445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8B89-9FCD-4BCC-8654-17E876307F72}" type="datetimeFigureOut">
              <a:rPr lang="en-US" smtClean="0"/>
              <a:t>02-May-16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9AC3-D030-4079-8C62-995C2383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2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8B89-9FCD-4BCC-8654-17E876307F72}" type="datetimeFigureOut">
              <a:rPr lang="en-US" smtClean="0"/>
              <a:t>02-May-16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9AC3-D030-4079-8C62-995C2383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4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8B89-9FCD-4BCC-8654-17E876307F72}" type="datetimeFigureOut">
              <a:rPr lang="en-US" smtClean="0"/>
              <a:t>02-May-16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9AC3-D030-4079-8C62-995C2383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4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8B89-9FCD-4BCC-8654-17E876307F72}" type="datetimeFigureOut">
              <a:rPr lang="en-US" smtClean="0"/>
              <a:t>02-May-16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9AC3-D030-4079-8C62-995C2383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0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8B89-9FCD-4BCC-8654-17E876307F72}" type="datetimeFigureOut">
              <a:rPr lang="en-US" smtClean="0"/>
              <a:t>02-May-16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9AC3-D030-4079-8C62-995C2383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8B89-9FCD-4BCC-8654-17E876307F72}" type="datetimeFigureOut">
              <a:rPr lang="en-US" smtClean="0"/>
              <a:t>02-May-16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9AC3-D030-4079-8C62-995C2383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8B89-9FCD-4BCC-8654-17E876307F72}" type="datetimeFigureOut">
              <a:rPr lang="en-US" smtClean="0"/>
              <a:t>02-May-16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9AC3-D030-4079-8C62-995C2383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7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8B89-9FCD-4BCC-8654-17E876307F72}" type="datetimeFigureOut">
              <a:rPr lang="en-US" smtClean="0"/>
              <a:t>02-May-16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9AC3-D030-4079-8C62-995C2383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0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8B89-9FCD-4BCC-8654-17E876307F72}" type="datetimeFigureOut">
              <a:rPr lang="en-US" smtClean="0"/>
              <a:t>02-May-16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9AC3-D030-4079-8C62-995C2383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6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8B89-9FCD-4BCC-8654-17E876307F72}" type="datetimeFigureOut">
              <a:rPr lang="en-US" smtClean="0"/>
              <a:t>02-May-16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9AC3-D030-4079-8C62-995C2383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4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8B89-9FCD-4BCC-8654-17E876307F72}" type="datetimeFigureOut">
              <a:rPr lang="en-US" smtClean="0"/>
              <a:t>02-May-16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9AC3-D030-4079-8C62-995C2383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3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A8B89-9FCD-4BCC-8654-17E876307F72}" type="datetimeFigureOut">
              <a:rPr lang="en-US" smtClean="0"/>
              <a:t>02-May-16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E9AC3-D030-4079-8C62-995C2383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4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191" y="939873"/>
            <a:ext cx="9951629" cy="523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28" y="5845041"/>
            <a:ext cx="10710863" cy="523875"/>
          </a:xfrm>
          <a:prstGeom prst="rect">
            <a:avLst/>
          </a:prstGeom>
        </p:spPr>
      </p:pic>
      <p:pic>
        <p:nvPicPr>
          <p:cNvPr id="1026" name="Picture 2" descr="https://upload.wikimedia.org/wikipedia/en/2/26/North_Texas_Solid_Green_Diving_Eagle_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64" y="273122"/>
            <a:ext cx="24955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45219" y="362404"/>
            <a:ext cx="8505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/>
                <a:cs typeface="Arial"/>
              </a:rPr>
              <a:t>University of North Texas – EENG</a:t>
            </a:r>
            <a:endParaRPr lang="en-US" sz="3200" dirty="0"/>
          </a:p>
        </p:txBody>
      </p:sp>
      <p:sp>
        <p:nvSpPr>
          <p:cNvPr id="12" name="Shape 107"/>
          <p:cNvSpPr txBox="1">
            <a:spLocks noGrp="1"/>
          </p:cNvSpPr>
          <p:nvPr>
            <p:ph type="subTitle" idx="1"/>
          </p:nvPr>
        </p:nvSpPr>
        <p:spPr>
          <a:xfrm>
            <a:off x="8941981" y="5167179"/>
            <a:ext cx="2508839" cy="939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35" b="1" i="1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Chris Askings</a:t>
            </a:r>
          </a:p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35" b="1" i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Ian Hunt</a:t>
            </a:r>
          </a:p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35" b="1" i="1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Nathan</a:t>
            </a:r>
            <a:r>
              <a:rPr lang="en-US" sz="2035" b="1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Ruprecht</a:t>
            </a:r>
            <a:endParaRPr sz="2035" b="0" i="0" u="none" strike="noStrike" cap="none" baseline="0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07"/>
          <p:cNvSpPr txBox="1">
            <a:spLocks/>
          </p:cNvSpPr>
          <p:nvPr/>
        </p:nvSpPr>
        <p:spPr>
          <a:xfrm>
            <a:off x="13559" y="2531191"/>
            <a:ext cx="12192000" cy="93979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Project</a:t>
            </a:r>
            <a:endParaRPr lang="en-US" sz="4000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07"/>
          <p:cNvSpPr txBox="1">
            <a:spLocks/>
          </p:cNvSpPr>
          <p:nvPr/>
        </p:nvSpPr>
        <p:spPr>
          <a:xfrm>
            <a:off x="13559" y="3470990"/>
            <a:ext cx="12192000" cy="93979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EENG 3910: Project V – DSP System Design</a:t>
            </a:r>
            <a:endParaRPr lang="en-US" sz="1600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07"/>
          <p:cNvSpPr txBox="1">
            <a:spLocks/>
          </p:cNvSpPr>
          <p:nvPr/>
        </p:nvSpPr>
        <p:spPr>
          <a:xfrm>
            <a:off x="13559" y="6183971"/>
            <a:ext cx="12192000" cy="240683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dirty="0" smtClean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Green Light to Greatness</a:t>
            </a:r>
            <a:endParaRPr lang="en-US" sz="1100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285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191" y="939873"/>
            <a:ext cx="9951629" cy="523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28" y="5845041"/>
            <a:ext cx="10710863" cy="523875"/>
          </a:xfrm>
          <a:prstGeom prst="rect">
            <a:avLst/>
          </a:prstGeom>
        </p:spPr>
      </p:pic>
      <p:pic>
        <p:nvPicPr>
          <p:cNvPr id="1026" name="Picture 2" descr="https://upload.wikimedia.org/wikipedia/en/2/26/North_Texas_Solid_Green_Diving_Eagle_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64" y="273122"/>
            <a:ext cx="24955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45219" y="362404"/>
            <a:ext cx="850560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i="1" dirty="0" smtClean="0">
                <a:solidFill>
                  <a:srgbClr val="25269A"/>
                </a:solidFill>
                <a:latin typeface="Arial"/>
                <a:cs typeface="Arial"/>
              </a:rPr>
              <a:t>Questions?</a:t>
            </a:r>
            <a:endParaRPr lang="en-US" sz="3200" dirty="0"/>
          </a:p>
        </p:txBody>
      </p:sp>
      <p:sp>
        <p:nvSpPr>
          <p:cNvPr id="9" name="Shape 107"/>
          <p:cNvSpPr txBox="1">
            <a:spLocks/>
          </p:cNvSpPr>
          <p:nvPr/>
        </p:nvSpPr>
        <p:spPr>
          <a:xfrm>
            <a:off x="13559" y="6183971"/>
            <a:ext cx="12192000" cy="240683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dirty="0" smtClean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Green Light to Greatness</a:t>
            </a:r>
            <a:endParaRPr lang="en-US" sz="1100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https://qph.is.quoracdn.net/main-qimg-d994f33965aba42b7537b7d36380c083?convert_to_webp=tr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559" y="1286110"/>
            <a:ext cx="4572000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0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191" y="939873"/>
            <a:ext cx="9951629" cy="523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28" y="5845041"/>
            <a:ext cx="10710863" cy="523875"/>
          </a:xfrm>
          <a:prstGeom prst="rect">
            <a:avLst/>
          </a:prstGeom>
        </p:spPr>
      </p:pic>
      <p:pic>
        <p:nvPicPr>
          <p:cNvPr id="1026" name="Picture 2" descr="https://upload.wikimedia.org/wikipedia/en/2/26/North_Texas_Solid_Green_Diving_Eagle_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64" y="273122"/>
            <a:ext cx="24955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45219" y="362404"/>
            <a:ext cx="850560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i="1" dirty="0" smtClean="0">
                <a:solidFill>
                  <a:srgbClr val="25269A"/>
                </a:solidFill>
                <a:latin typeface="Arial"/>
                <a:cs typeface="Arial"/>
              </a:rPr>
              <a:t>Source Code – LEDs</a:t>
            </a:r>
            <a:endParaRPr lang="en-US" sz="32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754128" y="1581400"/>
            <a:ext cx="4215437" cy="37470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/>
              <a:t>void </a:t>
            </a:r>
            <a:r>
              <a:rPr lang="en-US" sz="1200" b="1" dirty="0" err="1"/>
              <a:t>init_LEDs</a:t>
            </a:r>
            <a:r>
              <a:rPr lang="en-US" sz="1200" b="1" dirty="0"/>
              <a:t>(void)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      // Red LED</a:t>
            </a:r>
          </a:p>
          <a:p>
            <a:pPr marL="0" indent="0">
              <a:buNone/>
            </a:pPr>
            <a:r>
              <a:rPr lang="en-US" sz="1200" dirty="0"/>
              <a:t>      </a:t>
            </a:r>
            <a:r>
              <a:rPr lang="en-US" sz="1200" b="1" dirty="0" err="1"/>
              <a:t>SysCtlPeripheralEnable</a:t>
            </a:r>
            <a:r>
              <a:rPr lang="en-US" sz="1200" b="1" dirty="0"/>
              <a:t>(SYSCTL_PERIPH_GPIOF);</a:t>
            </a:r>
          </a:p>
          <a:p>
            <a:pPr marL="0" indent="0">
              <a:buNone/>
            </a:pPr>
            <a:r>
              <a:rPr lang="en-US" sz="1200" dirty="0"/>
              <a:t>      </a:t>
            </a:r>
            <a:r>
              <a:rPr lang="en-US" sz="1200" b="1" dirty="0" err="1"/>
              <a:t>GPIOPinTypeGPIOOutput</a:t>
            </a:r>
            <a:r>
              <a:rPr lang="en-US" sz="1200" b="1" dirty="0"/>
              <a:t>(GPIO_PORTF_BASE, GPIO_PIN_3</a:t>
            </a:r>
            <a:r>
              <a:rPr lang="en-US" sz="1200" b="1" dirty="0" smtClean="0"/>
              <a:t>);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// Green LED</a:t>
            </a:r>
          </a:p>
          <a:p>
            <a:pPr marL="0" indent="0">
              <a:buNone/>
            </a:pPr>
            <a:r>
              <a:rPr lang="en-US" sz="1200" dirty="0"/>
              <a:t>      </a:t>
            </a:r>
            <a:r>
              <a:rPr lang="en-US" sz="1200" b="1" dirty="0" err="1"/>
              <a:t>SysCtlPeripheralEnable</a:t>
            </a:r>
            <a:r>
              <a:rPr lang="en-US" sz="1200" b="1" dirty="0"/>
              <a:t>(SYSCTL_PERIPH_GPIOB);</a:t>
            </a:r>
          </a:p>
          <a:p>
            <a:pPr marL="0" indent="0">
              <a:buNone/>
            </a:pPr>
            <a:r>
              <a:rPr lang="en-US" sz="1200" dirty="0"/>
              <a:t>      </a:t>
            </a:r>
            <a:r>
              <a:rPr lang="en-US" sz="1200" b="1" dirty="0" err="1"/>
              <a:t>GPIOPinTypeGPIOOutput</a:t>
            </a:r>
            <a:r>
              <a:rPr lang="en-US" sz="1200" b="1" dirty="0"/>
              <a:t>(GPIO_PORTB_BASE, GPIO_PIN_3</a:t>
            </a:r>
            <a:r>
              <a:rPr lang="en-US" sz="1200" b="1" dirty="0" smtClean="0"/>
              <a:t>);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// Blue LED</a:t>
            </a:r>
          </a:p>
          <a:p>
            <a:pPr marL="0" indent="0">
              <a:buNone/>
            </a:pPr>
            <a:r>
              <a:rPr lang="en-US" sz="1200" dirty="0"/>
              <a:t>      </a:t>
            </a:r>
            <a:r>
              <a:rPr lang="en-US" sz="1200" b="1" dirty="0" err="1"/>
              <a:t>SysCtlPeripheralEnable</a:t>
            </a:r>
            <a:r>
              <a:rPr lang="en-US" sz="1200" b="1" dirty="0"/>
              <a:t>(SYSCTL_PERIPH_GPIOC);</a:t>
            </a:r>
          </a:p>
          <a:p>
            <a:pPr marL="0" indent="0">
              <a:buNone/>
            </a:pPr>
            <a:r>
              <a:rPr lang="en-US" sz="1200" dirty="0"/>
              <a:t>      </a:t>
            </a:r>
            <a:r>
              <a:rPr lang="en-US" sz="1200" b="1" dirty="0" err="1"/>
              <a:t>GPIOPinTypeGPIOOutput</a:t>
            </a:r>
            <a:r>
              <a:rPr lang="en-US" sz="1200" b="1" dirty="0"/>
              <a:t>(GPIO_PORTC_BASE, GPIO_PIN_4);</a:t>
            </a:r>
          </a:p>
          <a:p>
            <a:pPr marL="0" indent="0">
              <a:buNone/>
            </a:pPr>
            <a:r>
              <a:rPr lang="en-US" sz="1200" dirty="0"/>
              <a:t>}//end </a:t>
            </a:r>
            <a:r>
              <a:rPr lang="en-US" sz="1200" dirty="0" err="1"/>
              <a:t>init_LEDs</a:t>
            </a:r>
            <a:endParaRPr lang="en-US" sz="1200" dirty="0" smtClean="0"/>
          </a:p>
        </p:txBody>
      </p:sp>
      <p:sp>
        <p:nvSpPr>
          <p:cNvPr id="9" name="Shape 107"/>
          <p:cNvSpPr txBox="1">
            <a:spLocks/>
          </p:cNvSpPr>
          <p:nvPr/>
        </p:nvSpPr>
        <p:spPr>
          <a:xfrm>
            <a:off x="13559" y="6183971"/>
            <a:ext cx="12192000" cy="240683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dirty="0" smtClean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Green Light to Greatness</a:t>
            </a:r>
            <a:endParaRPr lang="en-US" sz="1100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55810" y="1524649"/>
            <a:ext cx="648826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 (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GPIOPinRead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(GPIO_PORTF_BASE, GPIO_PIN_3)) ||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GPIOPinRead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(GPIO_PORTB_BASE, GPIO_PIN_3)) ||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GPIOPinRead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(GPIO_PORTC_BASE, GPIO_PIN_4)) 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//All LEDs off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GPIOPinWrite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(GPIO_PORTF_BASE, GPIO_PIN_3, 0);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GPIOPinWrite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(GPIO_PORTB_BASE, GPIO_PIN_3, 0);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GPIOPinWrite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(GPIO_PORTC_BASE, GPIO_PIN_4, 0);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 cur_LED 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0:</a:t>
            </a:r>
            <a:r>
              <a:rPr 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//Red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GPIOPinWrite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(GPIO_PORTF_BASE, GPIO_PIN_3, 8);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  <a:r>
              <a:rPr 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//Green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GPIOPinWrite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(GPIO_PORTB_BASE, GPIO_PIN_3, 8);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  <a:r>
              <a:rPr 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//Blue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GPIOPinWrite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(GPIO_PORTC_BASE, GPIO_PIN_4, 16);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}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//End switch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72743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191" y="939873"/>
            <a:ext cx="9951629" cy="523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28" y="5845041"/>
            <a:ext cx="10710863" cy="523875"/>
          </a:xfrm>
          <a:prstGeom prst="rect">
            <a:avLst/>
          </a:prstGeom>
        </p:spPr>
      </p:pic>
      <p:pic>
        <p:nvPicPr>
          <p:cNvPr id="1026" name="Picture 2" descr="https://upload.wikimedia.org/wikipedia/en/2/26/North_Texas_Solid_Green_Diving_Eagle_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64" y="273122"/>
            <a:ext cx="24955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45219" y="362404"/>
            <a:ext cx="850560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i="1" dirty="0" smtClean="0">
                <a:solidFill>
                  <a:srgbClr val="25269A"/>
                </a:solidFill>
                <a:latin typeface="Arial"/>
                <a:cs typeface="Arial"/>
              </a:rPr>
              <a:t>Source Code – LEDs</a:t>
            </a:r>
            <a:endParaRPr lang="en-US" sz="32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905203" y="1852295"/>
            <a:ext cx="4215437" cy="37470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condition = </a:t>
            </a:r>
            <a:r>
              <a:rPr lang="en-US" sz="1200" dirty="0" err="1"/>
              <a:t>check_boundaries</a:t>
            </a:r>
            <a:r>
              <a:rPr lang="en-US" sz="1200" dirty="0"/>
              <a:t>(</a:t>
            </a:r>
            <a:r>
              <a:rPr lang="en-US" sz="1200" dirty="0" err="1"/>
              <a:t>lat_data</a:t>
            </a:r>
            <a:r>
              <a:rPr lang="en-US" sz="1200" dirty="0"/>
              <a:t>, </a:t>
            </a:r>
            <a:r>
              <a:rPr lang="en-US" sz="1200" dirty="0" err="1"/>
              <a:t>long_data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if( condition ) {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   //</a:t>
            </a:r>
            <a:r>
              <a:rPr lang="en-US" sz="1200" dirty="0"/>
              <a:t>We're good, green LED</a:t>
            </a:r>
          </a:p>
          <a:p>
            <a:pPr marL="0" indent="0">
              <a:buNone/>
            </a:pPr>
            <a:r>
              <a:rPr lang="en-US" sz="1200" dirty="0"/>
              <a:t>            cur_LED=1;</a:t>
            </a:r>
          </a:p>
          <a:p>
            <a:pPr marL="0" indent="0">
              <a:buNone/>
            </a:pPr>
            <a:r>
              <a:rPr lang="en-US" sz="1200" dirty="0"/>
              <a:t>} </a:t>
            </a:r>
            <a:r>
              <a:rPr lang="en-US" sz="1200" b="1" dirty="0"/>
              <a:t>else {</a:t>
            </a:r>
          </a:p>
          <a:p>
            <a:pPr marL="0" indent="0">
              <a:buNone/>
            </a:pPr>
            <a:r>
              <a:rPr lang="en-US" sz="1200" dirty="0"/>
              <a:t>            //We're bad, red LED</a:t>
            </a:r>
          </a:p>
          <a:p>
            <a:pPr marL="0" indent="0">
              <a:buNone/>
            </a:pPr>
            <a:r>
              <a:rPr lang="en-US" sz="1200" dirty="0"/>
              <a:t>            cur_LED=0;</a:t>
            </a:r>
          </a:p>
          <a:p>
            <a:pPr marL="0" indent="0">
              <a:buNone/>
            </a:pPr>
            <a:r>
              <a:rPr lang="en-US" sz="1200" dirty="0"/>
              <a:t>        }//end if</a:t>
            </a:r>
            <a:endParaRPr lang="en-US" sz="1200" dirty="0" smtClean="0"/>
          </a:p>
        </p:txBody>
      </p:sp>
      <p:sp>
        <p:nvSpPr>
          <p:cNvPr id="9" name="Shape 107"/>
          <p:cNvSpPr txBox="1">
            <a:spLocks/>
          </p:cNvSpPr>
          <p:nvPr/>
        </p:nvSpPr>
        <p:spPr>
          <a:xfrm>
            <a:off x="13559" y="6183971"/>
            <a:ext cx="12192000" cy="240683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dirty="0" smtClean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Green Light to Greatness</a:t>
            </a:r>
            <a:endParaRPr lang="en-US" sz="1100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5329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191" y="939873"/>
            <a:ext cx="9951629" cy="523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28" y="5845041"/>
            <a:ext cx="10710863" cy="523875"/>
          </a:xfrm>
          <a:prstGeom prst="rect">
            <a:avLst/>
          </a:prstGeom>
        </p:spPr>
      </p:pic>
      <p:pic>
        <p:nvPicPr>
          <p:cNvPr id="1026" name="Picture 2" descr="https://upload.wikimedia.org/wikipedia/en/2/26/North_Texas_Solid_Green_Diving_Eagle_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64" y="273122"/>
            <a:ext cx="24955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45219" y="362404"/>
            <a:ext cx="850560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i="1" dirty="0" smtClean="0">
                <a:solidFill>
                  <a:srgbClr val="25269A"/>
                </a:solidFill>
                <a:latin typeface="Arial"/>
                <a:cs typeface="Arial"/>
              </a:rPr>
              <a:t>Source Code – Data Processing</a:t>
            </a:r>
            <a:endParaRPr lang="en-US" sz="32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754128" y="1581400"/>
            <a:ext cx="4215437" cy="37470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 err="1"/>
              <a:t>int</a:t>
            </a:r>
            <a:r>
              <a:rPr lang="en-US" sz="1200" b="1" dirty="0"/>
              <a:t> </a:t>
            </a:r>
            <a:r>
              <a:rPr lang="en-US" sz="1200" b="1" dirty="0" err="1"/>
              <a:t>check_boundaries</a:t>
            </a:r>
            <a:r>
              <a:rPr lang="en-US" sz="1200" b="1" dirty="0"/>
              <a:t>( uint32_t </a:t>
            </a:r>
            <a:r>
              <a:rPr lang="en-US" sz="1200" b="1" dirty="0" err="1"/>
              <a:t>lat_data</a:t>
            </a:r>
            <a:r>
              <a:rPr lang="en-US" sz="1200" b="1" dirty="0"/>
              <a:t>, uint32_t </a:t>
            </a:r>
            <a:r>
              <a:rPr lang="en-US" sz="1200" b="1" dirty="0" err="1"/>
              <a:t>long_data</a:t>
            </a:r>
            <a:r>
              <a:rPr lang="en-US" sz="1200" b="1" dirty="0"/>
              <a:t>)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      uint32_t m12, m41, m43, m32, b12, b41, b43, b32, xcp1, xcp2,  ycp1, ycp2;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m12 = (y2-y1) / (x2-x1);</a:t>
            </a:r>
          </a:p>
          <a:p>
            <a:pPr marL="0" indent="0">
              <a:buNone/>
            </a:pPr>
            <a:r>
              <a:rPr lang="en-US" sz="1200" dirty="0"/>
              <a:t>      m41 = (y1-y4) / (x1-x4);</a:t>
            </a:r>
          </a:p>
          <a:p>
            <a:pPr marL="0" indent="0">
              <a:buNone/>
            </a:pPr>
            <a:r>
              <a:rPr lang="en-US" sz="1200" dirty="0"/>
              <a:t>      m43 = (y3-y4) / (x3-x4);</a:t>
            </a:r>
          </a:p>
          <a:p>
            <a:pPr marL="0" indent="0">
              <a:buNone/>
            </a:pPr>
            <a:r>
              <a:rPr lang="en-US" sz="1200" dirty="0"/>
              <a:t>      m32 = (y2-y3) / (x2-x3);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b12 = y1 - m12*x1;</a:t>
            </a:r>
          </a:p>
          <a:p>
            <a:pPr marL="0" indent="0">
              <a:buNone/>
            </a:pPr>
            <a:r>
              <a:rPr lang="en-US" sz="1200" dirty="0"/>
              <a:t>      b43 = y4 - m43*x4;</a:t>
            </a:r>
          </a:p>
          <a:p>
            <a:pPr marL="0" indent="0">
              <a:buNone/>
            </a:pPr>
            <a:r>
              <a:rPr lang="en-US" sz="1200" dirty="0"/>
              <a:t>      b41 = y4 - m41*x4;</a:t>
            </a:r>
          </a:p>
          <a:p>
            <a:pPr marL="0" indent="0">
              <a:buNone/>
            </a:pPr>
            <a:r>
              <a:rPr lang="en-US" sz="1200" dirty="0"/>
              <a:t>      b32 = y3 - m32*x3;</a:t>
            </a:r>
            <a:endParaRPr lang="en-US" sz="1200" dirty="0" smtClean="0"/>
          </a:p>
        </p:txBody>
      </p:sp>
      <p:sp>
        <p:nvSpPr>
          <p:cNvPr id="9" name="Shape 107"/>
          <p:cNvSpPr txBox="1">
            <a:spLocks/>
          </p:cNvSpPr>
          <p:nvPr/>
        </p:nvSpPr>
        <p:spPr>
          <a:xfrm>
            <a:off x="13559" y="6183971"/>
            <a:ext cx="12192000" cy="240683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dirty="0" smtClean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Green Light to Greatness</a:t>
            </a:r>
            <a:endParaRPr lang="en-US" sz="1100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55810" y="1524649"/>
            <a:ext cx="648826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  </a:t>
            </a:r>
            <a:r>
              <a:rPr lang="en-US" sz="1200" dirty="0" smtClean="0"/>
              <a:t>    //</a:t>
            </a:r>
            <a:r>
              <a:rPr lang="en-US" sz="1200" dirty="0"/>
              <a:t>Take </a:t>
            </a:r>
            <a:r>
              <a:rPr lang="en-US" sz="1200" dirty="0" err="1"/>
              <a:t>lat_data</a:t>
            </a:r>
            <a:r>
              <a:rPr lang="en-US" sz="1200" dirty="0"/>
              <a:t> and find the corresponding y values on the lines from point 1-2</a:t>
            </a:r>
          </a:p>
          <a:p>
            <a:r>
              <a:rPr lang="en-US" sz="1200" dirty="0"/>
              <a:t>      //and point 4-3. These y values are a range.</a:t>
            </a:r>
          </a:p>
          <a:p>
            <a:r>
              <a:rPr lang="en-US" sz="1200" dirty="0"/>
              <a:t>      //Test </a:t>
            </a:r>
            <a:r>
              <a:rPr lang="en-US" sz="1200" dirty="0" err="1"/>
              <a:t>long_data</a:t>
            </a:r>
            <a:r>
              <a:rPr lang="en-US" sz="1200" dirty="0"/>
              <a:t> against those corresponding y values for a vertical check</a:t>
            </a:r>
          </a:p>
          <a:p>
            <a:r>
              <a:rPr lang="en-US" sz="1200" dirty="0"/>
              <a:t>      ycp1 = m12*</a:t>
            </a:r>
            <a:r>
              <a:rPr lang="en-US" sz="1200" dirty="0" err="1"/>
              <a:t>lat_data</a:t>
            </a:r>
            <a:r>
              <a:rPr lang="en-US" sz="1200" dirty="0"/>
              <a:t> + b12;</a:t>
            </a:r>
          </a:p>
          <a:p>
            <a:r>
              <a:rPr lang="en-US" sz="1200" dirty="0"/>
              <a:t>      ycp2 = m43*</a:t>
            </a:r>
            <a:r>
              <a:rPr lang="en-US" sz="1200" dirty="0" err="1"/>
              <a:t>lat_data</a:t>
            </a:r>
            <a:r>
              <a:rPr lang="en-US" sz="1200" dirty="0"/>
              <a:t> + b43;</a:t>
            </a:r>
          </a:p>
          <a:p>
            <a:endParaRPr lang="en-US" sz="1200" dirty="0"/>
          </a:p>
          <a:p>
            <a:r>
              <a:rPr lang="en-US" sz="1200" dirty="0"/>
              <a:t>      //Take </a:t>
            </a:r>
            <a:r>
              <a:rPr lang="en-US" sz="1200" dirty="0" err="1"/>
              <a:t>long_data</a:t>
            </a:r>
            <a:r>
              <a:rPr lang="en-US" sz="1200" dirty="0"/>
              <a:t> and find the corresponding x values on the lines from point 4-1</a:t>
            </a:r>
          </a:p>
          <a:p>
            <a:r>
              <a:rPr lang="en-US" sz="1200" dirty="0"/>
              <a:t>      //and point 3-2.  These x values are a range.</a:t>
            </a:r>
          </a:p>
          <a:p>
            <a:r>
              <a:rPr lang="en-US" sz="1200" dirty="0"/>
              <a:t>      //Test </a:t>
            </a:r>
            <a:r>
              <a:rPr lang="en-US" sz="1200" dirty="0" err="1"/>
              <a:t>lat_data</a:t>
            </a:r>
            <a:r>
              <a:rPr lang="en-US" sz="1200" dirty="0"/>
              <a:t> against those corresponding x values for a horizontal check</a:t>
            </a:r>
          </a:p>
          <a:p>
            <a:r>
              <a:rPr lang="en-US" sz="1200" dirty="0"/>
              <a:t>      xcp1 = (</a:t>
            </a:r>
            <a:r>
              <a:rPr lang="en-US" sz="1200" dirty="0" err="1"/>
              <a:t>long_data</a:t>
            </a:r>
            <a:r>
              <a:rPr lang="en-US" sz="1200" dirty="0"/>
              <a:t> - b41) / m41;</a:t>
            </a:r>
          </a:p>
          <a:p>
            <a:r>
              <a:rPr lang="en-US" sz="1200" dirty="0"/>
              <a:t>      xcp2 = (</a:t>
            </a:r>
            <a:r>
              <a:rPr lang="en-US" sz="1200" dirty="0" err="1"/>
              <a:t>long_data</a:t>
            </a:r>
            <a:r>
              <a:rPr lang="en-US" sz="1200" dirty="0"/>
              <a:t> - b32) / m32;</a:t>
            </a:r>
          </a:p>
          <a:p>
            <a:endParaRPr lang="en-US" sz="1200" dirty="0"/>
          </a:p>
          <a:p>
            <a:r>
              <a:rPr lang="en-US" sz="1200" dirty="0"/>
              <a:t>      </a:t>
            </a:r>
            <a:r>
              <a:rPr lang="en-US" sz="1200" b="1" dirty="0"/>
              <a:t>if( (</a:t>
            </a:r>
            <a:r>
              <a:rPr lang="en-US" sz="1200" b="1" dirty="0" err="1"/>
              <a:t>long_data</a:t>
            </a:r>
            <a:r>
              <a:rPr lang="en-US" sz="1200" b="1" dirty="0"/>
              <a:t> &lt;= ycp1) &amp;&amp; (</a:t>
            </a:r>
            <a:r>
              <a:rPr lang="en-US" sz="1200" b="1" dirty="0" err="1"/>
              <a:t>long_data</a:t>
            </a:r>
            <a:r>
              <a:rPr lang="en-US" sz="1200" b="1" dirty="0"/>
              <a:t> &gt;= ycp2) ) { //Check within vertical boundaries</a:t>
            </a:r>
          </a:p>
          <a:p>
            <a:r>
              <a:rPr lang="en-US" sz="1200" dirty="0"/>
              <a:t>             </a:t>
            </a:r>
            <a:r>
              <a:rPr lang="en-US" sz="1200" b="1" dirty="0"/>
              <a:t>if( (</a:t>
            </a:r>
            <a:r>
              <a:rPr lang="en-US" sz="1200" b="1" dirty="0" err="1"/>
              <a:t>lat_data</a:t>
            </a:r>
            <a:r>
              <a:rPr lang="en-US" sz="1200" b="1" dirty="0"/>
              <a:t> &lt;= xcp2) &amp;&amp; (</a:t>
            </a:r>
            <a:r>
              <a:rPr lang="en-US" sz="1200" b="1" dirty="0" err="1"/>
              <a:t>lat_data</a:t>
            </a:r>
            <a:r>
              <a:rPr lang="en-US" sz="1200" b="1" dirty="0"/>
              <a:t> &gt;= xcp1) ) { //Check within horizontal boundaries</a:t>
            </a:r>
          </a:p>
          <a:p>
            <a:r>
              <a:rPr lang="en-US" sz="1200" dirty="0"/>
              <a:t>                   </a:t>
            </a:r>
            <a:r>
              <a:rPr lang="en-US" sz="1200" b="1" dirty="0"/>
              <a:t>return 1; //We're inside the fence</a:t>
            </a:r>
          </a:p>
          <a:p>
            <a:r>
              <a:rPr lang="en-US" sz="1200" dirty="0"/>
              <a:t>             }</a:t>
            </a:r>
          </a:p>
          <a:p>
            <a:r>
              <a:rPr lang="en-US" sz="1200" dirty="0"/>
              <a:t>      } </a:t>
            </a:r>
            <a:r>
              <a:rPr lang="en-US" sz="1200" b="1" dirty="0"/>
              <a:t>else {</a:t>
            </a:r>
          </a:p>
          <a:p>
            <a:r>
              <a:rPr lang="en-US" sz="1200" dirty="0"/>
              <a:t>             </a:t>
            </a:r>
            <a:r>
              <a:rPr lang="en-US" sz="1200" b="1" dirty="0"/>
              <a:t>return 0; //DEAR GOD WE'RE BAD</a:t>
            </a:r>
          </a:p>
          <a:p>
            <a:r>
              <a:rPr lang="en-US" sz="1200" dirty="0"/>
              <a:t>      }</a:t>
            </a:r>
          </a:p>
          <a:p>
            <a:r>
              <a:rPr lang="en-US" sz="1200" u="sng" dirty="0"/>
              <a:t>}//end </a:t>
            </a:r>
            <a:r>
              <a:rPr lang="en-US" sz="1200" u="sng" dirty="0" err="1"/>
              <a:t>check_boundaries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64290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191" y="939873"/>
            <a:ext cx="9951629" cy="523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28" y="5845041"/>
            <a:ext cx="10710863" cy="523875"/>
          </a:xfrm>
          <a:prstGeom prst="rect">
            <a:avLst/>
          </a:prstGeom>
        </p:spPr>
      </p:pic>
      <p:pic>
        <p:nvPicPr>
          <p:cNvPr id="1026" name="Picture 2" descr="https://upload.wikimedia.org/wikipedia/en/2/26/North_Texas_Solid_Green_Diving_Eagle_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64" y="273122"/>
            <a:ext cx="24955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45219" y="362404"/>
            <a:ext cx="850560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i="1" dirty="0" smtClean="0">
                <a:solidFill>
                  <a:srgbClr val="25269A"/>
                </a:solidFill>
                <a:latin typeface="Arial"/>
                <a:cs typeface="Arial"/>
              </a:rPr>
              <a:t>Source Code – </a:t>
            </a:r>
            <a:r>
              <a:rPr lang="en-US" sz="3200" b="1" i="1" dirty="0" smtClean="0">
                <a:solidFill>
                  <a:srgbClr val="25269A"/>
                </a:solidFill>
                <a:latin typeface="Arial"/>
                <a:cs typeface="Arial"/>
              </a:rPr>
              <a:t>GPS</a:t>
            </a:r>
            <a:endParaRPr lang="en-US" sz="32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754128" y="1581400"/>
            <a:ext cx="4215437" cy="374707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/>
              <a:t>while(1) {</a:t>
            </a:r>
          </a:p>
          <a:p>
            <a:pPr marL="0" indent="0">
              <a:buNone/>
            </a:pPr>
            <a:r>
              <a:rPr lang="en-US" sz="1200" dirty="0"/>
              <a:t>// Read user inputs from UART if available.</a:t>
            </a:r>
          </a:p>
          <a:p>
            <a:pPr marL="0" indent="0">
              <a:buNone/>
            </a:pPr>
            <a:r>
              <a:rPr lang="en-US" sz="1200" b="1" dirty="0"/>
              <a:t>if(</a:t>
            </a:r>
            <a:r>
              <a:rPr lang="en-US" sz="1200" b="1" dirty="0" err="1"/>
              <a:t>UARTRxBytesAvail</a:t>
            </a:r>
            <a:r>
              <a:rPr lang="en-US" sz="1200" b="1" dirty="0"/>
              <a:t>())</a:t>
            </a:r>
          </a:p>
          <a:p>
            <a:pPr marL="0" indent="0">
              <a:buNone/>
            </a:pPr>
            <a:r>
              <a:rPr lang="en-US" sz="1200" dirty="0"/>
              <a:t>       </a:t>
            </a:r>
            <a:r>
              <a:rPr lang="en-US" sz="1200" dirty="0" err="1"/>
              <a:t>user_cmd</a:t>
            </a:r>
            <a:r>
              <a:rPr lang="en-US" sz="1200" dirty="0"/>
              <a:t> = </a:t>
            </a:r>
            <a:r>
              <a:rPr lang="en-US" sz="1200" b="1" dirty="0" err="1"/>
              <a:t>UARTgetc</a:t>
            </a:r>
            <a:r>
              <a:rPr lang="en-US" sz="1200" b="1" dirty="0"/>
              <a:t>();</a:t>
            </a:r>
          </a:p>
          <a:p>
            <a:pPr marL="0" indent="0">
              <a:buNone/>
            </a:pPr>
            <a:r>
              <a:rPr lang="en-US" sz="1200" b="1" dirty="0"/>
              <a:t>else</a:t>
            </a:r>
          </a:p>
          <a:p>
            <a:pPr marL="0" indent="0">
              <a:buNone/>
            </a:pPr>
            <a:r>
              <a:rPr lang="en-US" sz="1200" dirty="0" err="1"/>
              <a:t>user_cmd</a:t>
            </a:r>
            <a:r>
              <a:rPr lang="en-US" sz="1200" dirty="0"/>
              <a:t> = 0;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switch(</a:t>
            </a:r>
            <a:r>
              <a:rPr lang="en-US" sz="1200" b="1" dirty="0" err="1"/>
              <a:t>user_cmd</a:t>
            </a:r>
            <a:r>
              <a:rPr lang="en-US" sz="1200" b="1" dirty="0"/>
              <a:t>){</a:t>
            </a:r>
          </a:p>
          <a:p>
            <a:pPr marL="0" indent="0">
              <a:buNone/>
            </a:pPr>
            <a:r>
              <a:rPr lang="en-US" sz="1200" b="1" dirty="0"/>
              <a:t>case 'L':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 err="1"/>
              <a:t>UARTprintf</a:t>
            </a:r>
            <a:r>
              <a:rPr lang="en-US" sz="1200" b="1" dirty="0"/>
              <a:t>("\n ");</a:t>
            </a:r>
          </a:p>
          <a:p>
            <a:pPr marL="0" indent="0">
              <a:buNone/>
            </a:pPr>
            <a:r>
              <a:rPr lang="en-US" sz="1200" b="1" u="sng" dirty="0" err="1"/>
              <a:t>UARTgets</a:t>
            </a:r>
            <a:r>
              <a:rPr lang="en-US" sz="1200" b="1" u="sng" dirty="0"/>
              <a:t>(</a:t>
            </a:r>
            <a:r>
              <a:rPr lang="en-US" sz="1200" b="1" u="sng" dirty="0" err="1"/>
              <a:t>uart_buffer</a:t>
            </a:r>
            <a:r>
              <a:rPr lang="en-US" sz="1200" b="1" u="sng" dirty="0"/>
              <a:t>, </a:t>
            </a:r>
            <a:r>
              <a:rPr lang="en-US" sz="1200" b="1" u="sng" dirty="0" err="1"/>
              <a:t>buffer_length</a:t>
            </a:r>
            <a:r>
              <a:rPr lang="en-US" sz="1200" b="1" u="sng" dirty="0"/>
              <a:t>);</a:t>
            </a:r>
          </a:p>
          <a:p>
            <a:pPr marL="0" indent="0">
              <a:buNone/>
            </a:pPr>
            <a:r>
              <a:rPr lang="en-US" sz="1200" b="1" u="sng" dirty="0" err="1"/>
              <a:t>UARTprintf</a:t>
            </a:r>
            <a:r>
              <a:rPr lang="en-US" sz="1200" b="1" u="sng" dirty="0"/>
              <a:t>("\n </a:t>
            </a:r>
            <a:r>
              <a:rPr lang="en-US" sz="1200" b="1" u="sng" dirty="0" err="1"/>
              <a:t>uart</a:t>
            </a:r>
            <a:r>
              <a:rPr lang="en-US" sz="1200" b="1" u="sng" dirty="0"/>
              <a:t>-buff is: \%s \n \n ", </a:t>
            </a:r>
            <a:r>
              <a:rPr lang="en-US" sz="1200" b="1" u="sng" dirty="0" err="1"/>
              <a:t>uart_buffer</a:t>
            </a:r>
            <a:r>
              <a:rPr lang="en-US" sz="1200" b="1" u="sng" dirty="0"/>
              <a:t>);</a:t>
            </a:r>
          </a:p>
          <a:p>
            <a:pPr marL="0" indent="0">
              <a:buNone/>
            </a:pPr>
            <a:r>
              <a:rPr lang="en-US" sz="1200" dirty="0" err="1"/>
              <a:t>data_parse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b="1" dirty="0"/>
              <a:t>break;</a:t>
            </a:r>
          </a:p>
          <a:p>
            <a:pPr marL="0" indent="0">
              <a:buNone/>
            </a:pPr>
            <a:r>
              <a:rPr lang="en-US" sz="1200" dirty="0"/>
              <a:t>}</a:t>
            </a:r>
            <a:endParaRPr lang="en-US" sz="1200" dirty="0" smtClean="0"/>
          </a:p>
        </p:txBody>
      </p:sp>
      <p:sp>
        <p:nvSpPr>
          <p:cNvPr id="9" name="Shape 107"/>
          <p:cNvSpPr txBox="1">
            <a:spLocks/>
          </p:cNvSpPr>
          <p:nvPr/>
        </p:nvSpPr>
        <p:spPr>
          <a:xfrm>
            <a:off x="13559" y="6183971"/>
            <a:ext cx="12192000" cy="240683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dirty="0" smtClean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Green Light to Greatness</a:t>
            </a:r>
            <a:endParaRPr lang="en-US" sz="1100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55810" y="1524649"/>
            <a:ext cx="648826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void </a:t>
            </a:r>
            <a:r>
              <a:rPr lang="en-US" sz="1200" b="1" dirty="0" err="1"/>
              <a:t>data_parse</a:t>
            </a:r>
            <a:r>
              <a:rPr lang="en-US" sz="1200" b="1" dirty="0"/>
              <a:t>(void)</a:t>
            </a:r>
          </a:p>
          <a:p>
            <a:r>
              <a:rPr lang="en-US" sz="1200" dirty="0"/>
              <a:t>{</a:t>
            </a:r>
          </a:p>
          <a:p>
            <a:r>
              <a:rPr lang="en-US" sz="1200" b="1" dirty="0"/>
              <a:t>long x;</a:t>
            </a:r>
          </a:p>
          <a:p>
            <a:r>
              <a:rPr lang="en-US" sz="1200" b="1" dirty="0"/>
              <a:t>long y;</a:t>
            </a:r>
          </a:p>
          <a:p>
            <a:r>
              <a:rPr lang="en-US" sz="1200" dirty="0"/>
              <a:t>x=2;</a:t>
            </a:r>
          </a:p>
          <a:p>
            <a:r>
              <a:rPr lang="en-US" sz="1200" dirty="0"/>
              <a:t>y=16;</a:t>
            </a:r>
          </a:p>
          <a:p>
            <a:r>
              <a:rPr lang="en-US" sz="1200" b="1" dirty="0"/>
              <a:t>while(x&lt;</a:t>
            </a:r>
            <a:r>
              <a:rPr lang="en-US" sz="1200" b="1" dirty="0" err="1"/>
              <a:t>lat_length</a:t>
            </a:r>
            <a:r>
              <a:rPr lang="en-US" sz="1200" b="1" dirty="0"/>
              <a:t>){</a:t>
            </a:r>
          </a:p>
          <a:p>
            <a:r>
              <a:rPr lang="en-US" sz="1200" dirty="0" err="1"/>
              <a:t>lat_buffer</a:t>
            </a:r>
            <a:r>
              <a:rPr lang="en-US" sz="1200" dirty="0"/>
              <a:t>[x-2]=</a:t>
            </a:r>
            <a:r>
              <a:rPr lang="en-US" sz="1200" dirty="0" err="1"/>
              <a:t>uart_buffer</a:t>
            </a:r>
            <a:r>
              <a:rPr lang="en-US" sz="1200" dirty="0"/>
              <a:t>[x];</a:t>
            </a:r>
          </a:p>
          <a:p>
            <a:r>
              <a:rPr lang="en-US" sz="1200" dirty="0" err="1"/>
              <a:t>long_buffer</a:t>
            </a:r>
            <a:r>
              <a:rPr lang="en-US" sz="1200" dirty="0"/>
              <a:t>[y-16]=</a:t>
            </a:r>
            <a:r>
              <a:rPr lang="en-US" sz="1200" dirty="0" err="1"/>
              <a:t>uart_buffer</a:t>
            </a:r>
            <a:r>
              <a:rPr lang="en-US" sz="1200" dirty="0"/>
              <a:t>[y];</a:t>
            </a:r>
          </a:p>
          <a:p>
            <a:r>
              <a:rPr lang="en-US" sz="1200" dirty="0"/>
              <a:t>x++;</a:t>
            </a:r>
          </a:p>
          <a:p>
            <a:r>
              <a:rPr lang="en-US" sz="1200" dirty="0"/>
              <a:t>y++;</a:t>
            </a:r>
          </a:p>
          <a:p>
            <a:r>
              <a:rPr lang="en-US" sz="1200" dirty="0"/>
              <a:t>}</a:t>
            </a:r>
          </a:p>
          <a:p>
            <a:r>
              <a:rPr lang="en-US" sz="1200" b="1" u="sng" dirty="0" err="1"/>
              <a:t>UARTprintf</a:t>
            </a:r>
            <a:r>
              <a:rPr lang="en-US" sz="1200" b="1" u="sng" dirty="0"/>
              <a:t>("\n </a:t>
            </a:r>
            <a:r>
              <a:rPr lang="en-US" sz="1200" b="1" u="sng" dirty="0" err="1"/>
              <a:t>lat</a:t>
            </a:r>
            <a:r>
              <a:rPr lang="en-US" sz="1200" b="1" u="sng" dirty="0"/>
              <a:t> is: \%s \n ", </a:t>
            </a:r>
            <a:r>
              <a:rPr lang="en-US" sz="1200" b="1" u="sng" dirty="0" err="1"/>
              <a:t>lat_buffer</a:t>
            </a:r>
            <a:r>
              <a:rPr lang="en-US" sz="1200" b="1" u="sng" dirty="0"/>
              <a:t>);</a:t>
            </a:r>
          </a:p>
          <a:p>
            <a:r>
              <a:rPr lang="en-US" sz="1200" b="1" u="sng" dirty="0" err="1"/>
              <a:t>UARTprintf</a:t>
            </a:r>
            <a:r>
              <a:rPr lang="en-US" sz="1200" b="1" u="sng" dirty="0"/>
              <a:t>("\n long is: \%s \n \n ", </a:t>
            </a:r>
            <a:r>
              <a:rPr lang="en-US" sz="1200" b="1" u="sng" dirty="0" err="1"/>
              <a:t>long_buffer</a:t>
            </a:r>
            <a:r>
              <a:rPr lang="en-US" sz="1200" b="1" u="sng" dirty="0"/>
              <a:t>);</a:t>
            </a:r>
          </a:p>
          <a:p>
            <a:r>
              <a:rPr lang="en-US" sz="1200" dirty="0" err="1"/>
              <a:t>lat_to_int</a:t>
            </a:r>
            <a:r>
              <a:rPr lang="en-US" sz="1200" dirty="0"/>
              <a:t>();</a:t>
            </a:r>
          </a:p>
          <a:p>
            <a:r>
              <a:rPr lang="en-US" sz="1200" dirty="0" err="1"/>
              <a:t>long_to_int</a:t>
            </a:r>
            <a:r>
              <a:rPr lang="en-US" sz="1200" dirty="0"/>
              <a:t>();</a:t>
            </a:r>
          </a:p>
          <a:p>
            <a:r>
              <a:rPr lang="en-US" sz="1200" dirty="0"/>
              <a:t>}//end </a:t>
            </a:r>
            <a:r>
              <a:rPr lang="en-US" sz="1200" dirty="0" err="1"/>
              <a:t>data_parse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40826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191" y="939873"/>
            <a:ext cx="9951629" cy="523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28" y="5845041"/>
            <a:ext cx="10710863" cy="523875"/>
          </a:xfrm>
          <a:prstGeom prst="rect">
            <a:avLst/>
          </a:prstGeom>
        </p:spPr>
      </p:pic>
      <p:pic>
        <p:nvPicPr>
          <p:cNvPr id="1026" name="Picture 2" descr="https://upload.wikimedia.org/wikipedia/en/2/26/North_Texas_Solid_Green_Diving_Eagle_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64" y="273122"/>
            <a:ext cx="24955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45219" y="362404"/>
            <a:ext cx="850560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i="1" dirty="0" smtClean="0">
                <a:solidFill>
                  <a:srgbClr val="25269A"/>
                </a:solidFill>
                <a:latin typeface="Arial"/>
                <a:cs typeface="Arial"/>
              </a:rPr>
              <a:t>Source Code – </a:t>
            </a:r>
            <a:r>
              <a:rPr lang="en-US" sz="3200" b="1" i="1" dirty="0" smtClean="0">
                <a:solidFill>
                  <a:srgbClr val="25269A"/>
                </a:solidFill>
                <a:latin typeface="Arial"/>
                <a:cs typeface="Arial"/>
              </a:rPr>
              <a:t>GPS</a:t>
            </a:r>
            <a:endParaRPr lang="en-US" sz="32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754128" y="1581400"/>
            <a:ext cx="4215437" cy="374707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/>
              <a:t>void </a:t>
            </a:r>
            <a:r>
              <a:rPr lang="en-US" sz="1100" b="1" dirty="0" err="1"/>
              <a:t>lat_to_int</a:t>
            </a:r>
            <a:r>
              <a:rPr lang="en-US" sz="1100" b="1" dirty="0"/>
              <a:t>(void)</a:t>
            </a:r>
          </a:p>
          <a:p>
            <a:pPr marL="0" indent="0">
              <a:buNone/>
            </a:pPr>
            <a:r>
              <a:rPr lang="en-US" sz="1100" dirty="0"/>
              <a:t>{</a:t>
            </a:r>
          </a:p>
          <a:p>
            <a:pPr marL="0" indent="0">
              <a:buNone/>
            </a:pPr>
            <a:r>
              <a:rPr lang="en-US" sz="1100" b="1" dirty="0"/>
              <a:t> </a:t>
            </a:r>
            <a:r>
              <a:rPr lang="en-US" sz="1100" b="1" dirty="0" smtClean="0"/>
              <a:t>   long </a:t>
            </a:r>
            <a:r>
              <a:rPr lang="en-US" sz="1100" b="1" dirty="0" err="1"/>
              <a:t>i</a:t>
            </a:r>
            <a:r>
              <a:rPr lang="en-US" sz="1100" b="1" dirty="0"/>
              <a:t>=0, </a:t>
            </a:r>
            <a:r>
              <a:rPr lang="en-US" sz="1100" b="1" dirty="0" err="1"/>
              <a:t>end_dex</a:t>
            </a:r>
            <a:r>
              <a:rPr lang="en-US" sz="1100" b="1" dirty="0"/>
              <a:t>=9;</a:t>
            </a:r>
          </a:p>
          <a:p>
            <a:pPr marL="0" indent="0">
              <a:buNone/>
            </a:pPr>
            <a:r>
              <a:rPr lang="en-US" sz="1100" b="1" dirty="0" smtClean="0"/>
              <a:t>    char </a:t>
            </a:r>
            <a:r>
              <a:rPr lang="en-US" sz="1100" b="1" dirty="0"/>
              <a:t>hold</a:t>
            </a:r>
            <a:r>
              <a:rPr lang="en-US" sz="1100" b="1" dirty="0" smtClean="0"/>
              <a:t>;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b="1" dirty="0" smtClean="0"/>
              <a:t>    while(</a:t>
            </a:r>
            <a:r>
              <a:rPr lang="en-US" sz="1100" b="1" dirty="0" err="1" smtClean="0"/>
              <a:t>i</a:t>
            </a:r>
            <a:r>
              <a:rPr lang="en-US" sz="1100" b="1" dirty="0" smtClean="0"/>
              <a:t>&lt;</a:t>
            </a:r>
            <a:r>
              <a:rPr lang="en-US" sz="1100" b="1" dirty="0" err="1" smtClean="0"/>
              <a:t>end_dex</a:t>
            </a:r>
            <a:r>
              <a:rPr lang="en-US" sz="1100" b="1" dirty="0"/>
              <a:t>){</a:t>
            </a:r>
          </a:p>
          <a:p>
            <a:pPr marL="0" indent="0">
              <a:buNone/>
            </a:pPr>
            <a:r>
              <a:rPr lang="en-US" sz="1100" dirty="0" smtClean="0"/>
              <a:t>	hold=</a:t>
            </a:r>
            <a:r>
              <a:rPr lang="en-US" sz="1100" dirty="0" err="1" smtClean="0"/>
              <a:t>lat_buffer</a:t>
            </a:r>
            <a:r>
              <a:rPr lang="en-US" sz="1100" dirty="0" smtClean="0"/>
              <a:t>[</a:t>
            </a:r>
            <a:r>
              <a:rPr lang="en-US" sz="1100" dirty="0" err="1" smtClean="0"/>
              <a:t>i</a:t>
            </a:r>
            <a:r>
              <a:rPr lang="en-US" sz="1100" dirty="0"/>
              <a:t>];</a:t>
            </a:r>
          </a:p>
          <a:p>
            <a:pPr marL="0" indent="0">
              <a:buNone/>
            </a:pPr>
            <a:r>
              <a:rPr lang="en-US" sz="1100" b="1" dirty="0" smtClean="0"/>
              <a:t>	switch(hold</a:t>
            </a:r>
            <a:r>
              <a:rPr lang="en-US" sz="1100" b="1" dirty="0"/>
              <a:t>){</a:t>
            </a:r>
          </a:p>
          <a:p>
            <a:pPr marL="0" indent="0">
              <a:buNone/>
            </a:pPr>
            <a:r>
              <a:rPr lang="en-US" sz="1100" b="1" dirty="0" smtClean="0"/>
              <a:t>	case </a:t>
            </a:r>
            <a:r>
              <a:rPr lang="en-US" sz="1100" b="1" dirty="0"/>
              <a:t>'9':</a:t>
            </a:r>
          </a:p>
          <a:p>
            <a:pPr marL="0" indent="0">
              <a:buNone/>
            </a:pPr>
            <a:r>
              <a:rPr lang="en-US" sz="1100" dirty="0" smtClean="0"/>
              <a:t>	    </a:t>
            </a:r>
            <a:r>
              <a:rPr lang="en-US" sz="1100" dirty="0" err="1" smtClean="0"/>
              <a:t>lat_data</a:t>
            </a:r>
            <a:r>
              <a:rPr lang="en-US" sz="1100" dirty="0" smtClean="0"/>
              <a:t>=</a:t>
            </a:r>
            <a:r>
              <a:rPr lang="en-US" sz="1100" dirty="0" err="1" smtClean="0"/>
              <a:t>lat_data</a:t>
            </a:r>
            <a:r>
              <a:rPr lang="en-US" sz="1100" dirty="0"/>
              <a:t>+(9*</a:t>
            </a:r>
            <a:r>
              <a:rPr lang="en-US" sz="1100" b="1" dirty="0"/>
              <a:t>pow(10,8-i));</a:t>
            </a:r>
          </a:p>
          <a:p>
            <a:pPr marL="0" indent="0">
              <a:buNone/>
            </a:pPr>
            <a:r>
              <a:rPr lang="en-US" sz="1100" dirty="0" smtClean="0"/>
              <a:t>	    //</a:t>
            </a:r>
            <a:r>
              <a:rPr lang="en-US" sz="1100" dirty="0" err="1"/>
              <a:t>UARTprintf</a:t>
            </a:r>
            <a:r>
              <a:rPr lang="en-US" sz="1100" dirty="0"/>
              <a:t>("\n 9lat is now: \%</a:t>
            </a:r>
            <a:r>
              <a:rPr lang="en-US" sz="1100" dirty="0" err="1"/>
              <a:t>i</a:t>
            </a:r>
            <a:r>
              <a:rPr lang="en-US" sz="1100" dirty="0"/>
              <a:t> \n ", </a:t>
            </a:r>
            <a:r>
              <a:rPr lang="en-US" sz="1100" dirty="0" err="1"/>
              <a:t>lat_data</a:t>
            </a:r>
            <a:r>
              <a:rPr lang="en-US" sz="1100" dirty="0"/>
              <a:t>);</a:t>
            </a:r>
          </a:p>
          <a:p>
            <a:pPr marL="0" indent="0">
              <a:buNone/>
            </a:pPr>
            <a:r>
              <a:rPr lang="en-US" sz="1100" b="1" dirty="0" smtClean="0"/>
              <a:t>	break</a:t>
            </a:r>
            <a:r>
              <a:rPr lang="en-US" sz="1100" b="1" dirty="0"/>
              <a:t>;</a:t>
            </a:r>
          </a:p>
          <a:p>
            <a:pPr marL="0" indent="0">
              <a:buNone/>
            </a:pPr>
            <a:r>
              <a:rPr lang="en-US" sz="1100" b="1" dirty="0" smtClean="0"/>
              <a:t>	case </a:t>
            </a:r>
            <a:r>
              <a:rPr lang="en-US" sz="1100" b="1" dirty="0"/>
              <a:t>'8':</a:t>
            </a:r>
          </a:p>
          <a:p>
            <a:pPr marL="0" indent="0">
              <a:buNone/>
            </a:pPr>
            <a:r>
              <a:rPr lang="en-US" sz="1100" dirty="0" smtClean="0"/>
              <a:t>	    </a:t>
            </a:r>
            <a:r>
              <a:rPr lang="en-US" sz="1100" dirty="0" err="1" smtClean="0"/>
              <a:t>lat_data</a:t>
            </a:r>
            <a:r>
              <a:rPr lang="en-US" sz="1100" dirty="0" smtClean="0"/>
              <a:t>=</a:t>
            </a:r>
            <a:r>
              <a:rPr lang="en-US" sz="1100" dirty="0" err="1" smtClean="0"/>
              <a:t>lat_data</a:t>
            </a:r>
            <a:r>
              <a:rPr lang="en-US" sz="1100" dirty="0"/>
              <a:t>+(8*</a:t>
            </a:r>
            <a:r>
              <a:rPr lang="en-US" sz="1100" b="1" dirty="0"/>
              <a:t>pow(10,8-i));</a:t>
            </a:r>
          </a:p>
          <a:p>
            <a:pPr marL="0" indent="0">
              <a:buNone/>
            </a:pPr>
            <a:r>
              <a:rPr lang="en-US" sz="1100" dirty="0" smtClean="0"/>
              <a:t>	    //</a:t>
            </a:r>
            <a:r>
              <a:rPr lang="en-US" sz="1100" dirty="0" err="1"/>
              <a:t>UARTprintf</a:t>
            </a:r>
            <a:r>
              <a:rPr lang="en-US" sz="1100" dirty="0"/>
              <a:t>("\n 8lat is now: \%</a:t>
            </a:r>
            <a:r>
              <a:rPr lang="en-US" sz="1100" dirty="0" err="1"/>
              <a:t>i</a:t>
            </a:r>
            <a:r>
              <a:rPr lang="en-US" sz="1100" dirty="0"/>
              <a:t> \n ", </a:t>
            </a:r>
            <a:r>
              <a:rPr lang="en-US" sz="1100" dirty="0" err="1"/>
              <a:t>lat_data</a:t>
            </a:r>
            <a:r>
              <a:rPr lang="en-US" sz="1100" dirty="0"/>
              <a:t>);</a:t>
            </a:r>
          </a:p>
          <a:p>
            <a:pPr marL="0" indent="0">
              <a:buNone/>
            </a:pPr>
            <a:r>
              <a:rPr lang="en-US" sz="1100" b="1" dirty="0" smtClean="0"/>
              <a:t>	break</a:t>
            </a:r>
            <a:r>
              <a:rPr lang="en-US" sz="1100" b="1" dirty="0"/>
              <a:t>;</a:t>
            </a:r>
            <a:endParaRPr lang="en-US" sz="1200" dirty="0" smtClean="0"/>
          </a:p>
        </p:txBody>
      </p:sp>
      <p:sp>
        <p:nvSpPr>
          <p:cNvPr id="9" name="Shape 107"/>
          <p:cNvSpPr txBox="1">
            <a:spLocks/>
          </p:cNvSpPr>
          <p:nvPr/>
        </p:nvSpPr>
        <p:spPr>
          <a:xfrm>
            <a:off x="13559" y="6183971"/>
            <a:ext cx="12192000" cy="240683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dirty="0" smtClean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Green Light to Greatness</a:t>
            </a:r>
            <a:endParaRPr lang="en-US" sz="1100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55810" y="1524649"/>
            <a:ext cx="64882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	case </a:t>
            </a:r>
            <a:r>
              <a:rPr lang="en-US" sz="1200" b="1" dirty="0"/>
              <a:t>'.':</a:t>
            </a:r>
          </a:p>
          <a:p>
            <a:r>
              <a:rPr lang="en-US" sz="1200" dirty="0" smtClean="0"/>
              <a:t>	    </a:t>
            </a:r>
            <a:r>
              <a:rPr lang="en-US" sz="1200" dirty="0" err="1" smtClean="0"/>
              <a:t>lat_data</a:t>
            </a:r>
            <a:r>
              <a:rPr lang="en-US" sz="1200" dirty="0" smtClean="0"/>
              <a:t>=</a:t>
            </a:r>
            <a:r>
              <a:rPr lang="en-US" sz="1200" dirty="0" err="1" smtClean="0"/>
              <a:t>lat_data</a:t>
            </a:r>
            <a:r>
              <a:rPr lang="en-US" sz="1200" dirty="0" smtClean="0"/>
              <a:t>/10</a:t>
            </a:r>
            <a:r>
              <a:rPr lang="en-US" sz="1200" dirty="0"/>
              <a:t>;</a:t>
            </a:r>
          </a:p>
          <a:p>
            <a:r>
              <a:rPr lang="en-US" sz="1200" dirty="0" smtClean="0"/>
              <a:t>	    //</a:t>
            </a:r>
            <a:r>
              <a:rPr lang="en-US" sz="1200" dirty="0" err="1"/>
              <a:t>UARTprintf</a:t>
            </a:r>
            <a:r>
              <a:rPr lang="en-US" sz="1200" dirty="0"/>
              <a:t>("\n .</a:t>
            </a:r>
            <a:r>
              <a:rPr lang="en-US" sz="1200" dirty="0" err="1"/>
              <a:t>lat</a:t>
            </a:r>
            <a:r>
              <a:rPr lang="en-US" sz="1200" dirty="0"/>
              <a:t> is now: \%</a:t>
            </a:r>
            <a:r>
              <a:rPr lang="en-US" sz="1200" dirty="0" err="1"/>
              <a:t>i</a:t>
            </a:r>
            <a:r>
              <a:rPr lang="en-US" sz="1200" dirty="0"/>
              <a:t> \n ", </a:t>
            </a:r>
            <a:r>
              <a:rPr lang="en-US" sz="1200" dirty="0" err="1"/>
              <a:t>lat_data</a:t>
            </a:r>
            <a:r>
              <a:rPr lang="en-US" sz="1200" dirty="0"/>
              <a:t>);</a:t>
            </a:r>
          </a:p>
          <a:p>
            <a:r>
              <a:rPr lang="en-US" sz="1200" b="1" dirty="0" smtClean="0"/>
              <a:t>	break</a:t>
            </a:r>
            <a:r>
              <a:rPr lang="en-US" sz="1200" b="1" dirty="0"/>
              <a:t>;</a:t>
            </a:r>
          </a:p>
          <a:p>
            <a:r>
              <a:rPr lang="en-US" sz="1200" dirty="0" smtClean="0"/>
              <a:t>	}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 smtClean="0"/>
              <a:t>i</a:t>
            </a:r>
            <a:r>
              <a:rPr lang="en-US" sz="1200" dirty="0" smtClean="0"/>
              <a:t>++;</a:t>
            </a:r>
            <a:endParaRPr lang="en-US" sz="1200" dirty="0"/>
          </a:p>
          <a:p>
            <a:r>
              <a:rPr lang="en-US" sz="1200" dirty="0" smtClean="0"/>
              <a:t>	}</a:t>
            </a:r>
            <a:endParaRPr lang="en-US" sz="1200" dirty="0"/>
          </a:p>
          <a:p>
            <a:r>
              <a:rPr lang="en-US" sz="1200" b="1" dirty="0" smtClean="0"/>
              <a:t>	</a:t>
            </a:r>
            <a:r>
              <a:rPr lang="en-US" sz="1200" b="1" u="sng" dirty="0" err="1" smtClean="0"/>
              <a:t>UARTprintf</a:t>
            </a:r>
            <a:r>
              <a:rPr lang="en-US" sz="1200" b="1" u="sng" dirty="0"/>
              <a:t>("\n </a:t>
            </a:r>
            <a:r>
              <a:rPr lang="en-US" sz="1200" b="1" u="sng" dirty="0" err="1"/>
              <a:t>lat</a:t>
            </a:r>
            <a:r>
              <a:rPr lang="en-US" sz="1200" b="1" u="sng" dirty="0"/>
              <a:t> is now: \%</a:t>
            </a:r>
            <a:r>
              <a:rPr lang="en-US" sz="1200" b="1" u="sng" dirty="0" err="1"/>
              <a:t>i</a:t>
            </a:r>
            <a:r>
              <a:rPr lang="en-US" sz="1200" b="1" u="sng" dirty="0"/>
              <a:t> \n ", </a:t>
            </a:r>
            <a:r>
              <a:rPr lang="en-US" sz="1200" b="1" u="sng" dirty="0" err="1"/>
              <a:t>lat_data</a:t>
            </a:r>
            <a:r>
              <a:rPr lang="en-US" sz="1200" b="1" u="sng" dirty="0"/>
              <a:t>);</a:t>
            </a:r>
          </a:p>
          <a:p>
            <a:r>
              <a:rPr lang="en-US" sz="1200" dirty="0"/>
              <a:t>}//end </a:t>
            </a:r>
            <a:r>
              <a:rPr lang="en-US" sz="1200" dirty="0" err="1"/>
              <a:t>lat_to_int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3684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191" y="939873"/>
            <a:ext cx="9951629" cy="523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28" y="5845041"/>
            <a:ext cx="10710863" cy="523875"/>
          </a:xfrm>
          <a:prstGeom prst="rect">
            <a:avLst/>
          </a:prstGeom>
        </p:spPr>
      </p:pic>
      <p:pic>
        <p:nvPicPr>
          <p:cNvPr id="1026" name="Picture 2" descr="https://upload.wikimedia.org/wikipedia/en/2/26/North_Texas_Solid_Green_Diving_Eagle_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64" y="273122"/>
            <a:ext cx="24955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45219" y="362404"/>
            <a:ext cx="850560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i="1" dirty="0" smtClean="0">
                <a:solidFill>
                  <a:srgbClr val="25269A"/>
                </a:solidFill>
                <a:latin typeface="Arial"/>
                <a:cs typeface="Arial"/>
              </a:rPr>
              <a:t>Overview</a:t>
            </a:r>
            <a:endParaRPr lang="en-US" sz="32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754128" y="1292938"/>
            <a:ext cx="10696692" cy="47229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Geo Fence</a:t>
            </a:r>
          </a:p>
          <a:p>
            <a:r>
              <a:rPr lang="en-US" dirty="0" smtClean="0"/>
              <a:t>NEO-6M</a:t>
            </a:r>
          </a:p>
          <a:p>
            <a:r>
              <a:rPr lang="en-US" dirty="0" smtClean="0"/>
              <a:t>EDU-MKII</a:t>
            </a:r>
          </a:p>
          <a:p>
            <a:r>
              <a:rPr lang="en-US" dirty="0" smtClean="0"/>
              <a:t>Data Processing</a:t>
            </a:r>
          </a:p>
          <a:p>
            <a:r>
              <a:rPr lang="en-US" dirty="0" smtClean="0"/>
              <a:t>Lessons Learned</a:t>
            </a:r>
          </a:p>
          <a:p>
            <a:r>
              <a:rPr lang="en-US" dirty="0" smtClean="0"/>
              <a:t>Questions</a:t>
            </a:r>
          </a:p>
          <a:p>
            <a:r>
              <a:rPr lang="en-US" dirty="0" smtClean="0"/>
              <a:t>Source Code</a:t>
            </a:r>
          </a:p>
        </p:txBody>
      </p:sp>
      <p:sp>
        <p:nvSpPr>
          <p:cNvPr id="9" name="Shape 107"/>
          <p:cNvSpPr txBox="1">
            <a:spLocks/>
          </p:cNvSpPr>
          <p:nvPr/>
        </p:nvSpPr>
        <p:spPr>
          <a:xfrm>
            <a:off x="13559" y="6183971"/>
            <a:ext cx="12192000" cy="240683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dirty="0" smtClean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Green Light to Greatness</a:t>
            </a:r>
            <a:endParaRPr lang="en-US" sz="1100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742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191" y="939873"/>
            <a:ext cx="9951629" cy="523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28" y="5845041"/>
            <a:ext cx="10710863" cy="523875"/>
          </a:xfrm>
          <a:prstGeom prst="rect">
            <a:avLst/>
          </a:prstGeom>
        </p:spPr>
      </p:pic>
      <p:pic>
        <p:nvPicPr>
          <p:cNvPr id="1026" name="Picture 2" descr="https://upload.wikimedia.org/wikipedia/en/2/26/North_Texas_Solid_Green_Diving_Eagle_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64" y="273122"/>
            <a:ext cx="24955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45219" y="362404"/>
            <a:ext cx="850560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i="1" dirty="0" smtClean="0">
                <a:solidFill>
                  <a:srgbClr val="25269A"/>
                </a:solidFill>
                <a:latin typeface="Arial"/>
                <a:cs typeface="Arial"/>
              </a:rPr>
              <a:t>Geo Fence</a:t>
            </a:r>
            <a:endParaRPr lang="en-US" sz="3200" dirty="0"/>
          </a:p>
        </p:txBody>
      </p:sp>
      <p:sp>
        <p:nvSpPr>
          <p:cNvPr id="9" name="Shape 107"/>
          <p:cNvSpPr txBox="1">
            <a:spLocks/>
          </p:cNvSpPr>
          <p:nvPr/>
        </p:nvSpPr>
        <p:spPr>
          <a:xfrm>
            <a:off x="13559" y="6183971"/>
            <a:ext cx="12192000" cy="240683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dirty="0" smtClean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Green Light to Greatness</a:t>
            </a:r>
            <a:endParaRPr lang="en-US" sz="1100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171" y="1649382"/>
            <a:ext cx="77247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5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7275" y="1558654"/>
            <a:ext cx="3940628" cy="3940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9191" y="939873"/>
            <a:ext cx="9951629" cy="52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4127" y="5845041"/>
            <a:ext cx="10710863" cy="52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5063" y="273121"/>
            <a:ext cx="2495549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2945218" y="362404"/>
            <a:ext cx="8505600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3200" b="1" i="1" u="none" strike="noStrike" cap="none">
                <a:solidFill>
                  <a:srgbClr val="25269A"/>
                </a:solidFill>
                <a:latin typeface="Arial"/>
                <a:ea typeface="Arial"/>
                <a:cs typeface="Arial"/>
                <a:sym typeface="Arial"/>
              </a:rPr>
              <a:t>GPS </a:t>
            </a:r>
            <a:r>
              <a:rPr lang="en-US" sz="3200" b="1" i="1">
                <a:solidFill>
                  <a:srgbClr val="25269A"/>
                </a:solidFill>
              </a:rPr>
              <a:t>Data Acquisition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754125" y="1292950"/>
            <a:ext cx="7547100" cy="472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UBlox NEO-6MV2 module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GY-GPS6MV1 breakout board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NMEA (National Marine Electronics Association)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$GPGLL frame capture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parsing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 conversion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13558" y="6183971"/>
            <a:ext cx="12192000" cy="2406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Green Light to Greatness</a:t>
            </a:r>
          </a:p>
        </p:txBody>
      </p:sp>
    </p:spTree>
    <p:extLst>
      <p:ext uri="{BB962C8B-B14F-4D97-AF65-F5344CB8AC3E}">
        <p14:creationId xmlns:p14="http://schemas.microsoft.com/office/powerpoint/2010/main" val="490867730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9191" y="939873"/>
            <a:ext cx="9951600" cy="5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127" y="5845041"/>
            <a:ext cx="10710900" cy="5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5063" y="273121"/>
            <a:ext cx="24954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2945218" y="362404"/>
            <a:ext cx="85056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3200" b="1" i="1">
                <a:solidFill>
                  <a:srgbClr val="25269A"/>
                </a:solidFill>
              </a:rPr>
              <a:t>NMEA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13558" y="6183971"/>
            <a:ext cx="12192000" cy="24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Green Light to Greatness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901" y="1804975"/>
            <a:ext cx="5010593" cy="353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2075" y="1804975"/>
            <a:ext cx="5010600" cy="3592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9339140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683" y="2663217"/>
            <a:ext cx="4411436" cy="19823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191" y="939873"/>
            <a:ext cx="9951629" cy="523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28" y="5845041"/>
            <a:ext cx="10710863" cy="523875"/>
          </a:xfrm>
          <a:prstGeom prst="rect">
            <a:avLst/>
          </a:prstGeom>
        </p:spPr>
      </p:pic>
      <p:pic>
        <p:nvPicPr>
          <p:cNvPr id="1026" name="Picture 2" descr="https://upload.wikimedia.org/wikipedia/en/2/26/North_Texas_Solid_Green_Diving_Eagle_Lef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64" y="273122"/>
            <a:ext cx="24955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45219" y="362404"/>
            <a:ext cx="850560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i="1" dirty="0" smtClean="0">
                <a:solidFill>
                  <a:srgbClr val="25269A"/>
                </a:solidFill>
                <a:latin typeface="Arial"/>
                <a:cs typeface="Arial"/>
              </a:rPr>
              <a:t>Booster Pack (EDU-MKII)</a:t>
            </a:r>
            <a:endParaRPr lang="en-US" sz="32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754128" y="1292938"/>
            <a:ext cx="6076658" cy="46561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A matter of finding the pinout when it is plugged into the </a:t>
            </a:r>
            <a:r>
              <a:rPr lang="en-US" dirty="0" err="1" smtClean="0"/>
              <a:t>Tiva</a:t>
            </a:r>
            <a:r>
              <a:rPr lang="en-US" dirty="0" smtClean="0"/>
              <a:t> Launchpad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MKII		</a:t>
            </a:r>
            <a:r>
              <a:rPr lang="en-US" dirty="0" err="1" smtClean="0"/>
              <a:t>Tiva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Blue LED	J4.37		PC4</a:t>
            </a:r>
          </a:p>
          <a:p>
            <a:pPr marL="0" indent="0">
              <a:buNone/>
            </a:pPr>
            <a:r>
              <a:rPr lang="en-US" dirty="0" smtClean="0"/>
              <a:t>Green		J4.38		PB3</a:t>
            </a:r>
          </a:p>
          <a:p>
            <a:pPr marL="0" indent="0">
              <a:buNone/>
            </a:pPr>
            <a:r>
              <a:rPr lang="en-US" dirty="0" smtClean="0"/>
              <a:t>Red		J4.39		PF3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Shape 107"/>
          <p:cNvSpPr txBox="1">
            <a:spLocks/>
          </p:cNvSpPr>
          <p:nvPr/>
        </p:nvSpPr>
        <p:spPr>
          <a:xfrm>
            <a:off x="13559" y="6183971"/>
            <a:ext cx="12192000" cy="240683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dirty="0" smtClean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Green Light to Greatness</a:t>
            </a:r>
            <a:endParaRPr lang="en-US" sz="1100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065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191" y="939873"/>
            <a:ext cx="9951629" cy="523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28" y="5845041"/>
            <a:ext cx="10710863" cy="523875"/>
          </a:xfrm>
          <a:prstGeom prst="rect">
            <a:avLst/>
          </a:prstGeom>
        </p:spPr>
      </p:pic>
      <p:pic>
        <p:nvPicPr>
          <p:cNvPr id="1026" name="Picture 2" descr="https://upload.wikimedia.org/wikipedia/en/2/26/North_Texas_Solid_Green_Diving_Eagle_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64" y="273122"/>
            <a:ext cx="24955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45219" y="362404"/>
            <a:ext cx="850560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i="1" dirty="0" smtClean="0">
                <a:solidFill>
                  <a:srgbClr val="25269A"/>
                </a:solidFill>
                <a:latin typeface="Arial"/>
                <a:cs typeface="Arial"/>
              </a:rPr>
              <a:t>Data Processing</a:t>
            </a:r>
            <a:endParaRPr lang="en-US" sz="32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754128" y="1292938"/>
            <a:ext cx="10696692" cy="47229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Algebra to compare GPS values to map</a:t>
            </a:r>
          </a:p>
        </p:txBody>
      </p:sp>
      <p:sp>
        <p:nvSpPr>
          <p:cNvPr id="9" name="Shape 107"/>
          <p:cNvSpPr txBox="1">
            <a:spLocks/>
          </p:cNvSpPr>
          <p:nvPr/>
        </p:nvSpPr>
        <p:spPr>
          <a:xfrm>
            <a:off x="13559" y="6183971"/>
            <a:ext cx="12192000" cy="240683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dirty="0" smtClean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Green Light to Greatness</a:t>
            </a:r>
            <a:endParaRPr lang="en-US" sz="1100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64" y="2626439"/>
            <a:ext cx="3750130" cy="30029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4641" y="1364417"/>
            <a:ext cx="3606179" cy="448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8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9191" y="939873"/>
            <a:ext cx="9951629" cy="52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127" y="5845041"/>
            <a:ext cx="10710863" cy="52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5063" y="273121"/>
            <a:ext cx="2495549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2945218" y="362404"/>
            <a:ext cx="8505600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3200" b="1" i="1" u="none" strike="noStrike" cap="none">
                <a:solidFill>
                  <a:srgbClr val="25269A"/>
                </a:solidFill>
                <a:latin typeface="Arial"/>
                <a:ea typeface="Arial"/>
                <a:cs typeface="Arial"/>
                <a:sym typeface="Arial"/>
              </a:rPr>
              <a:t>Lessons Learned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754127" y="1292937"/>
            <a:ext cx="10696691" cy="47229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to Proposal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LCD Display </a:t>
            </a:r>
          </a:p>
          <a:p>
            <a:pPr marR="0" lvl="0" algn="l" rtl="0">
              <a:lnSpc>
                <a:spcPct val="90000"/>
              </a:lnSpc>
              <a:spcBef>
                <a:spcPts val="50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parsing and conversion is fun!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13558" y="6183971"/>
            <a:ext cx="12192000" cy="2406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Green Light to Greatness</a:t>
            </a:r>
          </a:p>
        </p:txBody>
      </p:sp>
    </p:spTree>
    <p:extLst>
      <p:ext uri="{BB962C8B-B14F-4D97-AF65-F5344CB8AC3E}">
        <p14:creationId xmlns:p14="http://schemas.microsoft.com/office/powerpoint/2010/main" val="916742443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191" y="939873"/>
            <a:ext cx="9951629" cy="523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28" y="5845041"/>
            <a:ext cx="10710863" cy="523875"/>
          </a:xfrm>
          <a:prstGeom prst="rect">
            <a:avLst/>
          </a:prstGeom>
        </p:spPr>
      </p:pic>
      <p:pic>
        <p:nvPicPr>
          <p:cNvPr id="1026" name="Picture 2" descr="https://upload.wikimedia.org/wikipedia/en/2/26/North_Texas_Solid_Green_Diving_Eagle_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64" y="273122"/>
            <a:ext cx="24955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45219" y="362404"/>
            <a:ext cx="850560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i="1" dirty="0" smtClean="0">
                <a:solidFill>
                  <a:srgbClr val="25269A"/>
                </a:solidFill>
                <a:latin typeface="Arial"/>
                <a:cs typeface="Arial"/>
              </a:rPr>
              <a:t>Summary</a:t>
            </a:r>
            <a:endParaRPr lang="en-US" sz="32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754128" y="1292938"/>
            <a:ext cx="10696692" cy="47229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Geo Fence</a:t>
            </a:r>
          </a:p>
          <a:p>
            <a:r>
              <a:rPr lang="en-US" dirty="0" smtClean="0"/>
              <a:t>NEO-6M</a:t>
            </a:r>
          </a:p>
          <a:p>
            <a:r>
              <a:rPr lang="en-US" dirty="0" smtClean="0"/>
              <a:t>EDU-MKII</a:t>
            </a:r>
          </a:p>
          <a:p>
            <a:r>
              <a:rPr lang="en-US" dirty="0" smtClean="0"/>
              <a:t>Data Processing</a:t>
            </a:r>
          </a:p>
          <a:p>
            <a:r>
              <a:rPr lang="en-US" dirty="0" smtClean="0"/>
              <a:t>Lessons Learned</a:t>
            </a:r>
          </a:p>
          <a:p>
            <a:r>
              <a:rPr lang="en-US" dirty="0" smtClean="0"/>
              <a:t>Questions</a:t>
            </a:r>
          </a:p>
          <a:p>
            <a:r>
              <a:rPr lang="en-US" dirty="0" smtClean="0"/>
              <a:t>Source Code</a:t>
            </a:r>
          </a:p>
        </p:txBody>
      </p:sp>
      <p:sp>
        <p:nvSpPr>
          <p:cNvPr id="9" name="Shape 107"/>
          <p:cNvSpPr txBox="1">
            <a:spLocks/>
          </p:cNvSpPr>
          <p:nvPr/>
        </p:nvSpPr>
        <p:spPr>
          <a:xfrm>
            <a:off x="13559" y="6183971"/>
            <a:ext cx="12192000" cy="240683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dirty="0" smtClean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Green Light to Greatness</a:t>
            </a:r>
            <a:endParaRPr lang="en-US" sz="1100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850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840</Words>
  <Application>Microsoft Office PowerPoint</Application>
  <PresentationFormat>Widescreen</PresentationFormat>
  <Paragraphs>206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Ruprecht</dc:creator>
  <cp:lastModifiedBy>Nathan Ruprecht</cp:lastModifiedBy>
  <cp:revision>17</cp:revision>
  <dcterms:created xsi:type="dcterms:W3CDTF">2016-04-27T20:17:29Z</dcterms:created>
  <dcterms:modified xsi:type="dcterms:W3CDTF">2016-05-02T18:48:16Z</dcterms:modified>
</cp:coreProperties>
</file>