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54" d="100"/>
          <a:sy n="154" d="100"/>
        </p:scale>
        <p:origin x="3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b909a2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b909a2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b909a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b909a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b909a2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b909a2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b909a24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b909a24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b909a2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b909a2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b909a24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b909a24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b909a2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b909a2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b909a2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b909a2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017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b909a2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b909a2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96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Applications in Network Congestion Control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Pemberton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Why were the RL results so mediocre?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Better uses for ML techniques here?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dirty="0" err="1"/>
              <a:t>Vivace</a:t>
            </a:r>
            <a:r>
              <a:rPr lang="en-US" dirty="0"/>
              <a:t> is very good, has lots of parameters. Can we try to learn these parameters, maybe online?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How significant are the different metrics (throughput, latency, loss)? What is the impact of these numbers?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24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939125" y="2137150"/>
            <a:ext cx="1441200" cy="67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Bottleneck</a:t>
            </a:r>
            <a:endParaRPr/>
          </a:p>
        </p:txBody>
      </p:sp>
      <p:cxnSp>
        <p:nvCxnSpPr>
          <p:cNvPr id="62" name="Google Shape;62;p14"/>
          <p:cNvCxnSpPr>
            <a:endCxn id="61" idx="3"/>
          </p:cNvCxnSpPr>
          <p:nvPr/>
        </p:nvCxnSpPr>
        <p:spPr>
          <a:xfrm rot="10800000" flipH="1">
            <a:off x="2505784" y="2717140"/>
            <a:ext cx="644400" cy="33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3" name="Google Shape;63;p14"/>
          <p:cNvCxnSpPr>
            <a:endCxn id="61" idx="1"/>
          </p:cNvCxnSpPr>
          <p:nvPr/>
        </p:nvCxnSpPr>
        <p:spPr>
          <a:xfrm>
            <a:off x="2533984" y="1891960"/>
            <a:ext cx="616200" cy="34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4" name="Google Shape;64;p14"/>
          <p:cNvCxnSpPr>
            <a:endCxn id="61" idx="2"/>
          </p:cNvCxnSpPr>
          <p:nvPr/>
        </p:nvCxnSpPr>
        <p:spPr>
          <a:xfrm rot="10800000" flipH="1">
            <a:off x="2326825" y="2476900"/>
            <a:ext cx="612300" cy="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 rot="10800000" flipH="1">
            <a:off x="4380450" y="2467750"/>
            <a:ext cx="612300" cy="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0" y="1952650"/>
            <a:ext cx="24963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Flows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(don’t directly coordinate, only infer from loss or RTT)</a:t>
            </a:r>
            <a:endParaRPr sz="1800"/>
          </a:p>
        </p:txBody>
      </p:sp>
      <p:cxnSp>
        <p:nvCxnSpPr>
          <p:cNvPr id="67" name="Google Shape;67;p14"/>
          <p:cNvCxnSpPr/>
          <p:nvPr/>
        </p:nvCxnSpPr>
        <p:spPr>
          <a:xfrm>
            <a:off x="2298725" y="3964725"/>
            <a:ext cx="26190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2324125" y="4066750"/>
            <a:ext cx="26712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Send Rate (c)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(independent variable)</a:t>
            </a:r>
            <a:endParaRPr sz="1800"/>
          </a:p>
        </p:txBody>
      </p:sp>
      <p:cxnSp>
        <p:nvCxnSpPr>
          <p:cNvPr id="69" name="Google Shape;69;p14"/>
          <p:cNvCxnSpPr>
            <a:stCxn id="61" idx="4"/>
          </p:cNvCxnSpPr>
          <p:nvPr/>
        </p:nvCxnSpPr>
        <p:spPr>
          <a:xfrm>
            <a:off x="3659725" y="2816650"/>
            <a:ext cx="14100" cy="592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3768175" y="2868950"/>
            <a:ext cx="24963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(dependent variable)</a:t>
            </a:r>
            <a:endParaRPr sz="1800"/>
          </a:p>
        </p:txBody>
      </p:sp>
      <p:sp>
        <p:nvSpPr>
          <p:cNvPr id="71" name="Google Shape;71;p14"/>
          <p:cNvSpPr/>
          <p:nvPr/>
        </p:nvSpPr>
        <p:spPr>
          <a:xfrm>
            <a:off x="3499525" y="3408850"/>
            <a:ext cx="320400" cy="333900"/>
          </a:xfrm>
          <a:prstGeom prst="noSmoking">
            <a:avLst>
              <a:gd name="adj" fmla="val 1875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2357275" y="1701200"/>
            <a:ext cx="26190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2434900" y="971450"/>
            <a:ext cx="2671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Round Trip Time (RTT)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(dependent variable)</a:t>
            </a:r>
            <a:endParaRPr sz="1800"/>
          </a:p>
        </p:txBody>
      </p:sp>
      <p:sp>
        <p:nvSpPr>
          <p:cNvPr id="74" name="Google Shape;74;p14"/>
          <p:cNvSpPr txBox="1"/>
          <p:nvPr/>
        </p:nvSpPr>
        <p:spPr>
          <a:xfrm>
            <a:off x="6552075" y="1537850"/>
            <a:ext cx="26190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Main Objective: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Maximize send rate, minimize Loss and RTT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Congestion Control Other Desiderata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Fairness:</a:t>
            </a:r>
            <a:r>
              <a:rPr lang="en" dirty="0"/>
              <a:t> All flows should converge to the same properties</a:t>
            </a:r>
          </a:p>
          <a:p>
            <a:pPr lvl="1" indent="-342900">
              <a:buSzPts val="1800"/>
              <a:buChar char="●"/>
            </a:pPr>
            <a:r>
              <a:rPr lang="en" b="1" dirty="0"/>
              <a:t>Heterogeneity: </a:t>
            </a:r>
            <a:r>
              <a:rPr lang="en" dirty="0"/>
              <a:t>Should work even when other flows use different algorithm (especially TCP) or different goals (e.g. centrally controlled BW caps)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Regret-Free: </a:t>
            </a:r>
            <a:r>
              <a:rPr lang="en" dirty="0"/>
              <a:t>Adaptive schemes should be strictly better than a fixed policy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Optimality: </a:t>
            </a:r>
            <a:r>
              <a:rPr lang="en" dirty="0"/>
              <a:t>Each metric should be maximized at steady state (e.g. fair throughput should occur at min RTT)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Random Loss Tolerance: </a:t>
            </a:r>
            <a:r>
              <a:rPr lang="en" dirty="0"/>
              <a:t>Not all packet loss is due to send rate, algorithms must tolerate random packet loss as well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Dynamics: </a:t>
            </a:r>
            <a:r>
              <a:rPr lang="en" dirty="0"/>
              <a:t>Algorithms must react quickly to changes in NW, both short term (noise) and long term (new flows, mobile, etc.)</a:t>
            </a:r>
            <a:endParaRPr lang="e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PCC Vivace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1761E-9610-E845-95E9-70BC045E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" y="2192199"/>
            <a:ext cx="6010102" cy="858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D002DC-0C85-2942-B43C-36A4F63B6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978" y="263779"/>
            <a:ext cx="2388490" cy="187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4659D-CF97-CB4D-88A4-929303ED51D4}"/>
              </a:ext>
            </a:extLst>
          </p:cNvPr>
          <p:cNvSpPr txBox="1"/>
          <p:nvPr/>
        </p:nvSpPr>
        <p:spPr>
          <a:xfrm>
            <a:off x="996875" y="3645929"/>
            <a:ext cx="168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Send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BC5D4-4200-D84E-8B6E-4062F6FFC253}"/>
              </a:ext>
            </a:extLst>
          </p:cNvPr>
          <p:cNvSpPr txBox="1"/>
          <p:nvPr/>
        </p:nvSpPr>
        <p:spPr>
          <a:xfrm>
            <a:off x="3585458" y="3461265"/>
            <a:ext cx="1449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Latency</a:t>
            </a: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Gradient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9D89C-B71B-7248-8829-5C0135919A13}"/>
              </a:ext>
            </a:extLst>
          </p:cNvPr>
          <p:cNvSpPr txBox="1"/>
          <p:nvPr/>
        </p:nvSpPr>
        <p:spPr>
          <a:xfrm>
            <a:off x="5470714" y="3461264"/>
            <a:ext cx="1178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Packet</a:t>
            </a: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F511E-12A4-F14E-88A1-473CF4133B9A}"/>
              </a:ext>
            </a:extLst>
          </p:cNvPr>
          <p:cNvSpPr txBox="1"/>
          <p:nvPr/>
        </p:nvSpPr>
        <p:spPr>
          <a:xfrm>
            <a:off x="1065002" y="4241073"/>
            <a:ext cx="155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Maximize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63391-480A-1548-9D77-6938D4305648}"/>
              </a:ext>
            </a:extLst>
          </p:cNvPr>
          <p:cNvSpPr txBox="1"/>
          <p:nvPr/>
        </p:nvSpPr>
        <p:spPr>
          <a:xfrm>
            <a:off x="4483355" y="42410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Minimize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5F1B4-3E20-9148-98CF-644CC0400FC6}"/>
              </a:ext>
            </a:extLst>
          </p:cNvPr>
          <p:cNvCxnSpPr>
            <a:stCxn id="7" idx="0"/>
          </p:cNvCxnSpPr>
          <p:nvPr/>
        </p:nvCxnSpPr>
        <p:spPr>
          <a:xfrm flipV="1">
            <a:off x="1841818" y="2826124"/>
            <a:ext cx="963754" cy="819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4BE47-57AE-6547-98FC-5DA54320133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05146" y="2995415"/>
            <a:ext cx="105030" cy="46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CDADA6-4428-744F-B0FF-7C273B03C2B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654582" y="2826124"/>
            <a:ext cx="405396" cy="635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AF5775-16F2-1842-9CFF-C4EA1F2E62FD}"/>
              </a:ext>
            </a:extLst>
          </p:cNvPr>
          <p:cNvSpPr txBox="1"/>
          <p:nvPr/>
        </p:nvSpPr>
        <p:spPr>
          <a:xfrm>
            <a:off x="6104144" y="2123405"/>
            <a:ext cx="25571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Online Gradient</a:t>
            </a:r>
          </a:p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Ascent</a:t>
            </a:r>
          </a:p>
          <a:p>
            <a:pPr algn="ctr"/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(adaptive learning rate)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Vivace</a:t>
            </a:r>
            <a:r>
              <a:rPr lang="en" dirty="0"/>
              <a:t> Strengths and Limitations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14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Strengths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Provable Properties: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Formal bounds on parameters give proof of all desiderata (not all mutually achievable)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Excellent Performance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Rapidly adapts to many situations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Best-in-class or better in most metrics, but much more stable and less fiddly (especially vs TCP)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Easily tuned (parameters mean something, and have associated proofs)</a:t>
            </a:r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4A66D7B6-C34B-A646-947F-041F30198301}"/>
              </a:ext>
            </a:extLst>
          </p:cNvPr>
          <p:cNvSpPr txBox="1">
            <a:spLocks/>
          </p:cNvSpPr>
          <p:nvPr/>
        </p:nvSpPr>
        <p:spPr>
          <a:xfrm>
            <a:off x="5020888" y="1152475"/>
            <a:ext cx="381141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b="1" dirty="0"/>
              <a:t>Limitations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Slow adaptation in extreme environments (e.g. mobile)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Random loss tolerance =&gt; higher congestion loss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/>
              <a:t>Paper claims this is fundamental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Conflicts with TCP: fundamental tradeoff between loss-based and latency-based algorithms</a:t>
            </a:r>
          </a:p>
          <a:p>
            <a:pPr marL="285750" indent="-285750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E2E RL Approach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Actions:</a:t>
            </a:r>
            <a:r>
              <a:rPr lang="en-US" dirty="0"/>
              <a:t> Change Sending Rate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State:</a:t>
            </a:r>
            <a:r>
              <a:rPr lang="en-US" dirty="0"/>
              <a:t> Past N time windows (rate, latency, loss)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Rewards: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     </a:t>
            </a:r>
            <a:r>
              <a:rPr lang="en-US" dirty="0"/>
              <a:t>(Didn’t use Allegro or </a:t>
            </a:r>
            <a:r>
              <a:rPr lang="en-US" dirty="0" err="1"/>
              <a:t>Vivace</a:t>
            </a:r>
            <a:r>
              <a:rPr lang="en-US" dirty="0"/>
              <a:t> utility for some reason?)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Model:</a:t>
            </a:r>
            <a:r>
              <a:rPr lang="en-US" dirty="0"/>
              <a:t> Deep NN for policy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Training:</a:t>
            </a:r>
            <a:r>
              <a:rPr lang="en-US" dirty="0"/>
              <a:t> Simple network simulator with single flow, vary only in latency and capacity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710368-981C-3A45-A7A3-CD7A9B35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65" y="2281615"/>
            <a:ext cx="2308860" cy="580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7F3230-B618-A846-9553-B8B981B32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93" y="2920073"/>
            <a:ext cx="5719156" cy="302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RL Approach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“Our evaluation showed that Custard was fairly robust with respect to link capacity, latency and buffer size”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“Our model may be resilient to changes in link parameters, but it can suffer significantly from even minor changes in the environment”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“our model achieves near-capacity throughput with low self-inflicted latency”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“Improving our agent’s robustness to </a:t>
            </a:r>
            <a:r>
              <a:rPr lang="en-US" dirty="0" err="1"/>
              <a:t>multiflow</a:t>
            </a:r>
            <a:r>
              <a:rPr lang="en-US" dirty="0"/>
              <a:t> competition is an interesting avenue for future work”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- RL Approach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36493-9C2B-AC40-B725-52E66867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449"/>
            <a:ext cx="9144000" cy="2182243"/>
          </a:xfrm>
          <a:prstGeom prst="rect">
            <a:avLst/>
          </a:prstGeom>
        </p:spPr>
      </p:pic>
      <p:pic>
        <p:nvPicPr>
          <p:cNvPr id="8" name="Graphic 7" descr="Surprised face with solid fill">
            <a:extLst>
              <a:ext uri="{FF2B5EF4-FFF2-40B4-BE49-F238E27FC236}">
                <a16:creationId xmlns:a16="http://schemas.microsoft.com/office/drawing/2014/main" id="{57FB7F00-F550-C447-BB47-F8DB8D5AA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0915" y="4003692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773588-2331-744C-87D1-3AFD09B986D6}"/>
              </a:ext>
            </a:extLst>
          </p:cNvPr>
          <p:cNvCxnSpPr>
            <a:cxnSpLocks/>
          </p:cNvCxnSpPr>
          <p:nvPr/>
        </p:nvCxnSpPr>
        <p:spPr>
          <a:xfrm flipV="1">
            <a:off x="3624943" y="2912570"/>
            <a:ext cx="947057" cy="11913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42A6BB-B934-D248-861F-51C00DF343CD}"/>
              </a:ext>
            </a:extLst>
          </p:cNvPr>
          <p:cNvCxnSpPr>
            <a:cxnSpLocks/>
          </p:cNvCxnSpPr>
          <p:nvPr/>
        </p:nvCxnSpPr>
        <p:spPr>
          <a:xfrm flipH="1" flipV="1">
            <a:off x="1920240" y="2743200"/>
            <a:ext cx="1231174" cy="136071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Neutral face with solid fill">
            <a:extLst>
              <a:ext uri="{FF2B5EF4-FFF2-40B4-BE49-F238E27FC236}">
                <a16:creationId xmlns:a16="http://schemas.microsoft.com/office/drawing/2014/main" id="{E23921E7-0115-2544-8F7A-5B6F27867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4743" y="400369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F53CC2-B6C8-F84E-968A-0FDC9356B989}"/>
              </a:ext>
            </a:extLst>
          </p:cNvPr>
          <p:cNvCxnSpPr>
            <a:cxnSpLocks/>
          </p:cNvCxnSpPr>
          <p:nvPr/>
        </p:nvCxnSpPr>
        <p:spPr>
          <a:xfrm flipV="1">
            <a:off x="6384471" y="2133600"/>
            <a:ext cx="996043" cy="197031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975B30-47EA-754C-990C-7DC6AFF995AA}"/>
              </a:ext>
            </a:extLst>
          </p:cNvPr>
          <p:cNvSpPr txBox="1"/>
          <p:nvPr/>
        </p:nvSpPr>
        <p:spPr>
          <a:xfrm>
            <a:off x="682727" y="4056218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Bad training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62686-6E4D-7E47-9209-361D79E28603}"/>
              </a:ext>
            </a:extLst>
          </p:cNvPr>
          <p:cNvSpPr txBox="1"/>
          <p:nvPr/>
        </p:nvSpPr>
        <p:spPr>
          <a:xfrm>
            <a:off x="3713808" y="3903859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Regularization?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9043C-6B58-EE4B-9A2B-93706DDE4B4F}"/>
              </a:ext>
            </a:extLst>
          </p:cNvPr>
          <p:cNvSpPr txBox="1"/>
          <p:nvPr/>
        </p:nvSpPr>
        <p:spPr>
          <a:xfrm>
            <a:off x="6680749" y="3971809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Somebody grab</a:t>
            </a:r>
          </a:p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the champagne!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2F239-A887-3A41-8B43-7D515AE60318}"/>
              </a:ext>
            </a:extLst>
          </p:cNvPr>
          <p:cNvSpPr txBox="1"/>
          <p:nvPr/>
        </p:nvSpPr>
        <p:spPr>
          <a:xfrm>
            <a:off x="272511" y="142585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Capacity vs Throughput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66D2E-7B12-284A-B8AA-B0A4CD97F6BB}"/>
              </a:ext>
            </a:extLst>
          </p:cNvPr>
          <p:cNvSpPr txBox="1"/>
          <p:nvPr/>
        </p:nvSpPr>
        <p:spPr>
          <a:xfrm>
            <a:off x="3566331" y="142352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Latency vs 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D0C656-9CB2-B64D-A0E6-E55E8D2DC622}"/>
              </a:ext>
            </a:extLst>
          </p:cNvPr>
          <p:cNvSpPr txBox="1"/>
          <p:nvPr/>
        </p:nvSpPr>
        <p:spPr>
          <a:xfrm>
            <a:off x="6291943" y="142352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 Size vs Throughput</a:t>
            </a:r>
          </a:p>
        </p:txBody>
      </p:sp>
    </p:spTree>
    <p:extLst>
      <p:ext uri="{BB962C8B-B14F-4D97-AF65-F5344CB8AC3E}">
        <p14:creationId xmlns:p14="http://schemas.microsoft.com/office/powerpoint/2010/main" val="335499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- RL Approach on dynamic links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0FE46-15D2-CC44-AF84-3BFCC87C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5" y="1466612"/>
            <a:ext cx="8938770" cy="2847693"/>
          </a:xfrm>
          <a:prstGeom prst="rect">
            <a:avLst/>
          </a:prstGeom>
        </p:spPr>
      </p:pic>
      <p:pic>
        <p:nvPicPr>
          <p:cNvPr id="6" name="Graphic 5" descr="Neutral face with solid fill">
            <a:extLst>
              <a:ext uri="{FF2B5EF4-FFF2-40B4-BE49-F238E27FC236}">
                <a16:creationId xmlns:a16="http://schemas.microsoft.com/office/drawing/2014/main" id="{4EFBCC10-CA38-7941-B15C-057980DCF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736641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6775D5-2419-214A-BF50-29E4648940C3}"/>
              </a:ext>
            </a:extLst>
          </p:cNvPr>
          <p:cNvCxnSpPr>
            <a:cxnSpLocks/>
          </p:cNvCxnSpPr>
          <p:nvPr/>
        </p:nvCxnSpPr>
        <p:spPr>
          <a:xfrm flipH="1" flipV="1">
            <a:off x="3241964" y="1936865"/>
            <a:ext cx="914400" cy="1828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33379-EE0D-9045-AB7B-1AFCBB6E9902}"/>
              </a:ext>
            </a:extLst>
          </p:cNvPr>
          <p:cNvCxnSpPr>
            <a:cxnSpLocks/>
          </p:cNvCxnSpPr>
          <p:nvPr/>
        </p:nvCxnSpPr>
        <p:spPr>
          <a:xfrm flipV="1">
            <a:off x="4987638" y="1936865"/>
            <a:ext cx="2851264" cy="914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4AEB47-0A31-7D42-B163-3981303C8906}"/>
              </a:ext>
            </a:extLst>
          </p:cNvPr>
          <p:cNvSpPr txBox="1"/>
          <p:nvPr/>
        </p:nvSpPr>
        <p:spPr>
          <a:xfrm>
            <a:off x="3682539" y="2568632"/>
            <a:ext cx="1770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Slightly better, but</a:t>
            </a:r>
          </a:p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could some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Vivace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tuning fix that?</a:t>
            </a:r>
          </a:p>
        </p:txBody>
      </p:sp>
    </p:spTree>
    <p:extLst>
      <p:ext uri="{BB962C8B-B14F-4D97-AF65-F5344CB8AC3E}">
        <p14:creationId xmlns:p14="http://schemas.microsoft.com/office/powerpoint/2010/main" val="167773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535</Words>
  <Application>Microsoft Macintosh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AI Applications in Network Congestion Control</vt:lpstr>
      <vt:lpstr>Problem Statement</vt:lpstr>
      <vt:lpstr>Congestion Control Other Desiderata</vt:lpstr>
      <vt:lpstr>Background PCC Vivace</vt:lpstr>
      <vt:lpstr>Vivace Strengths and Limitations</vt:lpstr>
      <vt:lpstr>General E2E RL Approach</vt:lpstr>
      <vt:lpstr>Results - RL Approach</vt:lpstr>
      <vt:lpstr>Results - RL Approach</vt:lpstr>
      <vt:lpstr>Results - RL Approach on dynamic links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Applications in Network Congestion Control</dc:title>
  <cp:lastModifiedBy>Nathan Pemberton</cp:lastModifiedBy>
  <cp:revision>7</cp:revision>
  <dcterms:modified xsi:type="dcterms:W3CDTF">2019-03-28T22:07:23Z</dcterms:modified>
</cp:coreProperties>
</file>