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xls" ContentType="application/vnd.ms-exce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79" r:id="rId2"/>
    <p:sldId id="1066" r:id="rId3"/>
    <p:sldId id="1069" r:id="rId4"/>
    <p:sldId id="1067" r:id="rId5"/>
    <p:sldId id="1068" r:id="rId6"/>
    <p:sldId id="1049" r:id="rId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00"/>
    <a:srgbClr val="C4D69A"/>
    <a:srgbClr val="4EBFD2"/>
    <a:srgbClr val="43A4B6"/>
    <a:srgbClr val="A3B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5" autoAdjust="0"/>
    <p:restoredTop sz="94069" autoAdjust="0"/>
  </p:normalViewPr>
  <p:slideViewPr>
    <p:cSldViewPr snapToGrid="0">
      <p:cViewPr>
        <p:scale>
          <a:sx n="104" d="100"/>
          <a:sy n="104" d="100"/>
        </p:scale>
        <p:origin x="1112" y="3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67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4/1/19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4/1/19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NULL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Newslab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Source Sans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 smtClean="0">
                <a:latin typeface="Newslab Thin"/>
              </a:rPr>
              <a:t>Use this Chart to Start</a:t>
            </a:r>
            <a:endParaRPr lang="en-US" sz="4000" dirty="0">
              <a:latin typeface="Newslab Thin"/>
            </a:endParaRP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" r:id="rId4" imgW="7271927" imgH="3492719" progId="Excel.Chart.8">
                  <p:embed/>
                </p:oleObj>
              </mc:Choice>
              <mc:Fallback>
                <p:oleObj r:id="rId4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7" descr="databricks_logoTM_rgb_TM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23900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042988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46113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850900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3</a:t>
              </a:r>
              <a:r>
                <a:rPr lang="en-US" sz="900" baseline="30000" smtClean="0">
                  <a:solidFill>
                    <a:srgbClr val="404040"/>
                  </a:solidFill>
                  <a:latin typeface="Source Sans Pro Light" charset="0"/>
                </a:rPr>
                <a:t>rd</a:t>
              </a: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49300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582612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3980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15887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4930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03288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36600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42925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595313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46113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0713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954087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46112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Logo Bug</a:t>
              </a:r>
            </a:p>
          </p:txBody>
        </p:sp>
      </p:grpSp>
      <p:pic>
        <p:nvPicPr>
          <p:cNvPr id="37" name="Picture 39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Newslab Thin"/>
                <a:cs typeface="Newslab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Thin"/>
                <a:cs typeface="Newslab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404040"/>
          </a:solidFill>
          <a:latin typeface="Newslab Thin"/>
          <a:ea typeface="MS PGothic" pitchFamily="34" charset="-128"/>
          <a:cs typeface="Newslab Thin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defRPr sz="2800" kern="1200">
          <a:solidFill>
            <a:srgbClr val="404040"/>
          </a:solidFill>
          <a:latin typeface="Source Sans Pro Light"/>
          <a:ea typeface="MS PGothic" pitchFamily="34" charset="-128"/>
          <a:cs typeface="ＭＳ Ｐゴシック" charset="0"/>
        </a:defRPr>
      </a:lvl1pPr>
      <a:lvl2pPr marL="628650" indent="-17145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400" kern="1200">
          <a:solidFill>
            <a:srgbClr val="404040"/>
          </a:solidFill>
          <a:latin typeface="Source Sans Pro Light"/>
          <a:ea typeface="MS PGothic" pitchFamily="34" charset="-128"/>
          <a:cs typeface="+mn-cs"/>
        </a:defRPr>
      </a:lvl2pPr>
      <a:lvl3pPr marL="1089025" indent="-174625" algn="l" defTabSz="457200" rtl="0" eaLnBrk="0" fontAlgn="base" hangingPunct="0"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sz="2000" kern="1200">
          <a:solidFill>
            <a:srgbClr val="404040"/>
          </a:solidFill>
          <a:latin typeface="Source Sans Pro Light"/>
          <a:ea typeface="MS PGothic" pitchFamily="34" charset="-128"/>
          <a:cs typeface="+mn-cs"/>
        </a:defRPr>
      </a:lvl3pPr>
      <a:lvl4pPr marL="1541463" indent="-169863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kern="1200">
          <a:solidFill>
            <a:srgbClr val="404040"/>
          </a:solidFill>
          <a:latin typeface="Source Sans Pro Light"/>
          <a:ea typeface="MS PGothic" pitchFamily="34" charset="-128"/>
          <a:cs typeface="+mn-cs"/>
        </a:defRPr>
      </a:lvl4pPr>
      <a:lvl5pPr marL="2001838" indent="-173038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-"/>
        <a:defRPr sz="2000" kern="1200">
          <a:solidFill>
            <a:srgbClr val="404040"/>
          </a:solidFill>
          <a:latin typeface="Source Sans Pro Ligh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sergioskar.github.io/Reinforcement_learnin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Lev_Pontryagin" TargetMode="External"/><Relationship Id="rId3" Type="http://schemas.openxmlformats.org/officeDocument/2006/relationships/hyperlink" Target="https://en.wikipedia.org/wiki/Richard_Bellma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68263" y="545649"/>
            <a:ext cx="8974137" cy="244015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CS294: 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Solving system problems with RL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386" name="Subtitle 2"/>
          <p:cNvSpPr>
            <a:spLocks noGrp="1"/>
          </p:cNvSpPr>
          <p:nvPr>
            <p:ph idx="1"/>
          </p:nvPr>
        </p:nvSpPr>
        <p:spPr>
          <a:xfrm>
            <a:off x="178742" y="3028540"/>
            <a:ext cx="8749914" cy="1380671"/>
          </a:xfrm>
        </p:spPr>
        <p:txBody>
          <a:bodyPr/>
          <a:lstStyle/>
          <a:p>
            <a:pPr algn="ctr"/>
            <a:r>
              <a:rPr lang="en-US" altLang="en-US" sz="2800" dirty="0" smtClean="0"/>
              <a:t>Joey Gonzalez and Ion Stoica</a:t>
            </a:r>
          </a:p>
          <a:p>
            <a:pPr algn="ctr"/>
            <a:r>
              <a:rPr lang="en-US" altLang="en-US" sz="1900" dirty="0" smtClean="0"/>
              <a:t>April 1, 2019</a:t>
            </a:r>
          </a:p>
        </p:txBody>
      </p:sp>
    </p:spTree>
    <p:extLst>
      <p:ext uri="{BB962C8B-B14F-4D97-AF65-F5344CB8AC3E}">
        <p14:creationId xmlns:p14="http://schemas.microsoft.com/office/powerpoint/2010/main" val="40524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043"/>
            <a:ext cx="8850312" cy="857250"/>
          </a:xfrm>
        </p:spPr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pic>
        <p:nvPicPr>
          <p:cNvPr id="3074" name="Picture 2" descr="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81" y="1248033"/>
            <a:ext cx="74009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8919" y="4683211"/>
            <a:ext cx="529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*https</a:t>
            </a:r>
            <a:r>
              <a:rPr lang="en-US" dirty="0">
                <a:hlinkClick r:id="rId3"/>
              </a:rPr>
              <a:t>://sergioskar.github.io/Reinforcement_learning/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systems problems fit this pattern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838758"/>
              </p:ext>
            </p:extLst>
          </p:nvPr>
        </p:nvGraphicFramePr>
        <p:xfrm>
          <a:off x="169863" y="1312863"/>
          <a:ext cx="8850312" cy="229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1996"/>
                <a:gridCol w="1742303"/>
                <a:gridCol w="2854411"/>
                <a:gridCol w="2211602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TCP</a:t>
                      </a:r>
                      <a:endParaRPr lang="en-US" b="1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Video</a:t>
                      </a:r>
                      <a:r>
                        <a:rPr lang="en-US" b="1" baseline="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bitrate adaptation</a:t>
                      </a:r>
                      <a:endParaRPr lang="en-US" b="1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Job</a:t>
                      </a:r>
                      <a:r>
                        <a:rPr lang="en-US" b="1" baseline="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s</a:t>
                      </a:r>
                      <a:r>
                        <a:rPr lang="en-US" b="1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cheduling</a:t>
                      </a:r>
                      <a:endParaRPr lang="en-US" b="1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Objective (reward)</a:t>
                      </a:r>
                      <a:endParaRPr lang="en-US" b="1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Max</a:t>
                      </a:r>
                      <a:r>
                        <a:rPr lang="en-US" baseline="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t</a:t>
                      </a:r>
                      <a:r>
                        <a:rPr lang="en-US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hroughput</a:t>
                      </a:r>
                      <a:endParaRPr lang="en-US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Quality of Experience (</a:t>
                      </a:r>
                      <a:r>
                        <a:rPr lang="en-US" dirty="0" err="1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QoE</a:t>
                      </a:r>
                      <a:r>
                        <a:rPr lang="en-US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)</a:t>
                      </a:r>
                      <a:endParaRPr lang="en-US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Max</a:t>
                      </a:r>
                      <a:r>
                        <a:rPr lang="en-US" baseline="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throughput / Min response time</a:t>
                      </a:r>
                      <a:endParaRPr lang="en-US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Control</a:t>
                      </a:r>
                      <a:endParaRPr lang="en-US" b="1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Window</a:t>
                      </a:r>
                      <a:r>
                        <a:rPr lang="en-US" baseline="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size</a:t>
                      </a:r>
                      <a:endParaRPr lang="en-US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Bitrate</a:t>
                      </a:r>
                      <a:endParaRPr lang="en-US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Next job to schedule</a:t>
                      </a:r>
                      <a:endParaRPr lang="en-US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Environment</a:t>
                      </a:r>
                      <a:endParaRPr lang="en-US" b="1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Losses,</a:t>
                      </a:r>
                      <a:r>
                        <a:rPr lang="en-US" baseline="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</a:t>
                      </a:r>
                      <a:r>
                        <a:rPr lang="en-US" baseline="0" dirty="0" err="1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etc</a:t>
                      </a:r>
                      <a:endParaRPr lang="en-US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t</a:t>
                      </a:r>
                      <a:r>
                        <a:rPr lang="en-US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hroughput, </a:t>
                      </a:r>
                      <a:r>
                        <a:rPr lang="en-US" dirty="0" err="1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buf</a:t>
                      </a:r>
                      <a:r>
                        <a:rPr lang="en-US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size, file size</a:t>
                      </a:r>
                      <a:endParaRPr lang="en-US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System</a:t>
                      </a:r>
                      <a:r>
                        <a:rPr lang="en-US" baseline="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utilization, job characteristics, </a:t>
                      </a:r>
                      <a:r>
                        <a:rPr lang="en-US" baseline="0" dirty="0" err="1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etc</a:t>
                      </a:r>
                      <a:endParaRPr lang="en-US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16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control systems</a:t>
            </a:r>
            <a:endParaRPr lang="en-US" dirty="0"/>
          </a:p>
        </p:txBody>
      </p:sp>
      <p:pic>
        <p:nvPicPr>
          <p:cNvPr id="4098" name="Picture 2" descr=" block diagram of a closed loop automatic control system Â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938" y="1210964"/>
            <a:ext cx="6656162" cy="284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1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control vs Deep RL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935956"/>
              </p:ext>
            </p:extLst>
          </p:nvPr>
        </p:nvGraphicFramePr>
        <p:xfrm>
          <a:off x="169863" y="1312863"/>
          <a:ext cx="870228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5795"/>
                <a:gridCol w="3225821"/>
                <a:gridCol w="331067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Optimal Control*</a:t>
                      </a:r>
                      <a:endParaRPr lang="en-US" sz="2000" b="1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RL</a:t>
                      </a:r>
                      <a:endParaRPr lang="en-US" sz="2000" b="1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Objective</a:t>
                      </a:r>
                      <a:endParaRPr lang="en-US" sz="2000" b="1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Cost function</a:t>
                      </a:r>
                      <a:endParaRPr lang="en-US" sz="200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Reward</a:t>
                      </a:r>
                      <a:endParaRPr lang="en-US" sz="200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Control</a:t>
                      </a:r>
                      <a:endParaRPr lang="en-US" sz="2000" b="1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Set of differential </a:t>
                      </a:r>
                      <a:r>
                        <a:rPr lang="en-US" sz="2000" dirty="0" err="1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eqs</a:t>
                      </a:r>
                      <a:r>
                        <a:rPr lang="en-US" sz="200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.</a:t>
                      </a:r>
                      <a:endParaRPr lang="en-US" sz="200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Neural</a:t>
                      </a:r>
                      <a:r>
                        <a:rPr lang="en-US" sz="2000" baseline="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Network</a:t>
                      </a:r>
                      <a:endParaRPr lang="en-US" sz="200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Environment</a:t>
                      </a:r>
                      <a:endParaRPr lang="en-US" sz="2000" b="1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Known model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(often</a:t>
                      </a:r>
                      <a:r>
                        <a:rPr lang="en-US" sz="1600" baseline="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expressed as constraints)</a:t>
                      </a:r>
                      <a:endParaRPr lang="en-US" sz="160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Possible</a:t>
                      </a:r>
                      <a:r>
                        <a:rPr lang="en-US" sz="2000" baseline="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unknown model</a:t>
                      </a:r>
                      <a:endParaRPr lang="en-US" sz="200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4683211"/>
            <a:ext cx="5152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ource Sans Pro" charset="0"/>
                <a:ea typeface="Source Sans Pro" charset="0"/>
                <a:cs typeface="Source Sans Pro" charset="0"/>
              </a:rPr>
              <a:t>*Largely </a:t>
            </a:r>
            <a:r>
              <a:rPr lang="en-US" sz="1600" dirty="0">
                <a:latin typeface="Source Sans Pro" charset="0"/>
                <a:ea typeface="Source Sans Pro" charset="0"/>
                <a:cs typeface="Source Sans Pro" charset="0"/>
              </a:rPr>
              <a:t>f</a:t>
            </a:r>
            <a:r>
              <a:rPr lang="en-US" sz="1600" dirty="0" smtClean="0">
                <a:latin typeface="Source Sans Pro" charset="0"/>
                <a:ea typeface="Source Sans Pro" charset="0"/>
                <a:cs typeface="Source Sans Pro" charset="0"/>
              </a:rPr>
              <a:t>ounded by </a:t>
            </a:r>
            <a:r>
              <a:rPr lang="en-US" sz="1600" dirty="0">
                <a:latin typeface="Source Sans Pro" charset="0"/>
                <a:ea typeface="Source Sans Pro" charset="0"/>
                <a:cs typeface="Source Sans Pro" charset="0"/>
              </a:rPr>
              <a:t> </a:t>
            </a:r>
            <a:r>
              <a:rPr lang="en-US" sz="1600" dirty="0">
                <a:latin typeface="Source Sans Pro" charset="0"/>
                <a:ea typeface="Source Sans Pro" charset="0"/>
                <a:cs typeface="Source Sans Pro" charset="0"/>
                <a:hlinkClick r:id="rId2" tooltip="Lev Pontryagin"/>
              </a:rPr>
              <a:t>Lev Pontryagin</a:t>
            </a:r>
            <a:r>
              <a:rPr lang="en-US" sz="1600" dirty="0">
                <a:latin typeface="Source Sans Pro" charset="0"/>
                <a:ea typeface="Source Sans Pro" charset="0"/>
                <a:cs typeface="Source Sans Pro" charset="0"/>
              </a:rPr>
              <a:t> and </a:t>
            </a:r>
            <a:r>
              <a:rPr lang="en-US" sz="1600" dirty="0">
                <a:latin typeface="Source Sans Pro" charset="0"/>
                <a:ea typeface="Source Sans Pro" charset="0"/>
                <a:cs typeface="Source Sans Pro" charset="0"/>
                <a:hlinkClick r:id="rId3" tooltip="Richard Bellman"/>
              </a:rPr>
              <a:t>Richard Bellman</a:t>
            </a:r>
            <a:r>
              <a:rPr lang="en-US" sz="1600" dirty="0">
                <a:latin typeface="Source Sans Pro" charset="0"/>
                <a:ea typeface="Source Sans Pro" charset="0"/>
                <a:cs typeface="Source Sans Pro" charset="0"/>
              </a:rPr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669957"/>
            <a:ext cx="9144000" cy="90204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ource Sans Pro" charset="0"/>
                <a:ea typeface="Source Sans Pro" charset="0"/>
                <a:cs typeface="Source Sans Pro" charset="0"/>
              </a:rPr>
              <a:t>RL is a form of stochastic optimal controls</a:t>
            </a:r>
            <a:endParaRPr lang="en-US" sz="36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39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1950s-1960s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08073" y="2609960"/>
            <a:ext cx="29738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Application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(</a:t>
            </a:r>
            <a:r>
              <a:rPr lang="en-US" sz="24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Assembly Language) </a:t>
            </a:r>
            <a:endParaRPr lang="en-US" sz="24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2050" name="Picture 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6" y="17907"/>
            <a:ext cx="7883611" cy="466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7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1" id="{85A22C84-209D-BE4E-B5EC-F01023E82B97}" vid="{CDDC34F3-6743-CA44-A1E7-A65EB2B43A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36459</TotalTime>
  <Words>128</Words>
  <Application>Microsoft Macintosh PowerPoint</Application>
  <PresentationFormat>On-screen Show (16:9)</PresentationFormat>
  <Paragraphs>40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Calibri</vt:lpstr>
      <vt:lpstr>Lucida Grande</vt:lpstr>
      <vt:lpstr>MS PGothic</vt:lpstr>
      <vt:lpstr>ＭＳ Ｐゴシック</vt:lpstr>
      <vt:lpstr>Newslab Light</vt:lpstr>
      <vt:lpstr>Newslab Thin</vt:lpstr>
      <vt:lpstr>Source Sans Pro</vt:lpstr>
      <vt:lpstr>Source Sans Pro Light</vt:lpstr>
      <vt:lpstr>DB_deck_16x9_example</vt:lpstr>
      <vt:lpstr>Excel.Chart.8</vt:lpstr>
      <vt:lpstr>CS294:  Solving system problems with RL</vt:lpstr>
      <vt:lpstr>Reinforcement Learning</vt:lpstr>
      <vt:lpstr>Many systems problems fit this pattern</vt:lpstr>
      <vt:lpstr>Classic control systems</vt:lpstr>
      <vt:lpstr>Optimal control vs Deep RL</vt:lpstr>
      <vt:lpstr>1950s-1960s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Microsoft Office User</cp:lastModifiedBy>
  <cp:revision>1506</cp:revision>
  <cp:lastPrinted>2019-01-24T19:50:27Z</cp:lastPrinted>
  <dcterms:created xsi:type="dcterms:W3CDTF">2015-02-13T19:56:21Z</dcterms:created>
  <dcterms:modified xsi:type="dcterms:W3CDTF">2019-04-02T05:19:38Z</dcterms:modified>
</cp:coreProperties>
</file>