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12"/>
  </p:notesMasterIdLst>
  <p:sldIdLst>
    <p:sldId id="452" r:id="rId3"/>
    <p:sldId id="468" r:id="rId4"/>
    <p:sldId id="605" r:id="rId5"/>
    <p:sldId id="1881" r:id="rId6"/>
    <p:sldId id="2820" r:id="rId7"/>
    <p:sldId id="2822" r:id="rId8"/>
    <p:sldId id="610" r:id="rId9"/>
    <p:sldId id="611" r:id="rId10"/>
    <p:sldId id="6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C63"/>
    <a:srgbClr val="BF2DC0"/>
    <a:srgbClr val="DE84A2"/>
    <a:srgbClr val="C384AA"/>
    <a:srgbClr val="A58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/>
    <p:restoredTop sz="83673"/>
  </p:normalViewPr>
  <p:slideViewPr>
    <p:cSldViewPr snapToGrid="0" snapToObjects="1">
      <p:cViewPr varScale="1">
        <p:scale>
          <a:sx n="102" d="100"/>
          <a:sy n="102" d="100"/>
        </p:scale>
        <p:origin x="1400" y="168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10D5-81C9-C448-82E8-71177EBFEC32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DF27-AD16-B741-919E-EA3A35D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78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657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69518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331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840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4/7/19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223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4/7/19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548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408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tabLst/>
              <a:defRPr/>
            </a:lvl1pPr>
            <a:lvl2pPr marL="914400" indent="-457200">
              <a:tabLst/>
              <a:defRPr/>
            </a:lvl2pPr>
            <a:lvl3pPr marL="1373188" indent="-311150">
              <a:tabLst/>
              <a:defRPr/>
            </a:lvl3pPr>
            <a:lvl4pPr marL="1830388" indent="-236538">
              <a:tabLst/>
              <a:defRPr/>
            </a:lvl4pPr>
            <a:lvl5pPr marL="2287588" indent="-23495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8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4/7/19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210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4/7/19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55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390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0807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514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1013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0618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569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75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4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257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09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4/7/19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Wingdings" charset="2"/>
        <a:buNone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4/7/19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76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7405D-F642-A444-8D1B-36980C49A0EF}"/>
              </a:ext>
            </a:extLst>
          </p:cNvPr>
          <p:cNvSpPr txBox="1"/>
          <p:nvPr/>
        </p:nvSpPr>
        <p:spPr>
          <a:xfrm>
            <a:off x="1630280" y="1381356"/>
            <a:ext cx="88745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92C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</a:p>
          <a:p>
            <a:r>
              <a:rPr lang="en-US" sz="8000" b="1" dirty="0">
                <a:solidFill>
                  <a:srgbClr val="092C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Networks</a:t>
            </a:r>
            <a:endParaRPr lang="en-US" sz="6000" b="1" dirty="0">
              <a:solidFill>
                <a:srgbClr val="092C6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E258B90-0F12-634D-B10B-BF94645DDE0A}"/>
              </a:ext>
            </a:extLst>
          </p:cNvPr>
          <p:cNvSpPr txBox="1">
            <a:spLocks/>
          </p:cNvSpPr>
          <p:nvPr/>
        </p:nvSpPr>
        <p:spPr bwMode="auto">
          <a:xfrm>
            <a:off x="4604852" y="4442929"/>
            <a:ext cx="7001435" cy="127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lvl="0" indent="-34290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Tahoma"/>
                <a:ea typeface="Helvetica Neue Light" charset="0"/>
                <a:cs typeface="Tahoma"/>
              </a:defRPr>
            </a:lvl1pPr>
            <a:lvl2pPr marL="628650" lvl="1" indent="-17145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lvl="2" indent="-174625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lvl="3" indent="-169863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lvl="4" indent="-173038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lvl="5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Joseph E. Gonzalez</a:t>
            </a:r>
          </a:p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Co-director of the RISE Lab</a:t>
            </a:r>
            <a:b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jegonzal@cs.berkeley.edu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7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704">
        <p159:morph option="byObject"/>
      </p:transition>
    </mc:Choice>
    <mc:Fallback xmlns="">
      <p:transition spd="slow" advTm="197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F86E-D136-054B-8468-4663E495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Being Solved?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7DB1-0CC5-B743-9E94-ADF67575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474" cy="4711700"/>
          </a:xfrm>
        </p:spPr>
        <p:txBody>
          <a:bodyPr>
            <a:normAutofit/>
          </a:bodyPr>
          <a:lstStyle/>
          <a:p>
            <a:r>
              <a:rPr lang="en-US" dirty="0"/>
              <a:t>Neural network computation increasing rapidly</a:t>
            </a:r>
          </a:p>
          <a:p>
            <a:r>
              <a:rPr lang="en-US" dirty="0"/>
              <a:t>Larger networks are needed for peak accuracy</a:t>
            </a:r>
          </a:p>
          <a:p>
            <a:r>
              <a:rPr lang="en-US" dirty="0"/>
              <a:t>Big Ideas:</a:t>
            </a:r>
          </a:p>
          <a:p>
            <a:pPr lvl="1"/>
            <a:r>
              <a:rPr lang="en-US" dirty="0"/>
              <a:t>Adaptively scale computation for a given task</a:t>
            </a:r>
          </a:p>
          <a:p>
            <a:pPr lvl="1"/>
            <a:r>
              <a:rPr lang="en-US" dirty="0"/>
              <a:t>Select only the parts of the network needed for a </a:t>
            </a:r>
            <a:r>
              <a:rPr lang="en-US"/>
              <a:t>given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5884-3B17-1A4C-A0BA-D48AD1FA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Work: Prediction Cascades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D365-8FD6-4C43-8ADF-8B212290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Viola-Jones</a:t>
            </a:r>
            <a:r>
              <a:rPr lang="en-US" dirty="0"/>
              <a:t> Object Detection Framework (2001):</a:t>
            </a:r>
          </a:p>
          <a:p>
            <a:pPr lvl="1"/>
            <a:r>
              <a:rPr lang="en-US" dirty="0"/>
              <a:t>“Rapid Object Detection using a Boosted Cascade of Simple Features” </a:t>
            </a:r>
            <a:r>
              <a:rPr lang="en-US" b="1" dirty="0"/>
              <a:t>CVPR’01</a:t>
            </a:r>
          </a:p>
          <a:p>
            <a:pPr lvl="1"/>
            <a:r>
              <a:rPr lang="en-US" dirty="0"/>
              <a:t>Face detection on 384x288 at 15 fps (700MHz Pentium III)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ABF00-8FF1-BF43-A7AE-3200833F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37" y="3901086"/>
            <a:ext cx="4562462" cy="2788171"/>
          </a:xfrm>
          <a:prstGeom prst="rect">
            <a:avLst/>
          </a:prstGeom>
        </p:spPr>
      </p:pic>
      <p:pic>
        <p:nvPicPr>
          <p:cNvPr id="7" name="Picture 6" descr="A baby sitting on a table&#10;&#10;Description automatically generated">
            <a:extLst>
              <a:ext uri="{FF2B5EF4-FFF2-40B4-BE49-F238E27FC236}">
                <a16:creationId xmlns:a16="http://schemas.microsoft.com/office/drawing/2014/main" id="{D3F83295-B27F-1C43-8EED-853F65A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154"/>
            <a:ext cx="3390378" cy="25427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8C836-2D7E-2D4B-BD9E-70D3B784B769}"/>
              </a:ext>
            </a:extLst>
          </p:cNvPr>
          <p:cNvSpPr/>
          <p:nvPr/>
        </p:nvSpPr>
        <p:spPr>
          <a:xfrm>
            <a:off x="1164921" y="4063924"/>
            <a:ext cx="533128" cy="533128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81677-E332-384B-9048-0C63B6067E81}"/>
              </a:ext>
            </a:extLst>
          </p:cNvPr>
          <p:cNvCxnSpPr/>
          <p:nvPr/>
        </p:nvCxnSpPr>
        <p:spPr>
          <a:xfrm>
            <a:off x="1698049" y="4355540"/>
            <a:ext cx="385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52E8CA-6765-A240-8E95-0EA9F6D75096}"/>
              </a:ext>
            </a:extLst>
          </p:cNvPr>
          <p:cNvSpPr txBox="1"/>
          <p:nvPr/>
        </p:nvSpPr>
        <p:spPr>
          <a:xfrm>
            <a:off x="4228578" y="4063924"/>
            <a:ext cx="282775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Most parts of the image don’t contain a face.</a:t>
            </a:r>
          </a:p>
          <a:p>
            <a:endParaRPr lang="en-US" dirty="0"/>
          </a:p>
          <a:p>
            <a:r>
              <a:rPr lang="en-US" dirty="0"/>
              <a:t>Reject those regions quickly.</a:t>
            </a:r>
          </a:p>
        </p:txBody>
      </p:sp>
    </p:spTree>
    <p:extLst>
      <p:ext uri="{BB962C8B-B14F-4D97-AF65-F5344CB8AC3E}">
        <p14:creationId xmlns:p14="http://schemas.microsoft.com/office/powerpoint/2010/main" val="31656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19A6-BE74-CE47-8AD3-8819408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66" y="52317"/>
            <a:ext cx="747158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for </a:t>
            </a:r>
            <a:r>
              <a:rPr lang="en-US" sz="3600" b="1" dirty="0">
                <a:latin typeface="Century Gothic" panose="020B0502020202020204" pitchFamily="34" charset="0"/>
              </a:rPr>
              <a:t>fast</a:t>
            </a:r>
            <a:r>
              <a:rPr lang="en-US" sz="3600" dirty="0">
                <a:latin typeface="Century Gothic" panose="020B0502020202020204" pitchFamily="34" charset="0"/>
              </a:rPr>
              <a:t> and </a:t>
            </a:r>
            <a:r>
              <a:rPr lang="en-US" sz="3600" b="1" dirty="0">
                <a:latin typeface="Century Gothic" panose="020B0502020202020204" pitchFamily="34" charset="0"/>
              </a:rPr>
              <a:t>accurate</a:t>
            </a:r>
            <a:r>
              <a:rPr lang="en-US" sz="3600" dirty="0">
                <a:latin typeface="Century Gothic" panose="020B0502020202020204" pitchFamily="34" charset="0"/>
              </a:rPr>
              <a:t> inference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4AE43B-ED1C-BE40-98C7-65618EE6C300}"/>
              </a:ext>
            </a:extLst>
          </p:cNvPr>
          <p:cNvGrpSpPr/>
          <p:nvPr/>
        </p:nvGrpSpPr>
        <p:grpSpPr>
          <a:xfrm>
            <a:off x="1575632" y="4918154"/>
            <a:ext cx="8652990" cy="1073851"/>
            <a:chOff x="1575632" y="4645027"/>
            <a:chExt cx="8652990" cy="107385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C549367-FAB3-6D44-99A6-5CD1E6E5D172}"/>
                </a:ext>
              </a:extLst>
            </p:cNvPr>
            <p:cNvSpPr/>
            <p:nvPr/>
          </p:nvSpPr>
          <p:spPr>
            <a:xfrm rot="5400000">
              <a:off x="4020727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E8F1F84-7DB0-AA4F-8B7C-4E55F9275F79}"/>
                </a:ext>
              </a:extLst>
            </p:cNvPr>
            <p:cNvSpPr/>
            <p:nvPr/>
          </p:nvSpPr>
          <p:spPr>
            <a:xfrm rot="5400000">
              <a:off x="4544940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10204E-9615-6843-988C-A6F317F4B27B}"/>
                </a:ext>
              </a:extLst>
            </p:cNvPr>
            <p:cNvCxnSpPr>
              <a:stCxn id="27" idx="6"/>
              <a:endCxn id="3" idx="2"/>
            </p:cNvCxnSpPr>
            <p:nvPr/>
          </p:nvCxnSpPr>
          <p:spPr>
            <a:xfrm>
              <a:off x="4108158" y="5181952"/>
              <a:ext cx="312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24E927-A77F-E040-A309-B93727134CE6}"/>
                </a:ext>
              </a:extLst>
            </p:cNvPr>
            <p:cNvCxnSpPr>
              <a:stCxn id="4" idx="0"/>
              <a:endCxn id="25" idx="2"/>
            </p:cNvCxnSpPr>
            <p:nvPr/>
          </p:nvCxnSpPr>
          <p:spPr>
            <a:xfrm>
              <a:off x="5218841" y="5181953"/>
              <a:ext cx="250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13A1A871-D18E-684A-9E40-B75725F16020}"/>
                </a:ext>
              </a:extLst>
            </p:cNvPr>
            <p:cNvCxnSpPr>
              <a:stCxn id="27" idx="0"/>
              <a:endCxn id="25" idx="1"/>
            </p:cNvCxnSpPr>
            <p:nvPr/>
          </p:nvCxnSpPr>
          <p:spPr>
            <a:xfrm rot="5400000" flipH="1" flipV="1">
              <a:off x="4674276" y="4161391"/>
              <a:ext cx="295662" cy="1567942"/>
            </a:xfrm>
            <a:prstGeom prst="curvedConnector3">
              <a:avLst>
                <a:gd name="adj1" fmla="val 25088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671EED-6450-4446-AA22-68B773F54287}"/>
                </a:ext>
              </a:extLst>
            </p:cNvPr>
            <p:cNvSpPr/>
            <p:nvPr/>
          </p:nvSpPr>
          <p:spPr>
            <a:xfrm rot="5400000">
              <a:off x="5593366" y="5044977"/>
              <a:ext cx="1073850" cy="2739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35EA1A-07F2-EA49-85C4-E9F1D435076E}"/>
                </a:ext>
              </a:extLst>
            </p:cNvPr>
            <p:cNvSpPr/>
            <p:nvPr/>
          </p:nvSpPr>
          <p:spPr>
            <a:xfrm rot="5400000">
              <a:off x="6117579" y="5044977"/>
              <a:ext cx="1073850" cy="2739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EE70DA-8B74-054F-BE44-C2DCBE1B3EE5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>
              <a:off x="6267266" y="5181952"/>
              <a:ext cx="250262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F8A076-69F1-144D-AAC9-2903A8BAF758}"/>
                </a:ext>
              </a:extLst>
            </p:cNvPr>
            <p:cNvCxnSpPr>
              <a:stCxn id="25" idx="0"/>
              <a:endCxn id="8" idx="2"/>
            </p:cNvCxnSpPr>
            <p:nvPr/>
          </p:nvCxnSpPr>
          <p:spPr>
            <a:xfrm>
              <a:off x="5743054" y="5181953"/>
              <a:ext cx="250262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41ECB91-A1C2-4D45-8DF4-05FFA32E9228}"/>
                </a:ext>
              </a:extLst>
            </p:cNvPr>
            <p:cNvSpPr/>
            <p:nvPr/>
          </p:nvSpPr>
          <p:spPr>
            <a:xfrm rot="5400000">
              <a:off x="2448088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401302C-62BB-114A-806D-7A25FF35BA94}"/>
                </a:ext>
              </a:extLst>
            </p:cNvPr>
            <p:cNvSpPr/>
            <p:nvPr/>
          </p:nvSpPr>
          <p:spPr>
            <a:xfrm rot="5400000">
              <a:off x="2972301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4B2636-50E1-FF44-B880-558C78F58D7C}"/>
                </a:ext>
              </a:extLst>
            </p:cNvPr>
            <p:cNvCxnSpPr>
              <a:stCxn id="12" idx="0"/>
              <a:endCxn id="13" idx="2"/>
            </p:cNvCxnSpPr>
            <p:nvPr/>
          </p:nvCxnSpPr>
          <p:spPr>
            <a:xfrm>
              <a:off x="3121989" y="5181952"/>
              <a:ext cx="250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4B4D00-7888-F143-A4A4-AD1F7F8DF559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2597777" y="5181952"/>
              <a:ext cx="2502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555BC8-351A-7348-A644-B7CA44B50000}"/>
                </a:ext>
              </a:extLst>
            </p:cNvPr>
            <p:cNvCxnSpPr>
              <a:stCxn id="13" idx="0"/>
              <a:endCxn id="27" idx="2"/>
            </p:cNvCxnSpPr>
            <p:nvPr/>
          </p:nvCxnSpPr>
          <p:spPr>
            <a:xfrm>
              <a:off x="3646202" y="5181952"/>
              <a:ext cx="321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7A8F3E5-A730-344A-870C-3541E1952959}"/>
                </a:ext>
              </a:extLst>
            </p:cNvPr>
            <p:cNvSpPr/>
            <p:nvPr/>
          </p:nvSpPr>
          <p:spPr>
            <a:xfrm rot="5400000">
              <a:off x="7166004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Conv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4BBF45-F68E-644B-B4FF-AD645BE58772}"/>
                </a:ext>
              </a:extLst>
            </p:cNvPr>
            <p:cNvSpPr/>
            <p:nvPr/>
          </p:nvSpPr>
          <p:spPr>
            <a:xfrm rot="5400000">
              <a:off x="7690217" y="5044977"/>
              <a:ext cx="1073850" cy="27395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FC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495B76-2F1A-B945-9EBA-8DFC96BA9AC8}"/>
                </a:ext>
              </a:extLst>
            </p:cNvPr>
            <p:cNvCxnSpPr>
              <a:stCxn id="17" idx="0"/>
              <a:endCxn id="18" idx="2"/>
            </p:cNvCxnSpPr>
            <p:nvPr/>
          </p:nvCxnSpPr>
          <p:spPr>
            <a:xfrm>
              <a:off x="7839904" y="5181952"/>
              <a:ext cx="250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E3073C-2194-B243-A9D6-A76F747FD1FD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8364117" y="5181951"/>
              <a:ext cx="250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E31898E-300E-E54C-BFA4-897CD625A234}"/>
                </a:ext>
              </a:extLst>
            </p:cNvPr>
            <p:cNvSpPr/>
            <p:nvPr/>
          </p:nvSpPr>
          <p:spPr>
            <a:xfrm rot="5400000">
              <a:off x="6794295" y="5044977"/>
              <a:ext cx="768844" cy="2739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Gate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A6B7FC9-8B05-2646-A375-F58B900F9FBA}"/>
                </a:ext>
              </a:extLst>
            </p:cNvPr>
            <p:cNvCxnSpPr>
              <a:stCxn id="25" idx="1"/>
              <a:endCxn id="21" idx="1"/>
            </p:cNvCxnSpPr>
            <p:nvPr/>
          </p:nvCxnSpPr>
          <p:spPr>
            <a:xfrm rot="5400000" flipH="1" flipV="1">
              <a:off x="6392397" y="4011212"/>
              <a:ext cx="12700" cy="1572639"/>
            </a:xfrm>
            <a:prstGeom prst="curvedConnector3">
              <a:avLst>
                <a:gd name="adj1" fmla="val 29024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98EFDF-6C41-7146-B32A-55D7364EBF39}"/>
                </a:ext>
              </a:extLst>
            </p:cNvPr>
            <p:cNvCxnSpPr>
              <a:stCxn id="21" idx="0"/>
              <a:endCxn id="17" idx="2"/>
            </p:cNvCxnSpPr>
            <p:nvPr/>
          </p:nvCxnSpPr>
          <p:spPr>
            <a:xfrm>
              <a:off x="7315693" y="5181953"/>
              <a:ext cx="250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6D2440-9AF7-7247-8CA3-EC53D15E93E2}"/>
                </a:ext>
              </a:extLst>
            </p:cNvPr>
            <p:cNvCxnSpPr>
              <a:stCxn id="9" idx="0"/>
              <a:endCxn id="21" idx="2"/>
            </p:cNvCxnSpPr>
            <p:nvPr/>
          </p:nvCxnSpPr>
          <p:spPr>
            <a:xfrm>
              <a:off x="6791480" y="5181953"/>
              <a:ext cx="250262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A425C0D-8081-6B49-9709-4867DA191D82}"/>
                </a:ext>
              </a:extLst>
            </p:cNvPr>
            <p:cNvSpPr/>
            <p:nvPr/>
          </p:nvSpPr>
          <p:spPr>
            <a:xfrm rot="5400000">
              <a:off x="5221656" y="5044977"/>
              <a:ext cx="768844" cy="2739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Gate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8E5762-C17A-3F47-A790-0E6451A97CCA}"/>
                </a:ext>
              </a:extLst>
            </p:cNvPr>
            <p:cNvCxnSpPr>
              <a:stCxn id="3" idx="0"/>
              <a:endCxn id="4" idx="2"/>
            </p:cNvCxnSpPr>
            <p:nvPr/>
          </p:nvCxnSpPr>
          <p:spPr>
            <a:xfrm>
              <a:off x="4694628" y="5181952"/>
              <a:ext cx="250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F6024A-0D50-2D4C-A151-1A0405EDE2F5}"/>
                </a:ext>
              </a:extLst>
            </p:cNvPr>
            <p:cNvSpPr/>
            <p:nvPr/>
          </p:nvSpPr>
          <p:spPr>
            <a:xfrm>
              <a:off x="3968113" y="5093193"/>
              <a:ext cx="140046" cy="177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17DD45-2A97-8A4E-96D9-9FE8A90590F4}"/>
                </a:ext>
              </a:extLst>
            </p:cNvPr>
            <p:cNvSpPr txBox="1"/>
            <p:nvPr/>
          </p:nvSpPr>
          <p:spPr>
            <a:xfrm>
              <a:off x="1575632" y="4941884"/>
              <a:ext cx="115912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Query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85672F-77C3-3447-96EB-5BEA00BF1C99}"/>
                </a:ext>
              </a:extLst>
            </p:cNvPr>
            <p:cNvSpPr txBox="1"/>
            <p:nvPr/>
          </p:nvSpPr>
          <p:spPr>
            <a:xfrm>
              <a:off x="8494613" y="4941885"/>
              <a:ext cx="173400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Prediction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5C1315-E333-2E49-B9E9-C54CB76E7F5C}"/>
                </a:ext>
              </a:extLst>
            </p:cNvPr>
            <p:cNvSpPr txBox="1"/>
            <p:nvPr/>
          </p:nvSpPr>
          <p:spPr>
            <a:xfrm>
              <a:off x="5733653" y="4645027"/>
              <a:ext cx="13853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Skipped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Blocks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26A7B00-2913-A34E-A35B-0D2B5ABCA695}"/>
              </a:ext>
            </a:extLst>
          </p:cNvPr>
          <p:cNvSpPr txBox="1"/>
          <p:nvPr/>
        </p:nvSpPr>
        <p:spPr>
          <a:xfrm>
            <a:off x="809214" y="3998051"/>
            <a:ext cx="1014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SkipNet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dynamic execution within a model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Century Gothic" charset="0"/>
                <a:cs typeface="Century Gothic" charset="0"/>
              </a:rPr>
              <a:t>[ECCV’18]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A81C0F-DBE5-BC40-9792-9911F31FDF19}"/>
              </a:ext>
            </a:extLst>
          </p:cNvPr>
          <p:cNvSpPr txBox="1"/>
          <p:nvPr/>
        </p:nvSpPr>
        <p:spPr>
          <a:xfrm>
            <a:off x="809214" y="1472495"/>
            <a:ext cx="1069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IDK Cascades: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Using the fastest model possible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  <a:ea typeface="Century Gothic" charset="0"/>
                <a:cs typeface="Century Gothic" charset="0"/>
              </a:rPr>
              <a:t>[UAI’18]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29CD3B7-8F83-6A41-916B-21522FF6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30" y="2179523"/>
            <a:ext cx="8318500" cy="172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B3F01B-D3BF-1641-9F30-1011F6AA1E83}"/>
              </a:ext>
            </a:extLst>
          </p:cNvPr>
          <p:cNvSpPr txBox="1"/>
          <p:nvPr/>
        </p:nvSpPr>
        <p:spPr>
          <a:xfrm>
            <a:off x="445112" y="365197"/>
            <a:ext cx="436048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/>
              <a:t>Dynamic Networks</a:t>
            </a:r>
          </a:p>
        </p:txBody>
      </p:sp>
    </p:spTree>
    <p:extLst>
      <p:ext uri="{BB962C8B-B14F-4D97-AF65-F5344CB8AC3E}">
        <p14:creationId xmlns:p14="http://schemas.microsoft.com/office/powerpoint/2010/main" val="414727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A880EAF-8096-9C4B-B7BB-342F6758CCC9}"/>
              </a:ext>
            </a:extLst>
          </p:cNvPr>
          <p:cNvSpPr/>
          <p:nvPr/>
        </p:nvSpPr>
        <p:spPr>
          <a:xfrm>
            <a:off x="2464377" y="3847606"/>
            <a:ext cx="6127667" cy="266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ndoor, person, wall, table&#10;&#10;Description automatically generated">
            <a:extLst>
              <a:ext uri="{FF2B5EF4-FFF2-40B4-BE49-F238E27FC236}">
                <a16:creationId xmlns:a16="http://schemas.microsoft.com/office/drawing/2014/main" id="{9762A778-5EC0-8147-99F0-8FD8641B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5" t="25096" r="9659" b="37485"/>
          <a:stretch/>
        </p:blipFill>
        <p:spPr>
          <a:xfrm>
            <a:off x="552450" y="1908959"/>
            <a:ext cx="1911927" cy="17130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8B09EA-A078-B549-9E1C-E373C532FB44}"/>
              </a:ext>
            </a:extLst>
          </p:cNvPr>
          <p:cNvGrpSpPr/>
          <p:nvPr/>
        </p:nvGrpSpPr>
        <p:grpSpPr>
          <a:xfrm>
            <a:off x="2881426" y="2017322"/>
            <a:ext cx="1612221" cy="1496291"/>
            <a:chOff x="3181397" y="2124200"/>
            <a:chExt cx="1332414" cy="1496291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8A15446-9BC1-6E4A-AA5B-F26BA967D8D9}"/>
                </a:ext>
              </a:extLst>
            </p:cNvPr>
            <p:cNvSpPr/>
            <p:nvPr/>
          </p:nvSpPr>
          <p:spPr>
            <a:xfrm rot="5400000">
              <a:off x="3099459" y="2266704"/>
              <a:ext cx="1496291" cy="1211284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BBD836-543B-7742-AA61-A303C8DC3AC7}"/>
                </a:ext>
              </a:extLst>
            </p:cNvPr>
            <p:cNvSpPr txBox="1"/>
            <p:nvPr/>
          </p:nvSpPr>
          <p:spPr>
            <a:xfrm>
              <a:off x="3181397" y="2549179"/>
              <a:ext cx="1332414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Feature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A834EC-040F-AA42-8BFE-738DCEE344F0}"/>
              </a:ext>
            </a:extLst>
          </p:cNvPr>
          <p:cNvGrpSpPr/>
          <p:nvPr/>
        </p:nvGrpSpPr>
        <p:grpSpPr>
          <a:xfrm>
            <a:off x="2915309" y="5039594"/>
            <a:ext cx="1013516" cy="1124186"/>
            <a:chOff x="3181397" y="2124200"/>
            <a:chExt cx="1332414" cy="1496291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AD46964-0E8F-824B-9908-7AC8D0E1D2CF}"/>
                </a:ext>
              </a:extLst>
            </p:cNvPr>
            <p:cNvSpPr/>
            <p:nvPr/>
          </p:nvSpPr>
          <p:spPr>
            <a:xfrm rot="5400000">
              <a:off x="3099459" y="2266704"/>
              <a:ext cx="1496291" cy="1211284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A3ECB-8E94-6C43-A0E6-64ED0B08BB56}"/>
                </a:ext>
              </a:extLst>
            </p:cNvPr>
            <p:cNvSpPr txBox="1"/>
            <p:nvPr/>
          </p:nvSpPr>
          <p:spPr>
            <a:xfrm>
              <a:off x="3181397" y="2549179"/>
              <a:ext cx="1332414" cy="778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Emb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64F5B9-3C91-B947-87B4-9D77FFA6F843}"/>
              </a:ext>
            </a:extLst>
          </p:cNvPr>
          <p:cNvSpPr/>
          <p:nvPr/>
        </p:nvSpPr>
        <p:spPr>
          <a:xfrm rot="5400000">
            <a:off x="4348650" y="2527959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12FB60D-3C38-9C44-9EEC-3EE40D52657F}"/>
              </a:ext>
            </a:extLst>
          </p:cNvPr>
          <p:cNvSpPr/>
          <p:nvPr/>
        </p:nvSpPr>
        <p:spPr>
          <a:xfrm rot="5400000">
            <a:off x="3879803" y="4343632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BBA5F2-BD0C-2B4C-8EAA-B9D033234E51}"/>
              </a:ext>
            </a:extLst>
          </p:cNvPr>
          <p:cNvSpPr/>
          <p:nvPr/>
        </p:nvSpPr>
        <p:spPr>
          <a:xfrm rot="5400000">
            <a:off x="4244662" y="5423557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B84981-66A0-274C-AAB4-38ED505CEC19}"/>
              </a:ext>
            </a:extLst>
          </p:cNvPr>
          <p:cNvSpPr/>
          <p:nvPr/>
        </p:nvSpPr>
        <p:spPr>
          <a:xfrm>
            <a:off x="5043356" y="4343632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9B57F1-1793-1346-80C1-F4110FC6F948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>
            <a:off x="4597013" y="4521762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AFB23B7-5885-E140-8238-064E0D08A1F6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5065389" y="4699892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FAC097-FB5C-4648-A605-4AE454C3B31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882756" y="5601687"/>
            <a:ext cx="8263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E4EB58-975B-6248-9D93-F6FF9A3217B4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flipV="1">
            <a:off x="5221486" y="3638302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C41330B-885C-4146-AE55-FF65B049F61D}"/>
              </a:ext>
            </a:extLst>
          </p:cNvPr>
          <p:cNvSpPr/>
          <p:nvPr/>
        </p:nvSpPr>
        <p:spPr>
          <a:xfrm rot="5400000">
            <a:off x="5745018" y="2527959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278A4F1-D48C-9D42-9F70-23C5AD92D954}"/>
              </a:ext>
            </a:extLst>
          </p:cNvPr>
          <p:cNvSpPr/>
          <p:nvPr/>
        </p:nvSpPr>
        <p:spPr>
          <a:xfrm rot="5400000">
            <a:off x="5276171" y="4343632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2DA2B21-9380-F24C-9B52-A66F052BB444}"/>
              </a:ext>
            </a:extLst>
          </p:cNvPr>
          <p:cNvSpPr/>
          <p:nvPr/>
        </p:nvSpPr>
        <p:spPr>
          <a:xfrm rot="5400000">
            <a:off x="5641030" y="5423557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83995B-8AF4-194E-810B-9DB0081D26DD}"/>
              </a:ext>
            </a:extLst>
          </p:cNvPr>
          <p:cNvSpPr/>
          <p:nvPr/>
        </p:nvSpPr>
        <p:spPr>
          <a:xfrm>
            <a:off x="6439724" y="4343632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E29D5-D397-F046-AFC5-DB748E381203}"/>
              </a:ext>
            </a:extLst>
          </p:cNvPr>
          <p:cNvCxnSpPr>
            <a:stCxn id="47" idx="0"/>
            <a:endCxn id="49" idx="2"/>
          </p:cNvCxnSpPr>
          <p:nvPr/>
        </p:nvCxnSpPr>
        <p:spPr>
          <a:xfrm>
            <a:off x="5993381" y="4521762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35FDBB3-FA0E-BA4C-855C-6DF326C3F4D7}"/>
              </a:ext>
            </a:extLst>
          </p:cNvPr>
          <p:cNvCxnSpPr>
            <a:stCxn id="48" idx="0"/>
            <a:endCxn id="49" idx="4"/>
          </p:cNvCxnSpPr>
          <p:nvPr/>
        </p:nvCxnSpPr>
        <p:spPr>
          <a:xfrm flipV="1">
            <a:off x="6461757" y="4699892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B4A0EA-D471-C042-9BEC-B0C8D9B673D2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6617854" y="3638302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6C3A34C-32C9-194A-83B2-E2824B6B9614}"/>
              </a:ext>
            </a:extLst>
          </p:cNvPr>
          <p:cNvSpPr/>
          <p:nvPr/>
        </p:nvSpPr>
        <p:spPr>
          <a:xfrm rot="5400000">
            <a:off x="7141386" y="2527958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8C6A6C9-9531-2648-9EEF-B24D3EE0D3BC}"/>
              </a:ext>
            </a:extLst>
          </p:cNvPr>
          <p:cNvSpPr/>
          <p:nvPr/>
        </p:nvSpPr>
        <p:spPr>
          <a:xfrm rot="5400000">
            <a:off x="6672539" y="4343631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EF05FD5-FC98-8E41-8ABF-7C3594E5CB91}"/>
              </a:ext>
            </a:extLst>
          </p:cNvPr>
          <p:cNvSpPr/>
          <p:nvPr/>
        </p:nvSpPr>
        <p:spPr>
          <a:xfrm rot="5400000">
            <a:off x="7037398" y="5423556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7FBB36-AD59-FC41-82EC-7B66569E59F8}"/>
              </a:ext>
            </a:extLst>
          </p:cNvPr>
          <p:cNvSpPr/>
          <p:nvPr/>
        </p:nvSpPr>
        <p:spPr>
          <a:xfrm>
            <a:off x="7836092" y="4343631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230A00-907E-3C49-8116-01E481169786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>
            <a:off x="7389749" y="4521761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80C5405-0D59-474F-96AA-A45A1B28952F}"/>
              </a:ext>
            </a:extLst>
          </p:cNvPr>
          <p:cNvCxnSpPr>
            <a:stCxn id="55" idx="0"/>
            <a:endCxn id="56" idx="4"/>
          </p:cNvCxnSpPr>
          <p:nvPr/>
        </p:nvCxnSpPr>
        <p:spPr>
          <a:xfrm flipV="1">
            <a:off x="7858125" y="4699891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9CE5C6-DD3D-3449-8F34-221EF05DF141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014222" y="3638301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929E35-BE82-DF46-B625-A0CDC590E51B}"/>
              </a:ext>
            </a:extLst>
          </p:cNvPr>
          <p:cNvCxnSpPr>
            <a:cxnSpLocks/>
            <a:stCxn id="17" idx="0"/>
            <a:endCxn id="48" idx="2"/>
          </p:cNvCxnSpPr>
          <p:nvPr/>
        </p:nvCxnSpPr>
        <p:spPr>
          <a:xfrm>
            <a:off x="5065389" y="5601687"/>
            <a:ext cx="1040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A53D89-219A-6C43-907C-20E514A58789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6461757" y="5601686"/>
            <a:ext cx="10401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13FC7E-FA2F-564B-9318-D1E40D2B3A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464377" y="2765467"/>
            <a:ext cx="41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E61831-675D-614C-8297-FBB8C5C82E79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4420365" y="2765466"/>
            <a:ext cx="5636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E6EEF4-F8DB-C444-8D17-99F68C2036B8}"/>
              </a:ext>
            </a:extLst>
          </p:cNvPr>
          <p:cNvCxnSpPr>
            <a:cxnSpLocks/>
            <a:stCxn id="13" idx="0"/>
            <a:endCxn id="46" idx="2"/>
          </p:cNvCxnSpPr>
          <p:nvPr/>
        </p:nvCxnSpPr>
        <p:spPr>
          <a:xfrm>
            <a:off x="5458993" y="2765466"/>
            <a:ext cx="92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D15444-8A88-BC48-A535-6F0C1451FB1B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flipV="1">
            <a:off x="6855361" y="2765465"/>
            <a:ext cx="921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35F7F3-4358-FD4F-A70B-8FEDD07DD3C3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8251729" y="2765465"/>
            <a:ext cx="92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5EAB2B-9B70-FA41-AB54-B16D64E7202F}"/>
              </a:ext>
            </a:extLst>
          </p:cNvPr>
          <p:cNvSpPr txBox="1"/>
          <p:nvPr/>
        </p:nvSpPr>
        <p:spPr>
          <a:xfrm>
            <a:off x="9173084" y="2547314"/>
            <a:ext cx="94609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Baby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1E67C40-42DA-E244-A64E-7826BECACB7E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1197211" y="3933177"/>
            <a:ext cx="2029300" cy="14068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0CBA98-0EAE-AE4B-8B4E-3DCE3DC83B42}"/>
              </a:ext>
            </a:extLst>
          </p:cNvPr>
          <p:cNvSpPr txBox="1"/>
          <p:nvPr/>
        </p:nvSpPr>
        <p:spPr>
          <a:xfrm>
            <a:off x="8638694" y="3844867"/>
            <a:ext cx="221086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Task Aware</a:t>
            </a:r>
          </a:p>
          <a:p>
            <a:r>
              <a:rPr lang="en-US" sz="2400" dirty="0"/>
              <a:t>Meta-Learner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3CBB9F-FB31-4A48-B296-00F8E4BE73D7}"/>
              </a:ext>
            </a:extLst>
          </p:cNvPr>
          <p:cNvSpPr txBox="1"/>
          <p:nvPr/>
        </p:nvSpPr>
        <p:spPr>
          <a:xfrm>
            <a:off x="8414164" y="4882141"/>
            <a:ext cx="3358819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accurate</a:t>
            </a:r>
            <a:r>
              <a:rPr lang="en-US" sz="2400" dirty="0"/>
              <a:t> and </a:t>
            </a:r>
            <a:r>
              <a:rPr lang="en-US" sz="2400" b="1" dirty="0"/>
              <a:t>efficient</a:t>
            </a:r>
            <a:r>
              <a:rPr lang="en-US" sz="2400" dirty="0"/>
              <a:t> than existing</a:t>
            </a:r>
          </a:p>
          <a:p>
            <a:r>
              <a:rPr lang="en-US" sz="2400" dirty="0"/>
              <a:t>dynamic pruning </a:t>
            </a:r>
          </a:p>
          <a:p>
            <a:r>
              <a:rPr lang="en-US" sz="2400" dirty="0"/>
              <a:t>networks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F9BFEA5D-3AF7-F241-86A2-1427BA88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20675"/>
            <a:ext cx="11548506" cy="1325563"/>
          </a:xfrm>
        </p:spPr>
        <p:txBody>
          <a:bodyPr>
            <a:normAutofit/>
          </a:bodyPr>
          <a:lstStyle/>
          <a:p>
            <a:r>
              <a:rPr lang="en-US" dirty="0"/>
              <a:t>Task Aware Feature Embeddings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/>
              <a:t>[CVPR’19]</a:t>
            </a:r>
          </a:p>
        </p:txBody>
      </p:sp>
    </p:spTree>
    <p:extLst>
      <p:ext uri="{BB962C8B-B14F-4D97-AF65-F5344CB8AC3E}">
        <p14:creationId xmlns:p14="http://schemas.microsoft.com/office/powerpoint/2010/main" val="362145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6" grpId="0" animBg="1"/>
      <p:bldP spid="17" grpId="0" animBg="1"/>
      <p:bldP spid="18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87" grpId="0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31C1-D769-024F-B06B-D0F6344C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20675"/>
            <a:ext cx="11548506" cy="1325563"/>
          </a:xfrm>
        </p:spPr>
        <p:txBody>
          <a:bodyPr>
            <a:normAutofit/>
          </a:bodyPr>
          <a:lstStyle/>
          <a:p>
            <a:r>
              <a:rPr lang="en-US" dirty="0"/>
              <a:t>Task Aware Feature Embeddings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/>
              <a:t>[CVPR’19]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E76802-4662-9643-8AF6-E82C2614F28F}"/>
              </a:ext>
            </a:extLst>
          </p:cNvPr>
          <p:cNvSpPr txBox="1"/>
          <p:nvPr/>
        </p:nvSpPr>
        <p:spPr>
          <a:xfrm>
            <a:off x="528700" y="5235775"/>
            <a:ext cx="144302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“Smiling </a:t>
            </a:r>
          </a:p>
          <a:p>
            <a:r>
              <a:rPr lang="en-US" sz="2400" dirty="0"/>
              <a:t>  Baby”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E576A-B34A-8E4C-B516-41F89B3F2880}"/>
              </a:ext>
            </a:extLst>
          </p:cNvPr>
          <p:cNvSpPr txBox="1"/>
          <p:nvPr/>
        </p:nvSpPr>
        <p:spPr>
          <a:xfrm>
            <a:off x="237324" y="4720250"/>
            <a:ext cx="204735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Task Description: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74DA52-0757-2E4D-B40C-DD52F4D6DC0C}"/>
              </a:ext>
            </a:extLst>
          </p:cNvPr>
          <p:cNvSpPr/>
          <p:nvPr/>
        </p:nvSpPr>
        <p:spPr>
          <a:xfrm>
            <a:off x="2464377" y="3847606"/>
            <a:ext cx="6127667" cy="266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picture containing indoor, person, wall, table&#10;&#10;Description automatically generated">
            <a:extLst>
              <a:ext uri="{FF2B5EF4-FFF2-40B4-BE49-F238E27FC236}">
                <a16:creationId xmlns:a16="http://schemas.microsoft.com/office/drawing/2014/main" id="{E6C72DE1-9495-1E4B-A041-AE7CC7D1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65" t="25096" r="9659" b="37485"/>
          <a:stretch/>
        </p:blipFill>
        <p:spPr>
          <a:xfrm>
            <a:off x="552450" y="1908959"/>
            <a:ext cx="1911927" cy="171301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633F738E-AFB2-FD4B-A03D-78B6942F4CA9}"/>
              </a:ext>
            </a:extLst>
          </p:cNvPr>
          <p:cNvGrpSpPr/>
          <p:nvPr/>
        </p:nvGrpSpPr>
        <p:grpSpPr>
          <a:xfrm>
            <a:off x="2881426" y="2017322"/>
            <a:ext cx="1612221" cy="1496291"/>
            <a:chOff x="3181397" y="2124200"/>
            <a:chExt cx="1332414" cy="1496291"/>
          </a:xfrm>
        </p:grpSpPr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FE1CC49F-03FB-1043-8327-8E20FC298BA8}"/>
                </a:ext>
              </a:extLst>
            </p:cNvPr>
            <p:cNvSpPr/>
            <p:nvPr/>
          </p:nvSpPr>
          <p:spPr>
            <a:xfrm rot="5400000">
              <a:off x="3099459" y="2266704"/>
              <a:ext cx="1496291" cy="1211284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B24223-6711-704B-ADB4-96DC970171D5}"/>
                </a:ext>
              </a:extLst>
            </p:cNvPr>
            <p:cNvSpPr txBox="1"/>
            <p:nvPr/>
          </p:nvSpPr>
          <p:spPr>
            <a:xfrm>
              <a:off x="3181397" y="2549179"/>
              <a:ext cx="1332414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Feature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540037-8316-0341-95DE-F2E57955E7FC}"/>
              </a:ext>
            </a:extLst>
          </p:cNvPr>
          <p:cNvGrpSpPr/>
          <p:nvPr/>
        </p:nvGrpSpPr>
        <p:grpSpPr>
          <a:xfrm>
            <a:off x="2915309" y="5039594"/>
            <a:ext cx="1013516" cy="1124186"/>
            <a:chOff x="3181397" y="2124200"/>
            <a:chExt cx="1332414" cy="1496291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1E0CD392-493F-4145-A099-3D2E959F8EDC}"/>
                </a:ext>
              </a:extLst>
            </p:cNvPr>
            <p:cNvSpPr/>
            <p:nvPr/>
          </p:nvSpPr>
          <p:spPr>
            <a:xfrm rot="5400000">
              <a:off x="3099459" y="2266704"/>
              <a:ext cx="1496291" cy="1211284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38D82C-0C7E-0C4B-8CF1-A580E91B7516}"/>
                </a:ext>
              </a:extLst>
            </p:cNvPr>
            <p:cNvSpPr txBox="1"/>
            <p:nvPr/>
          </p:nvSpPr>
          <p:spPr>
            <a:xfrm>
              <a:off x="3181397" y="2549179"/>
              <a:ext cx="1332414" cy="778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Emb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3CD4E9E-97F0-D147-8A12-9D80C0AAD7E8}"/>
              </a:ext>
            </a:extLst>
          </p:cNvPr>
          <p:cNvSpPr/>
          <p:nvPr/>
        </p:nvSpPr>
        <p:spPr>
          <a:xfrm rot="5400000">
            <a:off x="4348650" y="2527959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9AE5358-A5D2-7041-A10D-C1200E5D158F}"/>
              </a:ext>
            </a:extLst>
          </p:cNvPr>
          <p:cNvSpPr/>
          <p:nvPr/>
        </p:nvSpPr>
        <p:spPr>
          <a:xfrm rot="5400000">
            <a:off x="3879803" y="4343632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311686D-EF7A-924F-A329-4AF7EEA8E264}"/>
              </a:ext>
            </a:extLst>
          </p:cNvPr>
          <p:cNvSpPr/>
          <p:nvPr/>
        </p:nvSpPr>
        <p:spPr>
          <a:xfrm rot="5400000">
            <a:off x="4244662" y="5423557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49B7AE-D144-534D-B2B2-6D4E4F2361BF}"/>
              </a:ext>
            </a:extLst>
          </p:cNvPr>
          <p:cNvSpPr/>
          <p:nvPr/>
        </p:nvSpPr>
        <p:spPr>
          <a:xfrm>
            <a:off x="5043356" y="4343632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26CA3D-6211-434A-9D70-408FEC15A174}"/>
              </a:ext>
            </a:extLst>
          </p:cNvPr>
          <p:cNvCxnSpPr>
            <a:stCxn id="74" idx="0"/>
            <a:endCxn id="77" idx="2"/>
          </p:cNvCxnSpPr>
          <p:nvPr/>
        </p:nvCxnSpPr>
        <p:spPr>
          <a:xfrm>
            <a:off x="4597013" y="4521762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FCB10BF3-BDEF-DC43-B2F2-3E76B31C2500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V="1">
            <a:off x="5065389" y="4699892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9006B1-B8B0-A646-AD32-2A554DB2F47C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V="1">
            <a:off x="3882756" y="5601687"/>
            <a:ext cx="8263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F8963F-0AEE-0F43-A3D9-B4426EE50D1E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5221486" y="3638302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290FBD4-446F-CF41-B128-D0EAE28F41A4}"/>
              </a:ext>
            </a:extLst>
          </p:cNvPr>
          <p:cNvSpPr/>
          <p:nvPr/>
        </p:nvSpPr>
        <p:spPr>
          <a:xfrm rot="5400000">
            <a:off x="5745018" y="2527959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B0C6DD1-64E8-0047-9DCA-B62A4F2EDAC7}"/>
              </a:ext>
            </a:extLst>
          </p:cNvPr>
          <p:cNvSpPr/>
          <p:nvPr/>
        </p:nvSpPr>
        <p:spPr>
          <a:xfrm rot="5400000">
            <a:off x="5276171" y="4343632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25FE44D-E70F-E646-9DA8-45DDCB4E2122}"/>
              </a:ext>
            </a:extLst>
          </p:cNvPr>
          <p:cNvSpPr/>
          <p:nvPr/>
        </p:nvSpPr>
        <p:spPr>
          <a:xfrm rot="5400000">
            <a:off x="5641030" y="5423557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D0062B-51A4-8A4B-B4D4-9177B84F738C}"/>
              </a:ext>
            </a:extLst>
          </p:cNvPr>
          <p:cNvSpPr/>
          <p:nvPr/>
        </p:nvSpPr>
        <p:spPr>
          <a:xfrm>
            <a:off x="6439724" y="4343632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71E024B-D11E-1D4E-A19B-67B97A44DC5F}"/>
              </a:ext>
            </a:extLst>
          </p:cNvPr>
          <p:cNvCxnSpPr>
            <a:stCxn id="88" idx="0"/>
            <a:endCxn id="90" idx="2"/>
          </p:cNvCxnSpPr>
          <p:nvPr/>
        </p:nvCxnSpPr>
        <p:spPr>
          <a:xfrm>
            <a:off x="5993381" y="4521762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0C38BAE-AAA4-4D4D-B6A1-13C907ECDFAA}"/>
              </a:ext>
            </a:extLst>
          </p:cNvPr>
          <p:cNvCxnSpPr>
            <a:stCxn id="89" idx="0"/>
            <a:endCxn id="90" idx="4"/>
          </p:cNvCxnSpPr>
          <p:nvPr/>
        </p:nvCxnSpPr>
        <p:spPr>
          <a:xfrm flipV="1">
            <a:off x="6461757" y="4699892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267C-A99F-7C41-9221-E2261D0BDF33}"/>
              </a:ext>
            </a:extLst>
          </p:cNvPr>
          <p:cNvCxnSpPr>
            <a:cxnSpLocks/>
            <a:stCxn id="90" idx="0"/>
            <a:endCxn id="85" idx="3"/>
          </p:cNvCxnSpPr>
          <p:nvPr/>
        </p:nvCxnSpPr>
        <p:spPr>
          <a:xfrm flipV="1">
            <a:off x="6617854" y="3638302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EF84C9E-4E44-A044-8395-3C9B1AEECE32}"/>
              </a:ext>
            </a:extLst>
          </p:cNvPr>
          <p:cNvSpPr/>
          <p:nvPr/>
        </p:nvSpPr>
        <p:spPr>
          <a:xfrm rot="5400000">
            <a:off x="7141386" y="2527958"/>
            <a:ext cx="1745673" cy="4750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 Net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00FF485-633C-814A-A9F1-41A1C401A199}"/>
              </a:ext>
            </a:extLst>
          </p:cNvPr>
          <p:cNvSpPr/>
          <p:nvPr/>
        </p:nvSpPr>
        <p:spPr>
          <a:xfrm rot="5400000">
            <a:off x="6672539" y="4343631"/>
            <a:ext cx="1078160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B813E895-DD2F-F44B-9B58-7845CFE3ED2C}"/>
              </a:ext>
            </a:extLst>
          </p:cNvPr>
          <p:cNvSpPr/>
          <p:nvPr/>
        </p:nvSpPr>
        <p:spPr>
          <a:xfrm rot="5400000">
            <a:off x="7037398" y="5423556"/>
            <a:ext cx="1285194" cy="356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3922E2A-79C1-054F-A4B1-4DC325300461}"/>
              </a:ext>
            </a:extLst>
          </p:cNvPr>
          <p:cNvSpPr/>
          <p:nvPr/>
        </p:nvSpPr>
        <p:spPr>
          <a:xfrm>
            <a:off x="7836092" y="4343631"/>
            <a:ext cx="356260" cy="3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199F24-5315-F240-A690-F38D49D58CAB}"/>
              </a:ext>
            </a:extLst>
          </p:cNvPr>
          <p:cNvCxnSpPr>
            <a:stCxn id="95" idx="0"/>
            <a:endCxn id="97" idx="2"/>
          </p:cNvCxnSpPr>
          <p:nvPr/>
        </p:nvCxnSpPr>
        <p:spPr>
          <a:xfrm>
            <a:off x="7389749" y="4521761"/>
            <a:ext cx="4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95E6BC3-88B3-1044-BFD0-9E3BD051B95C}"/>
              </a:ext>
            </a:extLst>
          </p:cNvPr>
          <p:cNvCxnSpPr>
            <a:stCxn id="96" idx="0"/>
            <a:endCxn id="97" idx="4"/>
          </p:cNvCxnSpPr>
          <p:nvPr/>
        </p:nvCxnSpPr>
        <p:spPr>
          <a:xfrm flipV="1">
            <a:off x="7858125" y="4699891"/>
            <a:ext cx="156097" cy="901795"/>
          </a:xfrm>
          <a:prstGeom prst="bentConnector4">
            <a:avLst>
              <a:gd name="adj1" fmla="val 100801"/>
              <a:gd name="adj2" fmla="val 59876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425845-7B11-3C47-B898-49FAFCCDDD1C}"/>
              </a:ext>
            </a:extLst>
          </p:cNvPr>
          <p:cNvCxnSpPr>
            <a:cxnSpLocks/>
            <a:stCxn id="97" idx="0"/>
            <a:endCxn id="94" idx="3"/>
          </p:cNvCxnSpPr>
          <p:nvPr/>
        </p:nvCxnSpPr>
        <p:spPr>
          <a:xfrm flipV="1">
            <a:off x="8014222" y="3638301"/>
            <a:ext cx="0" cy="70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84C9D99-401C-AF41-9036-EBA69C313AC7}"/>
              </a:ext>
            </a:extLst>
          </p:cNvPr>
          <p:cNvCxnSpPr>
            <a:cxnSpLocks/>
            <a:stCxn id="76" idx="0"/>
            <a:endCxn id="89" idx="2"/>
          </p:cNvCxnSpPr>
          <p:nvPr/>
        </p:nvCxnSpPr>
        <p:spPr>
          <a:xfrm>
            <a:off x="5065389" y="5601687"/>
            <a:ext cx="1040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CF4D0B-2D54-E842-A59B-4C38A997B9A4}"/>
              </a:ext>
            </a:extLst>
          </p:cNvPr>
          <p:cNvCxnSpPr>
            <a:cxnSpLocks/>
            <a:stCxn id="89" idx="0"/>
            <a:endCxn id="96" idx="2"/>
          </p:cNvCxnSpPr>
          <p:nvPr/>
        </p:nvCxnSpPr>
        <p:spPr>
          <a:xfrm flipV="1">
            <a:off x="6461757" y="5601686"/>
            <a:ext cx="10401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23A79D2-F6CA-EE45-BF5B-B34D98A50401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2464377" y="2765467"/>
            <a:ext cx="41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018815B-DC13-CC4D-8268-D99CCFF6589E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flipV="1">
            <a:off x="4420365" y="2765466"/>
            <a:ext cx="5636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D2ECCD-6394-BD44-9994-00C61BD69DE0}"/>
              </a:ext>
            </a:extLst>
          </p:cNvPr>
          <p:cNvCxnSpPr>
            <a:cxnSpLocks/>
            <a:stCxn id="73" idx="0"/>
            <a:endCxn id="85" idx="2"/>
          </p:cNvCxnSpPr>
          <p:nvPr/>
        </p:nvCxnSpPr>
        <p:spPr>
          <a:xfrm>
            <a:off x="5458993" y="2765466"/>
            <a:ext cx="92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DF71B5-B0AE-DE42-80BF-3BE85C2DFB54}"/>
              </a:ext>
            </a:extLst>
          </p:cNvPr>
          <p:cNvCxnSpPr>
            <a:cxnSpLocks/>
            <a:stCxn id="85" idx="0"/>
            <a:endCxn id="94" idx="2"/>
          </p:cNvCxnSpPr>
          <p:nvPr/>
        </p:nvCxnSpPr>
        <p:spPr>
          <a:xfrm flipV="1">
            <a:off x="6855361" y="2765465"/>
            <a:ext cx="921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8EBAA7-3435-3A4F-8026-B24BE7075635}"/>
              </a:ext>
            </a:extLst>
          </p:cNvPr>
          <p:cNvCxnSpPr>
            <a:cxnSpLocks/>
            <a:stCxn id="94" idx="0"/>
          </p:cNvCxnSpPr>
          <p:nvPr/>
        </p:nvCxnSpPr>
        <p:spPr>
          <a:xfrm>
            <a:off x="8251729" y="2765465"/>
            <a:ext cx="92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C7273CD-2641-034B-ABE0-70F9C716BBA8}"/>
              </a:ext>
            </a:extLst>
          </p:cNvPr>
          <p:cNvSpPr txBox="1"/>
          <p:nvPr/>
        </p:nvSpPr>
        <p:spPr>
          <a:xfrm>
            <a:off x="9173084" y="2547314"/>
            <a:ext cx="9460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230B177-2611-B246-A86C-775D66921C9E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1971724" y="5651274"/>
            <a:ext cx="9435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1E43AA8-DA9D-E043-AE58-CCB28D20A05A}"/>
              </a:ext>
            </a:extLst>
          </p:cNvPr>
          <p:cNvSpPr txBox="1"/>
          <p:nvPr/>
        </p:nvSpPr>
        <p:spPr>
          <a:xfrm>
            <a:off x="8638694" y="3844867"/>
            <a:ext cx="221086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Task Aware</a:t>
            </a:r>
          </a:p>
          <a:p>
            <a:r>
              <a:rPr lang="en-US" sz="2400" dirty="0"/>
              <a:t>Meta-Learner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49DF00-78F5-FC42-B395-EF0DFB2E06C8}"/>
              </a:ext>
            </a:extLst>
          </p:cNvPr>
          <p:cNvSpPr txBox="1"/>
          <p:nvPr/>
        </p:nvSpPr>
        <p:spPr>
          <a:xfrm>
            <a:off x="8385876" y="4895663"/>
            <a:ext cx="339972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4 - 15% </a:t>
            </a:r>
            <a:r>
              <a:rPr lang="en-US" sz="2400" dirty="0"/>
              <a:t>improvement on </a:t>
            </a:r>
            <a:r>
              <a:rPr lang="en-US" sz="2400" b="1" dirty="0"/>
              <a:t>attribute-object tasks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80EE6D-4B7C-B642-9D86-CEB8C16F9A7B}"/>
              </a:ext>
            </a:extLst>
          </p:cNvPr>
          <p:cNvSpPr txBox="1"/>
          <p:nvPr/>
        </p:nvSpPr>
        <p:spPr>
          <a:xfrm>
            <a:off x="3869769" y="-2108787"/>
            <a:ext cx="29674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Dynamic Networks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F2955D4-CED1-0343-BFA5-70AFB9A0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99691" y="7218133"/>
            <a:ext cx="3060565" cy="6354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02C350-0287-474B-A641-5695CD79A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8648" y="6163781"/>
            <a:ext cx="3192461" cy="5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5" grpId="0"/>
      <p:bldP spid="108" grpId="0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052F-D3DA-7E4A-954C-033D9840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Modular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74EC-BBBF-6244-91D3-CBF91C3C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pPr marL="14287" indent="0">
              <a:buNone/>
            </a:pPr>
            <a:r>
              <a:rPr lang="en-US" dirty="0"/>
              <a:t>Jacob Andreas et al., </a:t>
            </a:r>
            <a:r>
              <a:rPr lang="en-US" i="1" dirty="0"/>
              <a:t>“Deep Compositional Question Answering with Neural Module Networks”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48E72-6D47-7047-8DA9-1C3FF68E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24" y="2802761"/>
            <a:ext cx="6131751" cy="37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4C4D-6FEA-C747-820E-40E5E97B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2DB9-CC2E-B44F-99EE-BD6A9D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Multi-task Learning to solve many problems </a:t>
            </a:r>
          </a:p>
          <a:p>
            <a:pPr lvl="1"/>
            <a:r>
              <a:rPr lang="en-US" dirty="0"/>
              <a:t>Zero-shot learning</a:t>
            </a:r>
          </a:p>
          <a:p>
            <a:r>
              <a:rPr lang="en-US" dirty="0"/>
              <a:t>Adjust network architecture for a given query</a:t>
            </a:r>
          </a:p>
          <a:p>
            <a:pPr lvl="1"/>
            <a:r>
              <a:rPr lang="en-US" dirty="0"/>
              <a:t>Neural Modular Networks</a:t>
            </a:r>
          </a:p>
          <a:p>
            <a:pPr lvl="1"/>
            <a:r>
              <a:rPr lang="en-US" dirty="0"/>
              <a:t>Capsule Networks</a:t>
            </a:r>
          </a:p>
          <a:p>
            <a:r>
              <a:rPr lang="en-US" dirty="0"/>
              <a:t>Language models … more on this in future lectures</a:t>
            </a:r>
          </a:p>
          <a:p>
            <a:pPr lvl="1"/>
            <a:r>
              <a:rPr lang="en-US" dirty="0"/>
              <a:t>Why are these dynamic? How does computation change with input?</a:t>
            </a:r>
          </a:p>
        </p:txBody>
      </p:sp>
    </p:spTree>
    <p:extLst>
      <p:ext uri="{BB962C8B-B14F-4D97-AF65-F5344CB8AC3E}">
        <p14:creationId xmlns:p14="http://schemas.microsoft.com/office/powerpoint/2010/main" val="19006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0F22-8212-5846-80AD-B6AA2BA4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Networks </a:t>
            </a:r>
            <a:r>
              <a:rPr lang="en-US" dirty="0">
                <a:sym typeface="Wingdings" pitchFamily="2" charset="2"/>
              </a:rPr>
              <a:t> Systems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3C48-07AF-234C-8C59-09A1F54B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computation but do they reduce runtime?</a:t>
            </a:r>
          </a:p>
          <a:p>
            <a:pPr lvl="1"/>
            <a:r>
              <a:rPr lang="en-US" dirty="0"/>
              <a:t>Limitations in existing evaluations?</a:t>
            </a:r>
          </a:p>
          <a:p>
            <a:r>
              <a:rPr lang="en-US" dirty="0"/>
              <a:t>Implications on hardware executions?</a:t>
            </a:r>
          </a:p>
          <a:p>
            <a:r>
              <a:rPr lang="en-US" dirty="0"/>
              <a:t>Challenges in expressing dynamic computation graphs…</a:t>
            </a:r>
          </a:p>
          <a:p>
            <a:r>
              <a:rPr lang="en-US" dirty="0"/>
              <a:t>Likely to be the future of network design?</a:t>
            </a:r>
          </a:p>
          <a:p>
            <a:pPr lvl="1"/>
            <a:r>
              <a:rPr lang="en-US" dirty="0"/>
              <a:t>Modularity …</a:t>
            </a:r>
          </a:p>
        </p:txBody>
      </p:sp>
    </p:spTree>
    <p:extLst>
      <p:ext uri="{BB962C8B-B14F-4D97-AF65-F5344CB8AC3E}">
        <p14:creationId xmlns:p14="http://schemas.microsoft.com/office/powerpoint/2010/main" val="30660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19847</TotalTime>
  <Words>339</Words>
  <Application>Microsoft Macintosh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Century Gothic</vt:lpstr>
      <vt:lpstr>Helvetica</vt:lpstr>
      <vt:lpstr>Helvetica Neue</vt:lpstr>
      <vt:lpstr>Helvetica Neue Light</vt:lpstr>
      <vt:lpstr>Monaco</vt:lpstr>
      <vt:lpstr>Tahoma</vt:lpstr>
      <vt:lpstr>Wingdings</vt:lpstr>
      <vt:lpstr>1_Office Theme</vt:lpstr>
      <vt:lpstr>2_Office Theme</vt:lpstr>
      <vt:lpstr>PowerPoint Presentation</vt:lpstr>
      <vt:lpstr>What is the Problem Being Solved?</vt:lpstr>
      <vt:lpstr>Early Work: Prediction Cascades</vt:lpstr>
      <vt:lpstr>for fast and accurate inference</vt:lpstr>
      <vt:lpstr>Task Aware Feature Embeddings  [CVPR’19]</vt:lpstr>
      <vt:lpstr>Task Aware Feature Embeddings  [CVPR’19]</vt:lpstr>
      <vt:lpstr>Neural Modular Networks</vt:lpstr>
      <vt:lpstr>Trends Today</vt:lpstr>
      <vt:lpstr>Dynamic Networks  Systems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503</cp:revision>
  <cp:lastPrinted>2016-09-15T22:35:52Z</cp:lastPrinted>
  <dcterms:created xsi:type="dcterms:W3CDTF">2016-06-11T00:34:45Z</dcterms:created>
  <dcterms:modified xsi:type="dcterms:W3CDTF">2019-04-08T06:42:14Z</dcterms:modified>
</cp:coreProperties>
</file>