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0464b813f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0464b813f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0464b813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0464b813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0464b813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0464b813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0464b813f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0464b813f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0464b813f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0464b813f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0464b813f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0464b813f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0464b813f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0464b813f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0464b813f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0464b813f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0464b813f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0464b813f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0464b813f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0464b813f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9 Tips to Protect Yourself from Phishing Scam Emails</a:t>
            </a:r>
            <a:endParaRPr/>
          </a:p>
        </p:txBody>
      </p:sp>
      <p:sp>
        <p:nvSpPr>
          <p:cNvPr id="65" name="Google Shape;65;p13"/>
          <p:cNvSpPr txBox="1"/>
          <p:nvPr>
            <p:ph idx="1" type="subTitle"/>
          </p:nvPr>
        </p:nvSpPr>
        <p:spPr>
          <a:xfrm>
            <a:off x="4405725" y="4196610"/>
            <a:ext cx="4242600" cy="738300"/>
          </a:xfrm>
          <a:prstGeom prst="rect">
            <a:avLst/>
          </a:prstGeom>
          <a:solidFill>
            <a:schemeClr val="lt1"/>
          </a:solidFill>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id"/>
              <a:t>Stay Safe Online</a:t>
            </a:r>
            <a:endParaRPr/>
          </a:p>
          <a:p>
            <a:pPr indent="0" lvl="0" marL="0" rtl="0" algn="l">
              <a:spcBef>
                <a:spcPts val="0"/>
              </a:spcBef>
              <a:spcAft>
                <a:spcPts val="0"/>
              </a:spcAft>
              <a:buNone/>
            </a:pPr>
            <a:r>
              <a:rPr lang="id"/>
              <a:t>By Jonathan Tanuwijaya</a:t>
            </a:r>
            <a:endParaRPr/>
          </a:p>
          <a:p>
            <a:pPr indent="0" lvl="0" marL="0" rtl="0" algn="l">
              <a:spcBef>
                <a:spcPts val="0"/>
              </a:spcBef>
              <a:spcAft>
                <a:spcPts val="0"/>
              </a:spcAft>
              <a:buNone/>
            </a:pPr>
            <a:r>
              <a:rPr lang="id"/>
              <a:t>ID 18399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69400" y="4893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9th t</a:t>
            </a:r>
            <a:r>
              <a:rPr lang="id"/>
              <a:t>ip: "Report suspicious emails"</a:t>
            </a:r>
            <a:endParaRPr/>
          </a:p>
        </p:txBody>
      </p:sp>
      <p:sp>
        <p:nvSpPr>
          <p:cNvPr id="135" name="Google Shape;135;p22"/>
          <p:cNvSpPr txBox="1"/>
          <p:nvPr>
            <p:ph idx="1" type="body"/>
          </p:nvPr>
        </p:nvSpPr>
        <p:spPr>
          <a:xfrm>
            <a:off x="0" y="1251975"/>
            <a:ext cx="3999900" cy="3076200"/>
          </a:xfrm>
          <a:prstGeom prst="rect">
            <a:avLst/>
          </a:prstGeom>
          <a:solidFill>
            <a:schemeClr val="dk1"/>
          </a:solidFill>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id" sz="2800">
                <a:solidFill>
                  <a:schemeClr val="lt1"/>
                </a:solidFill>
                <a:latin typeface="Merriweather"/>
                <a:ea typeface="Merriweather"/>
                <a:cs typeface="Merriweather"/>
                <a:sym typeface="Merriweather"/>
              </a:rPr>
              <a:t>If you receive a suspicious email, report it to your organization's IT department or to the appropriate authorities to help prevent others from falling victim to phishing scams.</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spcBef>
                <a:spcPts val="0"/>
              </a:spcBef>
              <a:spcAft>
                <a:spcPts val="1200"/>
              </a:spcAft>
              <a:buNone/>
            </a:pPr>
            <a:r>
              <a:t/>
            </a:r>
            <a:endParaRPr sz="2800">
              <a:solidFill>
                <a:schemeClr val="lt1"/>
              </a:solidFill>
              <a:latin typeface="Merriweather"/>
              <a:ea typeface="Merriweather"/>
              <a:cs typeface="Merriweather"/>
              <a:sym typeface="Merriweather"/>
            </a:endParaRPr>
          </a:p>
        </p:txBody>
      </p:sp>
      <p:sp>
        <p:nvSpPr>
          <p:cNvPr id="136" name="Google Shape;136;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2"/>
          <p:cNvPicPr preferRelativeResize="0"/>
          <p:nvPr/>
        </p:nvPicPr>
        <p:blipFill>
          <a:blip r:embed="rId3">
            <a:alphaModFix/>
          </a:blip>
          <a:stretch>
            <a:fillRect/>
          </a:stretch>
        </p:blipFill>
        <p:spPr>
          <a:xfrm>
            <a:off x="4057550" y="1251970"/>
            <a:ext cx="5144100" cy="389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69400" y="4893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Conclusion</a:t>
            </a:r>
            <a:endParaRPr/>
          </a:p>
        </p:txBody>
      </p:sp>
      <p:sp>
        <p:nvSpPr>
          <p:cNvPr id="143" name="Google Shape;143;p23"/>
          <p:cNvSpPr txBox="1"/>
          <p:nvPr>
            <p:ph idx="1" type="body"/>
          </p:nvPr>
        </p:nvSpPr>
        <p:spPr>
          <a:xfrm>
            <a:off x="0" y="1251975"/>
            <a:ext cx="3999900" cy="3076200"/>
          </a:xfrm>
          <a:prstGeom prst="rect">
            <a:avLst/>
          </a:prstGeom>
          <a:solidFill>
            <a:schemeClr val="dk1"/>
          </a:solidFill>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None/>
            </a:pPr>
            <a:r>
              <a:rPr lang="id" sz="2800">
                <a:solidFill>
                  <a:schemeClr val="lt1"/>
                </a:solidFill>
                <a:latin typeface="Merriweather"/>
                <a:ea typeface="Merriweather"/>
                <a:cs typeface="Merriweather"/>
                <a:sym typeface="Merriweather"/>
              </a:rPr>
              <a:t>Following these tips, you can significantly reduce the risk of falling victim to phishing scam emails and safeguard your personal information online.Stay vigilant and implement the tips to protect against phishing scams.</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spcBef>
                <a:spcPts val="0"/>
              </a:spcBef>
              <a:spcAft>
                <a:spcPts val="1200"/>
              </a:spcAft>
              <a:buNone/>
            </a:pPr>
            <a:r>
              <a:t/>
            </a:r>
            <a:endParaRPr sz="2800">
              <a:solidFill>
                <a:schemeClr val="lt1"/>
              </a:solidFill>
              <a:latin typeface="Merriweather"/>
              <a:ea typeface="Merriweather"/>
              <a:cs typeface="Merriweather"/>
              <a:sym typeface="Merriweather"/>
            </a:endParaRPr>
          </a:p>
        </p:txBody>
      </p:sp>
      <p:sp>
        <p:nvSpPr>
          <p:cNvPr id="144" name="Google Shape;144;p2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3"/>
          <p:cNvPicPr preferRelativeResize="0"/>
          <p:nvPr/>
        </p:nvPicPr>
        <p:blipFill>
          <a:blip r:embed="rId3">
            <a:alphaModFix/>
          </a:blip>
          <a:stretch>
            <a:fillRect/>
          </a:stretch>
        </p:blipFill>
        <p:spPr>
          <a:xfrm>
            <a:off x="3999900" y="1623384"/>
            <a:ext cx="5144100" cy="2704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1st t</a:t>
            </a:r>
            <a:r>
              <a:rPr lang="id"/>
              <a:t>ip: "Verify the sender's email address"</a:t>
            </a:r>
            <a:endParaRPr/>
          </a:p>
          <a:p>
            <a:pPr indent="0" lvl="0" marL="0" rtl="0" algn="l">
              <a:spcBef>
                <a:spcPts val="0"/>
              </a:spcBef>
              <a:spcAft>
                <a:spcPts val="0"/>
              </a:spcAft>
              <a:buNone/>
            </a:pPr>
            <a:r>
              <a:t/>
            </a:r>
            <a:endParaRPr/>
          </a:p>
        </p:txBody>
      </p:sp>
      <p:sp>
        <p:nvSpPr>
          <p:cNvPr id="71" name="Google Shape;71;p14"/>
          <p:cNvSpPr txBox="1"/>
          <p:nvPr>
            <p:ph idx="1" type="body"/>
          </p:nvPr>
        </p:nvSpPr>
        <p:spPr>
          <a:xfrm>
            <a:off x="0" y="1251975"/>
            <a:ext cx="3999900" cy="3076200"/>
          </a:xfrm>
          <a:prstGeom prst="rect">
            <a:avLst/>
          </a:prstGeom>
          <a:solidFill>
            <a:schemeClr val="dk1"/>
          </a:solidFill>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id" sz="2800">
                <a:solidFill>
                  <a:schemeClr val="lt1"/>
                </a:solidFill>
                <a:latin typeface="Merriweather"/>
                <a:ea typeface="Merriweather"/>
                <a:cs typeface="Merriweather"/>
                <a:sym typeface="Merriweather"/>
              </a:rPr>
              <a:t>Check the sender's email address carefully for any suspicious or unfamiliar domains.</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spcBef>
                <a:spcPts val="0"/>
              </a:spcBef>
              <a:spcAft>
                <a:spcPts val="1200"/>
              </a:spcAft>
              <a:buNone/>
            </a:pPr>
            <a:r>
              <a:t/>
            </a:r>
            <a:endParaRPr sz="2800">
              <a:solidFill>
                <a:schemeClr val="lt1"/>
              </a:solidFill>
              <a:latin typeface="Merriweather"/>
              <a:ea typeface="Merriweather"/>
              <a:cs typeface="Merriweather"/>
              <a:sym typeface="Merriweather"/>
            </a:endParaRPr>
          </a:p>
        </p:txBody>
      </p:sp>
      <p:sp>
        <p:nvSpPr>
          <p:cNvPr id="72" name="Google Shape;72;p1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 name="Google Shape;73;p14"/>
          <p:cNvPicPr preferRelativeResize="0"/>
          <p:nvPr/>
        </p:nvPicPr>
        <p:blipFill>
          <a:blip r:embed="rId3">
            <a:alphaModFix/>
          </a:blip>
          <a:stretch>
            <a:fillRect/>
          </a:stretch>
        </p:blipFill>
        <p:spPr>
          <a:xfrm>
            <a:off x="3904775" y="1251973"/>
            <a:ext cx="5239225" cy="374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69400" y="4893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2nd t</a:t>
            </a:r>
            <a:r>
              <a:rPr lang="id"/>
              <a:t>ip: </a:t>
            </a:r>
            <a:r>
              <a:rPr lang="id"/>
              <a:t>"</a:t>
            </a:r>
            <a:r>
              <a:rPr lang="id"/>
              <a:t>Beware of urgent requests"</a:t>
            </a:r>
            <a:endParaRPr/>
          </a:p>
          <a:p>
            <a:pPr indent="0" lvl="0" marL="0" rtl="0" algn="l">
              <a:spcBef>
                <a:spcPts val="0"/>
              </a:spcBef>
              <a:spcAft>
                <a:spcPts val="0"/>
              </a:spcAft>
              <a:buNone/>
            </a:pPr>
            <a:r>
              <a:t/>
            </a:r>
            <a:endParaRPr/>
          </a:p>
        </p:txBody>
      </p:sp>
      <p:sp>
        <p:nvSpPr>
          <p:cNvPr id="79" name="Google Shape;79;p15"/>
          <p:cNvSpPr txBox="1"/>
          <p:nvPr>
            <p:ph idx="1" type="body"/>
          </p:nvPr>
        </p:nvSpPr>
        <p:spPr>
          <a:xfrm>
            <a:off x="0" y="1251975"/>
            <a:ext cx="3999900" cy="3076200"/>
          </a:xfrm>
          <a:prstGeom prst="rect">
            <a:avLst/>
          </a:prstGeom>
          <a:solidFill>
            <a:schemeClr val="dk1"/>
          </a:solidFill>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id" sz="2800">
                <a:solidFill>
                  <a:schemeClr val="lt1"/>
                </a:solidFill>
                <a:latin typeface="Merriweather"/>
                <a:ea typeface="Merriweather"/>
                <a:cs typeface="Merriweather"/>
                <a:sym typeface="Merriweather"/>
              </a:rPr>
              <a:t>Be cautious of emails urging immediate action or threatening consequences if you don't comply. Take time to verify the authenticity of such requests.</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spcBef>
                <a:spcPts val="0"/>
              </a:spcBef>
              <a:spcAft>
                <a:spcPts val="1200"/>
              </a:spcAft>
              <a:buNone/>
            </a:pPr>
            <a:r>
              <a:t/>
            </a:r>
            <a:endParaRPr sz="2800">
              <a:solidFill>
                <a:schemeClr val="lt1"/>
              </a:solidFill>
              <a:latin typeface="Merriweather"/>
              <a:ea typeface="Merriweather"/>
              <a:cs typeface="Merriweather"/>
              <a:sym typeface="Merriweather"/>
            </a:endParaRPr>
          </a:p>
        </p:txBody>
      </p:sp>
      <p:sp>
        <p:nvSpPr>
          <p:cNvPr id="80" name="Google Shape;80;p1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5"/>
          <p:cNvPicPr preferRelativeResize="0"/>
          <p:nvPr/>
        </p:nvPicPr>
        <p:blipFill>
          <a:blip r:embed="rId3">
            <a:alphaModFix/>
          </a:blip>
          <a:stretch>
            <a:fillRect/>
          </a:stretch>
        </p:blipFill>
        <p:spPr>
          <a:xfrm>
            <a:off x="3999900" y="1251975"/>
            <a:ext cx="5099505" cy="389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69400" y="4893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3rd t</a:t>
            </a:r>
            <a:r>
              <a:rPr lang="id"/>
              <a:t>ip: "Avoid clicking on links"</a:t>
            </a:r>
            <a:endParaRPr/>
          </a:p>
          <a:p>
            <a:pPr indent="0" lvl="0" marL="0" rtl="0" algn="l">
              <a:spcBef>
                <a:spcPts val="0"/>
              </a:spcBef>
              <a:spcAft>
                <a:spcPts val="0"/>
              </a:spcAft>
              <a:buNone/>
            </a:pPr>
            <a:r>
              <a:t/>
            </a:r>
            <a:endParaRPr/>
          </a:p>
        </p:txBody>
      </p:sp>
      <p:sp>
        <p:nvSpPr>
          <p:cNvPr id="87" name="Google Shape;87;p16"/>
          <p:cNvSpPr txBox="1"/>
          <p:nvPr>
            <p:ph idx="1" type="body"/>
          </p:nvPr>
        </p:nvSpPr>
        <p:spPr>
          <a:xfrm>
            <a:off x="0" y="1251975"/>
            <a:ext cx="3999900" cy="3076200"/>
          </a:xfrm>
          <a:prstGeom prst="rect">
            <a:avLst/>
          </a:prstGeom>
          <a:solidFill>
            <a:schemeClr val="dk1"/>
          </a:solidFill>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id" sz="2800">
                <a:solidFill>
                  <a:schemeClr val="lt1"/>
                </a:solidFill>
                <a:latin typeface="Merriweather"/>
                <a:ea typeface="Merriweather"/>
                <a:cs typeface="Merriweather"/>
                <a:sym typeface="Merriweather"/>
              </a:rPr>
              <a:t>Refrain from clicking on links or downloading attachments from unfamiliar or unexpected emails, as they may lead to malicious websites or malware.</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spcBef>
                <a:spcPts val="0"/>
              </a:spcBef>
              <a:spcAft>
                <a:spcPts val="1200"/>
              </a:spcAft>
              <a:buNone/>
            </a:pPr>
            <a:r>
              <a:t/>
            </a:r>
            <a:endParaRPr sz="2800">
              <a:solidFill>
                <a:schemeClr val="lt1"/>
              </a:solidFill>
              <a:latin typeface="Merriweather"/>
              <a:ea typeface="Merriweather"/>
              <a:cs typeface="Merriweather"/>
              <a:sym typeface="Merriweather"/>
            </a:endParaRPr>
          </a:p>
        </p:txBody>
      </p:sp>
      <p:sp>
        <p:nvSpPr>
          <p:cNvPr id="88" name="Google Shape;88;p1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6"/>
          <p:cNvPicPr preferRelativeResize="0"/>
          <p:nvPr/>
        </p:nvPicPr>
        <p:blipFill>
          <a:blip r:embed="rId3">
            <a:alphaModFix/>
          </a:blip>
          <a:stretch>
            <a:fillRect/>
          </a:stretch>
        </p:blipFill>
        <p:spPr>
          <a:xfrm>
            <a:off x="3999900" y="1251975"/>
            <a:ext cx="5144101" cy="3891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69400" y="4893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4th t</a:t>
            </a:r>
            <a:r>
              <a:rPr lang="id"/>
              <a:t>ip: "Verify requests for sensitive information"</a:t>
            </a:r>
            <a:endParaRPr/>
          </a:p>
        </p:txBody>
      </p:sp>
      <p:sp>
        <p:nvSpPr>
          <p:cNvPr id="95" name="Google Shape;95;p17"/>
          <p:cNvSpPr txBox="1"/>
          <p:nvPr>
            <p:ph idx="1" type="body"/>
          </p:nvPr>
        </p:nvSpPr>
        <p:spPr>
          <a:xfrm>
            <a:off x="0" y="1251975"/>
            <a:ext cx="3999900" cy="3076200"/>
          </a:xfrm>
          <a:prstGeom prst="rect">
            <a:avLst/>
          </a:prstGeom>
          <a:solidFill>
            <a:schemeClr val="dk1"/>
          </a:solidFill>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id" sz="2800">
                <a:solidFill>
                  <a:schemeClr val="lt1"/>
                </a:solidFill>
                <a:latin typeface="Merriweather"/>
                <a:ea typeface="Merriweather"/>
                <a:cs typeface="Merriweather"/>
                <a:sym typeface="Merriweather"/>
              </a:rPr>
              <a:t>Legitimate organizations will never ask for sensitive information such as passwords, account numbers, or Social Security numbers via email. Be skeptical of any requests for such details.</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spcBef>
                <a:spcPts val="0"/>
              </a:spcBef>
              <a:spcAft>
                <a:spcPts val="1200"/>
              </a:spcAft>
              <a:buNone/>
            </a:pPr>
            <a:r>
              <a:t/>
            </a:r>
            <a:endParaRPr sz="2800">
              <a:solidFill>
                <a:schemeClr val="lt1"/>
              </a:solidFill>
              <a:latin typeface="Merriweather"/>
              <a:ea typeface="Merriweather"/>
              <a:cs typeface="Merriweather"/>
              <a:sym typeface="Merriweather"/>
            </a:endParaRPr>
          </a:p>
        </p:txBody>
      </p:sp>
      <p:sp>
        <p:nvSpPr>
          <p:cNvPr id="96" name="Google Shape;96;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7"/>
          <p:cNvPicPr preferRelativeResize="0"/>
          <p:nvPr/>
        </p:nvPicPr>
        <p:blipFill>
          <a:blip r:embed="rId3">
            <a:alphaModFix/>
          </a:blip>
          <a:stretch>
            <a:fillRect/>
          </a:stretch>
        </p:blipFill>
        <p:spPr>
          <a:xfrm>
            <a:off x="3999900" y="1251975"/>
            <a:ext cx="5144100" cy="3891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69400" y="4893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5th t</a:t>
            </a:r>
            <a:r>
              <a:rPr lang="id"/>
              <a:t>ip: "Look for spelling and grammar errors"</a:t>
            </a:r>
            <a:endParaRPr/>
          </a:p>
        </p:txBody>
      </p:sp>
      <p:sp>
        <p:nvSpPr>
          <p:cNvPr id="103" name="Google Shape;103;p18"/>
          <p:cNvSpPr txBox="1"/>
          <p:nvPr>
            <p:ph idx="1" type="body"/>
          </p:nvPr>
        </p:nvSpPr>
        <p:spPr>
          <a:xfrm>
            <a:off x="0" y="1251975"/>
            <a:ext cx="3999900" cy="3076200"/>
          </a:xfrm>
          <a:prstGeom prst="rect">
            <a:avLst/>
          </a:prstGeom>
          <a:solidFill>
            <a:schemeClr val="dk1"/>
          </a:solidFill>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id" sz="2800">
                <a:solidFill>
                  <a:schemeClr val="lt1"/>
                </a:solidFill>
                <a:latin typeface="Merriweather"/>
                <a:ea typeface="Merriweather"/>
                <a:cs typeface="Merriweather"/>
                <a:sym typeface="Merriweather"/>
              </a:rPr>
              <a:t>Phishing emails often contain spelling and grammar mistakes. Pay attention to these details as they may indicate a fraudulent email.</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spcBef>
                <a:spcPts val="0"/>
              </a:spcBef>
              <a:spcAft>
                <a:spcPts val="1200"/>
              </a:spcAft>
              <a:buNone/>
            </a:pPr>
            <a:r>
              <a:t/>
            </a:r>
            <a:endParaRPr sz="2800">
              <a:solidFill>
                <a:schemeClr val="lt1"/>
              </a:solidFill>
              <a:latin typeface="Merriweather"/>
              <a:ea typeface="Merriweather"/>
              <a:cs typeface="Merriweather"/>
              <a:sym typeface="Merriweather"/>
            </a:endParaRPr>
          </a:p>
        </p:txBody>
      </p:sp>
      <p:sp>
        <p:nvSpPr>
          <p:cNvPr id="104" name="Google Shape;104;p1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8"/>
          <p:cNvPicPr preferRelativeResize="0"/>
          <p:nvPr/>
        </p:nvPicPr>
        <p:blipFill>
          <a:blip r:embed="rId3">
            <a:alphaModFix/>
          </a:blip>
          <a:stretch>
            <a:fillRect/>
          </a:stretch>
        </p:blipFill>
        <p:spPr>
          <a:xfrm>
            <a:off x="3999900" y="1251975"/>
            <a:ext cx="5144100" cy="389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69400" y="4893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6th t</a:t>
            </a:r>
            <a:r>
              <a:rPr lang="id"/>
              <a:t>ip: "Enable multi-factor authentication"</a:t>
            </a:r>
            <a:endParaRPr/>
          </a:p>
        </p:txBody>
      </p:sp>
      <p:sp>
        <p:nvSpPr>
          <p:cNvPr id="111" name="Google Shape;111;p19"/>
          <p:cNvSpPr txBox="1"/>
          <p:nvPr>
            <p:ph idx="1" type="body"/>
          </p:nvPr>
        </p:nvSpPr>
        <p:spPr>
          <a:xfrm>
            <a:off x="0" y="1251975"/>
            <a:ext cx="3999900" cy="3076200"/>
          </a:xfrm>
          <a:prstGeom prst="rect">
            <a:avLst/>
          </a:prstGeom>
          <a:solidFill>
            <a:schemeClr val="dk1"/>
          </a:solidFill>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id" sz="2800">
                <a:solidFill>
                  <a:schemeClr val="lt1"/>
                </a:solidFill>
                <a:latin typeface="Merriweather"/>
                <a:ea typeface="Merriweather"/>
                <a:cs typeface="Merriweather"/>
                <a:sym typeface="Merriweather"/>
              </a:rPr>
              <a:t>Utilize multi-factor authentication whenever possible to add an extra layer of security to your accounts.</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spcBef>
                <a:spcPts val="0"/>
              </a:spcBef>
              <a:spcAft>
                <a:spcPts val="1200"/>
              </a:spcAft>
              <a:buNone/>
            </a:pPr>
            <a:r>
              <a:t/>
            </a:r>
            <a:endParaRPr sz="2800">
              <a:solidFill>
                <a:schemeClr val="lt1"/>
              </a:solidFill>
              <a:latin typeface="Merriweather"/>
              <a:ea typeface="Merriweather"/>
              <a:cs typeface="Merriweather"/>
              <a:sym typeface="Merriweather"/>
            </a:endParaRPr>
          </a:p>
        </p:txBody>
      </p:sp>
      <p:sp>
        <p:nvSpPr>
          <p:cNvPr id="112" name="Google Shape;112;p1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9"/>
          <p:cNvPicPr preferRelativeResize="0"/>
          <p:nvPr/>
        </p:nvPicPr>
        <p:blipFill>
          <a:blip r:embed="rId3">
            <a:alphaModFix/>
          </a:blip>
          <a:stretch>
            <a:fillRect/>
          </a:stretch>
        </p:blipFill>
        <p:spPr>
          <a:xfrm>
            <a:off x="3999900" y="1251975"/>
            <a:ext cx="5213275" cy="389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69400" y="4893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7th t</a:t>
            </a:r>
            <a:r>
              <a:rPr lang="id"/>
              <a:t>ip: "Use security software"</a:t>
            </a:r>
            <a:endParaRPr/>
          </a:p>
        </p:txBody>
      </p:sp>
      <p:sp>
        <p:nvSpPr>
          <p:cNvPr id="119" name="Google Shape;119;p20"/>
          <p:cNvSpPr txBox="1"/>
          <p:nvPr>
            <p:ph idx="1" type="body"/>
          </p:nvPr>
        </p:nvSpPr>
        <p:spPr>
          <a:xfrm>
            <a:off x="0" y="1251975"/>
            <a:ext cx="3999900" cy="3076200"/>
          </a:xfrm>
          <a:prstGeom prst="rect">
            <a:avLst/>
          </a:prstGeom>
          <a:solidFill>
            <a:schemeClr val="dk1"/>
          </a:solidFill>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rPr lang="id" sz="2800">
                <a:solidFill>
                  <a:schemeClr val="lt1"/>
                </a:solidFill>
                <a:latin typeface="Merriweather"/>
                <a:ea typeface="Merriweather"/>
                <a:cs typeface="Merriweather"/>
                <a:sym typeface="Merriweather"/>
              </a:rPr>
              <a:t>Install and regularly update reputable antivirus and antimalware software to detect and prevent phishing attempts.</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spcBef>
                <a:spcPts val="0"/>
              </a:spcBef>
              <a:spcAft>
                <a:spcPts val="1200"/>
              </a:spcAft>
              <a:buNone/>
            </a:pPr>
            <a:r>
              <a:t/>
            </a:r>
            <a:endParaRPr sz="2800">
              <a:solidFill>
                <a:schemeClr val="lt1"/>
              </a:solidFill>
              <a:latin typeface="Merriweather"/>
              <a:ea typeface="Merriweather"/>
              <a:cs typeface="Merriweather"/>
              <a:sym typeface="Merriweather"/>
            </a:endParaRPr>
          </a:p>
        </p:txBody>
      </p:sp>
      <p:sp>
        <p:nvSpPr>
          <p:cNvPr id="120" name="Google Shape;120;p20"/>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0"/>
          <p:cNvPicPr preferRelativeResize="0"/>
          <p:nvPr/>
        </p:nvPicPr>
        <p:blipFill>
          <a:blip r:embed="rId3">
            <a:alphaModFix/>
          </a:blip>
          <a:stretch>
            <a:fillRect/>
          </a:stretch>
        </p:blipFill>
        <p:spPr>
          <a:xfrm>
            <a:off x="3999900" y="1169400"/>
            <a:ext cx="5144102" cy="397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69400" y="4893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8th t</a:t>
            </a:r>
            <a:r>
              <a:rPr lang="id"/>
              <a:t>ip: "Educate yourself"</a:t>
            </a:r>
            <a:endParaRPr/>
          </a:p>
        </p:txBody>
      </p:sp>
      <p:sp>
        <p:nvSpPr>
          <p:cNvPr id="127" name="Google Shape;127;p21"/>
          <p:cNvSpPr txBox="1"/>
          <p:nvPr>
            <p:ph idx="1" type="body"/>
          </p:nvPr>
        </p:nvSpPr>
        <p:spPr>
          <a:xfrm>
            <a:off x="0" y="1251975"/>
            <a:ext cx="3999900" cy="30762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id" sz="2800">
                <a:solidFill>
                  <a:schemeClr val="lt1"/>
                </a:solidFill>
                <a:latin typeface="Merriweather"/>
                <a:ea typeface="Merriweather"/>
                <a:cs typeface="Merriweather"/>
                <a:sym typeface="Merriweather"/>
              </a:rPr>
              <a:t>Stay informed about common phishing tactics and regularly educate yourself and your colleagues about how to recognize and avoid them.</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800">
              <a:solidFill>
                <a:schemeClr val="lt1"/>
              </a:solidFill>
              <a:latin typeface="Merriweather"/>
              <a:ea typeface="Merriweather"/>
              <a:cs typeface="Merriweather"/>
              <a:sym typeface="Merriweather"/>
            </a:endParaRPr>
          </a:p>
          <a:p>
            <a:pPr indent="0" lvl="0" marL="0" rtl="0" algn="l">
              <a:spcBef>
                <a:spcPts val="0"/>
              </a:spcBef>
              <a:spcAft>
                <a:spcPts val="1200"/>
              </a:spcAft>
              <a:buNone/>
            </a:pPr>
            <a:r>
              <a:t/>
            </a:r>
            <a:endParaRPr sz="2800">
              <a:solidFill>
                <a:schemeClr val="lt1"/>
              </a:solidFill>
              <a:latin typeface="Merriweather"/>
              <a:ea typeface="Merriweather"/>
              <a:cs typeface="Merriweather"/>
              <a:sym typeface="Merriweather"/>
            </a:endParaRPr>
          </a:p>
        </p:txBody>
      </p:sp>
      <p:sp>
        <p:nvSpPr>
          <p:cNvPr id="128" name="Google Shape;128;p21"/>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1"/>
          <p:cNvPicPr preferRelativeResize="0"/>
          <p:nvPr/>
        </p:nvPicPr>
        <p:blipFill>
          <a:blip r:embed="rId3">
            <a:alphaModFix/>
          </a:blip>
          <a:stretch>
            <a:fillRect/>
          </a:stretch>
        </p:blipFill>
        <p:spPr>
          <a:xfrm>
            <a:off x="3999900" y="1251975"/>
            <a:ext cx="5144099" cy="38915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