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30"/>
  </p:notesMasterIdLst>
  <p:sldIdLst>
    <p:sldId id="256" r:id="rId2"/>
    <p:sldId id="257" r:id="rId3"/>
    <p:sldId id="259" r:id="rId4"/>
    <p:sldId id="261" r:id="rId5"/>
    <p:sldId id="262" r:id="rId6"/>
    <p:sldId id="327" r:id="rId7"/>
    <p:sldId id="263" r:id="rId8"/>
    <p:sldId id="271" r:id="rId9"/>
    <p:sldId id="272" r:id="rId10"/>
    <p:sldId id="328" r:id="rId11"/>
    <p:sldId id="329" r:id="rId12"/>
    <p:sldId id="330" r:id="rId13"/>
    <p:sldId id="331" r:id="rId14"/>
    <p:sldId id="332" r:id="rId15"/>
    <p:sldId id="333" r:id="rId16"/>
    <p:sldId id="277" r:id="rId17"/>
    <p:sldId id="278" r:id="rId18"/>
    <p:sldId id="334" r:id="rId19"/>
    <p:sldId id="335" r:id="rId20"/>
    <p:sldId id="336" r:id="rId21"/>
    <p:sldId id="337" r:id="rId22"/>
    <p:sldId id="338" r:id="rId23"/>
    <p:sldId id="339" r:id="rId24"/>
    <p:sldId id="340" r:id="rId25"/>
    <p:sldId id="341" r:id="rId26"/>
    <p:sldId id="342" r:id="rId27"/>
    <p:sldId id="343" r:id="rId28"/>
    <p:sldId id="305" r:id="rId29"/>
  </p:sldIdLst>
  <p:sldSz cx="9144000" cy="5143500" type="screen16x9"/>
  <p:notesSz cx="6858000" cy="9144000"/>
  <p:embeddedFontLst>
    <p:embeddedFont>
      <p:font typeface="Albert Sans" panose="020B0604020202020204" charset="0"/>
      <p:regular r:id="rId31"/>
      <p:bold r:id="rId32"/>
      <p:italic r:id="rId33"/>
      <p:boldItalic r:id="rId34"/>
    </p:embeddedFont>
    <p:embeddedFont>
      <p:font typeface="Anybody SemiBold"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D382747F-1EEB-49C8-A39F-D810F61C3C5C}">
          <p14:sldIdLst>
            <p14:sldId id="256"/>
            <p14:sldId id="257"/>
            <p14:sldId id="259"/>
            <p14:sldId id="261"/>
            <p14:sldId id="262"/>
            <p14:sldId id="327"/>
            <p14:sldId id="263"/>
            <p14:sldId id="271"/>
            <p14:sldId id="272"/>
            <p14:sldId id="328"/>
            <p14:sldId id="329"/>
            <p14:sldId id="330"/>
            <p14:sldId id="331"/>
            <p14:sldId id="332"/>
            <p14:sldId id="333"/>
            <p14:sldId id="277"/>
            <p14:sldId id="278"/>
            <p14:sldId id="334"/>
            <p14:sldId id="335"/>
            <p14:sldId id="336"/>
            <p14:sldId id="337"/>
            <p14:sldId id="338"/>
            <p14:sldId id="339"/>
            <p14:sldId id="340"/>
          </p14:sldIdLst>
        </p14:section>
        <p14:section name="Untitled Section" id="{E76264C2-B63B-4601-BCDE-F2CDAC49E8D9}">
          <p14:sldIdLst>
            <p14:sldId id="341"/>
            <p14:sldId id="342"/>
            <p14:sldId id="343"/>
            <p14:sldId id="30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1F37BB-9504-4EBD-80C7-17EDA6C0691E}">
  <a:tblStyle styleId="{CC1F37BB-9504-4EBD-80C7-17EDA6C0691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db0f9523dd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db0f9523dd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4"/>
        <p:cNvGrpSpPr/>
        <p:nvPr/>
      </p:nvGrpSpPr>
      <p:grpSpPr>
        <a:xfrm>
          <a:off x="0" y="0"/>
          <a:ext cx="0" cy="0"/>
          <a:chOff x="0" y="0"/>
          <a:chExt cx="0" cy="0"/>
        </a:xfrm>
      </p:grpSpPr>
      <p:sp>
        <p:nvSpPr>
          <p:cNvPr id="1265" name="Google Shape;1265;gdb0f9523dd_0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6" name="Google Shape;1266;gdb0f9523dd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db0f9523dd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db0f9523dd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dd0d3bba2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dd0d3bba2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e013acee2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e013acee2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db0f9523dd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db0f9523dd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e013acee29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e013acee29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e013acee29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e013acee29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848150" y="689462"/>
            <a:ext cx="4892400" cy="27189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SzPts val="8500"/>
              <a:buNone/>
              <a:defRPr sz="58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0" name="Google Shape;10;p2"/>
          <p:cNvSpPr txBox="1">
            <a:spLocks noGrp="1"/>
          </p:cNvSpPr>
          <p:nvPr>
            <p:ph type="subTitle" idx="1"/>
          </p:nvPr>
        </p:nvSpPr>
        <p:spPr>
          <a:xfrm>
            <a:off x="6089425" y="3837125"/>
            <a:ext cx="2334600" cy="732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720005" y="1467375"/>
            <a:ext cx="21123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49" name="Google Shape;149;p27"/>
          <p:cNvSpPr txBox="1">
            <a:spLocks noGrp="1"/>
          </p:cNvSpPr>
          <p:nvPr>
            <p:ph type="title" idx="2"/>
          </p:nvPr>
        </p:nvSpPr>
        <p:spPr>
          <a:xfrm>
            <a:off x="720004" y="2527925"/>
            <a:ext cx="21123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50" name="Google Shape;150;p27"/>
          <p:cNvSpPr txBox="1">
            <a:spLocks noGrp="1"/>
          </p:cNvSpPr>
          <p:nvPr>
            <p:ph type="subTitle" idx="1"/>
          </p:nvPr>
        </p:nvSpPr>
        <p:spPr>
          <a:xfrm>
            <a:off x="720000" y="1726625"/>
            <a:ext cx="21123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rgbClr val="242424"/>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51" name="Google Shape;151;p27"/>
          <p:cNvSpPr txBox="1">
            <a:spLocks noGrp="1"/>
          </p:cNvSpPr>
          <p:nvPr>
            <p:ph type="subTitle" idx="3"/>
          </p:nvPr>
        </p:nvSpPr>
        <p:spPr>
          <a:xfrm>
            <a:off x="719999" y="2787175"/>
            <a:ext cx="21123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rgbClr val="242424"/>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52" name="Google Shape;152;p27"/>
          <p:cNvSpPr txBox="1">
            <a:spLocks noGrp="1"/>
          </p:cNvSpPr>
          <p:nvPr>
            <p:ph type="title" idx="4"/>
          </p:nvPr>
        </p:nvSpPr>
        <p:spPr>
          <a:xfrm>
            <a:off x="3443130" y="1467375"/>
            <a:ext cx="21123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53" name="Google Shape;153;p27"/>
          <p:cNvSpPr txBox="1">
            <a:spLocks noGrp="1"/>
          </p:cNvSpPr>
          <p:nvPr>
            <p:ph type="title" idx="5"/>
          </p:nvPr>
        </p:nvSpPr>
        <p:spPr>
          <a:xfrm>
            <a:off x="3443129" y="2527925"/>
            <a:ext cx="21123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54" name="Google Shape;154;p27"/>
          <p:cNvSpPr txBox="1">
            <a:spLocks noGrp="1"/>
          </p:cNvSpPr>
          <p:nvPr>
            <p:ph type="subTitle" idx="6"/>
          </p:nvPr>
        </p:nvSpPr>
        <p:spPr>
          <a:xfrm>
            <a:off x="3443125" y="1726625"/>
            <a:ext cx="21123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rgbClr val="242424"/>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55" name="Google Shape;155;p27"/>
          <p:cNvSpPr txBox="1">
            <a:spLocks noGrp="1"/>
          </p:cNvSpPr>
          <p:nvPr>
            <p:ph type="subTitle" idx="7"/>
          </p:nvPr>
        </p:nvSpPr>
        <p:spPr>
          <a:xfrm>
            <a:off x="3443124" y="2787175"/>
            <a:ext cx="21123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rgbClr val="242424"/>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56" name="Google Shape;156;p27"/>
          <p:cNvSpPr txBox="1">
            <a:spLocks noGrp="1"/>
          </p:cNvSpPr>
          <p:nvPr>
            <p:ph type="title" idx="8"/>
          </p:nvPr>
        </p:nvSpPr>
        <p:spPr>
          <a:xfrm>
            <a:off x="720000" y="445025"/>
            <a:ext cx="534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7" name="Google Shape;157;p27"/>
          <p:cNvSpPr txBox="1">
            <a:spLocks noGrp="1"/>
          </p:cNvSpPr>
          <p:nvPr>
            <p:ph type="title" idx="9"/>
          </p:nvPr>
        </p:nvSpPr>
        <p:spPr>
          <a:xfrm>
            <a:off x="720008" y="3588475"/>
            <a:ext cx="21123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58" name="Google Shape;158;p27"/>
          <p:cNvSpPr txBox="1">
            <a:spLocks noGrp="1"/>
          </p:cNvSpPr>
          <p:nvPr>
            <p:ph type="subTitle" idx="13"/>
          </p:nvPr>
        </p:nvSpPr>
        <p:spPr>
          <a:xfrm>
            <a:off x="720003" y="3847725"/>
            <a:ext cx="21123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rgbClr val="242424"/>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59" name="Google Shape;159;p27"/>
          <p:cNvSpPr txBox="1">
            <a:spLocks noGrp="1"/>
          </p:cNvSpPr>
          <p:nvPr>
            <p:ph type="title" idx="14"/>
          </p:nvPr>
        </p:nvSpPr>
        <p:spPr>
          <a:xfrm>
            <a:off x="3443133" y="3588179"/>
            <a:ext cx="21123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60" name="Google Shape;160;p27"/>
          <p:cNvSpPr txBox="1">
            <a:spLocks noGrp="1"/>
          </p:cNvSpPr>
          <p:nvPr>
            <p:ph type="subTitle" idx="15"/>
          </p:nvPr>
        </p:nvSpPr>
        <p:spPr>
          <a:xfrm>
            <a:off x="3443128" y="3847429"/>
            <a:ext cx="21123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rgbClr val="242424"/>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75"/>
        <p:cNvGrpSpPr/>
        <p:nvPr/>
      </p:nvGrpSpPr>
      <p:grpSpPr>
        <a:xfrm>
          <a:off x="0" y="0"/>
          <a:ext cx="0" cy="0"/>
          <a:chOff x="0" y="0"/>
          <a:chExt cx="0" cy="0"/>
        </a:xfrm>
      </p:grpSpPr>
      <p:sp>
        <p:nvSpPr>
          <p:cNvPr id="176" name="Google Shape;176;p31"/>
          <p:cNvSpPr txBox="1">
            <a:spLocks noGrp="1"/>
          </p:cNvSpPr>
          <p:nvPr>
            <p:ph type="ctrTitle"/>
          </p:nvPr>
        </p:nvSpPr>
        <p:spPr>
          <a:xfrm>
            <a:off x="2876775" y="947050"/>
            <a:ext cx="4892400" cy="1341900"/>
          </a:xfrm>
          <a:prstGeom prst="rect">
            <a:avLst/>
          </a:prstGeom>
        </p:spPr>
        <p:txBody>
          <a:bodyPr spcFirstLastPara="1" wrap="square" lIns="91425" tIns="91425" rIns="91425" bIns="91425" anchor="b" anchorCtr="0">
            <a:noAutofit/>
          </a:bodyPr>
          <a:lstStyle>
            <a:lvl1pPr lvl="0" rtl="0">
              <a:spcBef>
                <a:spcPts val="0"/>
              </a:spcBef>
              <a:spcAft>
                <a:spcPts val="0"/>
              </a:spcAft>
              <a:buSzPts val="8500"/>
              <a:buNone/>
              <a:defRPr sz="60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77" name="Google Shape;177;p31"/>
          <p:cNvSpPr txBox="1">
            <a:spLocks noGrp="1"/>
          </p:cNvSpPr>
          <p:nvPr>
            <p:ph type="subTitle" idx="1"/>
          </p:nvPr>
        </p:nvSpPr>
        <p:spPr>
          <a:xfrm>
            <a:off x="2876775" y="2196872"/>
            <a:ext cx="4892400" cy="102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78" name="Google Shape;178;p31"/>
          <p:cNvSpPr txBox="1">
            <a:spLocks noGrp="1"/>
          </p:cNvSpPr>
          <p:nvPr>
            <p:ph type="subTitle" idx="2"/>
          </p:nvPr>
        </p:nvSpPr>
        <p:spPr>
          <a:xfrm>
            <a:off x="2876775" y="4123900"/>
            <a:ext cx="4892400" cy="38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79" name="Google Shape;179;p31"/>
          <p:cNvSpPr txBox="1"/>
          <p:nvPr/>
        </p:nvSpPr>
        <p:spPr>
          <a:xfrm>
            <a:off x="2876775" y="3612725"/>
            <a:ext cx="4892400" cy="5541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1200">
                <a:solidFill>
                  <a:schemeClr val="dk1"/>
                </a:solidFill>
                <a:latin typeface="Albert Sans"/>
                <a:ea typeface="Albert Sans"/>
                <a:cs typeface="Albert Sans"/>
                <a:sym typeface="Albert Sans"/>
              </a:rPr>
              <a:t>CREDITS: This presentation template was created by </a:t>
            </a:r>
            <a:r>
              <a:rPr lang="en" sz="1200" b="1">
                <a:solidFill>
                  <a:schemeClr val="dk1"/>
                </a:solidFill>
                <a:uFill>
                  <a:noFill/>
                </a:uFill>
                <a:latin typeface="Albert Sans"/>
                <a:ea typeface="Albert Sans"/>
                <a:cs typeface="Albert Sans"/>
                <a:sym typeface="Albert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Albert Sans"/>
                <a:ea typeface="Albert Sans"/>
                <a:cs typeface="Albert Sans"/>
                <a:sym typeface="Albert Sans"/>
              </a:rPr>
              <a:t>, and includes icons by </a:t>
            </a:r>
            <a:r>
              <a:rPr lang="en" sz="1200" b="1">
                <a:solidFill>
                  <a:schemeClr val="dk1"/>
                </a:solidFill>
                <a:uFill>
                  <a:noFill/>
                </a:u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Albert Sans"/>
                <a:ea typeface="Albert Sans"/>
                <a:cs typeface="Albert Sans"/>
                <a:sym typeface="Albert Sans"/>
              </a:rPr>
              <a:t>, and infographics &amp; images by </a:t>
            </a:r>
            <a:r>
              <a:rPr lang="en" sz="1200" b="1">
                <a:solidFill>
                  <a:schemeClr val="dk1"/>
                </a:solidFill>
                <a:uFill>
                  <a:noFill/>
                </a:uFill>
                <a:latin typeface="Albert Sans"/>
                <a:ea typeface="Albert Sans"/>
                <a:cs typeface="Albert Sans"/>
                <a:sym typeface="Albert Sans"/>
                <a:hlinkClick r:id="rId4">
                  <a:extLst>
                    <a:ext uri="{A12FA001-AC4F-418D-AE19-62706E023703}">
                      <ahyp:hlinkClr xmlns:ahyp="http://schemas.microsoft.com/office/drawing/2018/hyperlinkcolor" val="tx"/>
                    </a:ext>
                  </a:extLst>
                </a:hlinkClick>
              </a:rPr>
              <a:t>Freepik</a:t>
            </a:r>
            <a:endParaRPr sz="1200" b="1">
              <a:solidFill>
                <a:schemeClr val="dk1"/>
              </a:solidFill>
              <a:latin typeface="Albert Sans"/>
              <a:ea typeface="Albert Sans"/>
              <a:cs typeface="Albert Sans"/>
              <a:sym typeface="Albert Sans"/>
            </a:endParaRPr>
          </a:p>
        </p:txBody>
      </p:sp>
      <p:pic>
        <p:nvPicPr>
          <p:cNvPr id="180" name="Google Shape;180;p31"/>
          <p:cNvPicPr preferRelativeResize="0"/>
          <p:nvPr/>
        </p:nvPicPr>
        <p:blipFill>
          <a:blip r:embed="rId5">
            <a:alphaModFix/>
          </a:blip>
          <a:stretch>
            <a:fillRect/>
          </a:stretch>
        </p:blipFill>
        <p:spPr>
          <a:xfrm>
            <a:off x="459664" y="0"/>
            <a:ext cx="2014201" cy="5143475"/>
          </a:xfrm>
          <a:prstGeom prst="rect">
            <a:avLst/>
          </a:prstGeom>
          <a:noFill/>
          <a:ln>
            <a:noFill/>
          </a:ln>
        </p:spPr>
      </p:pic>
      <p:sp>
        <p:nvSpPr>
          <p:cNvPr id="181" name="Google Shape;181;p31"/>
          <p:cNvSpPr/>
          <p:nvPr/>
        </p:nvSpPr>
        <p:spPr>
          <a:xfrm>
            <a:off x="0" y="-24000"/>
            <a:ext cx="18108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82"/>
        <p:cNvGrpSpPr/>
        <p:nvPr/>
      </p:nvGrpSpPr>
      <p:grpSpPr>
        <a:xfrm>
          <a:off x="0" y="0"/>
          <a:ext cx="0" cy="0"/>
          <a:chOff x="0" y="0"/>
          <a:chExt cx="0" cy="0"/>
        </a:xfrm>
      </p:grpSpPr>
      <p:sp>
        <p:nvSpPr>
          <p:cNvPr id="183" name="Google Shape;183;p32"/>
          <p:cNvSpPr/>
          <p:nvPr/>
        </p:nvSpPr>
        <p:spPr>
          <a:xfrm rot="5400000">
            <a:off x="4305500" y="308418"/>
            <a:ext cx="536400" cy="91476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84"/>
        <p:cNvGrpSpPr/>
        <p:nvPr/>
      </p:nvGrpSpPr>
      <p:grpSpPr>
        <a:xfrm>
          <a:off x="0" y="0"/>
          <a:ext cx="0" cy="0"/>
          <a:chOff x="0" y="0"/>
          <a:chExt cx="0" cy="0"/>
        </a:xfrm>
      </p:grpSpPr>
      <p:grpSp>
        <p:nvGrpSpPr>
          <p:cNvPr id="185" name="Google Shape;185;p33"/>
          <p:cNvGrpSpPr/>
          <p:nvPr/>
        </p:nvGrpSpPr>
        <p:grpSpPr>
          <a:xfrm>
            <a:off x="-571475" y="4622841"/>
            <a:ext cx="10286950" cy="527576"/>
            <a:chOff x="-100" y="4622841"/>
            <a:chExt cx="10286950" cy="527576"/>
          </a:xfrm>
        </p:grpSpPr>
        <p:pic>
          <p:nvPicPr>
            <p:cNvPr id="186" name="Google Shape;186;p33"/>
            <p:cNvPicPr preferRelativeResize="0"/>
            <p:nvPr/>
          </p:nvPicPr>
          <p:blipFill rotWithShape="1">
            <a:blip r:embed="rId2">
              <a:alphaModFix/>
            </a:blip>
            <a:srcRect l="73809" r="-2"/>
            <a:stretch/>
          </p:blipFill>
          <p:spPr>
            <a:xfrm rot="5400000">
              <a:off x="2307850" y="2314891"/>
              <a:ext cx="527576" cy="5143475"/>
            </a:xfrm>
            <a:prstGeom prst="rect">
              <a:avLst/>
            </a:prstGeom>
            <a:noFill/>
            <a:ln>
              <a:noFill/>
            </a:ln>
          </p:spPr>
        </p:pic>
        <p:pic>
          <p:nvPicPr>
            <p:cNvPr id="187" name="Google Shape;187;p33"/>
            <p:cNvPicPr preferRelativeResize="0"/>
            <p:nvPr/>
          </p:nvPicPr>
          <p:blipFill rotWithShape="1">
            <a:blip r:embed="rId2">
              <a:alphaModFix/>
            </a:blip>
            <a:srcRect l="73809" t="-510" r="-2" b="510"/>
            <a:stretch/>
          </p:blipFill>
          <p:spPr>
            <a:xfrm rot="5400000">
              <a:off x="7451325" y="2314891"/>
              <a:ext cx="527576" cy="5143475"/>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 name="Google Shape;29;p6"/>
          <p:cNvSpPr/>
          <p:nvPr/>
        </p:nvSpPr>
        <p:spPr>
          <a:xfrm>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2812500" y="2725200"/>
            <a:ext cx="5239800" cy="8412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6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subTitle" idx="1"/>
          </p:nvPr>
        </p:nvSpPr>
        <p:spPr>
          <a:xfrm>
            <a:off x="2812500" y="3762301"/>
            <a:ext cx="5239800" cy="841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257175" y="2889800"/>
            <a:ext cx="4166700" cy="171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8">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720000" y="3858588"/>
            <a:ext cx="4550400" cy="404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 name="Google Shape;62;p14"/>
          <p:cNvSpPr txBox="1">
            <a:spLocks noGrp="1"/>
          </p:cNvSpPr>
          <p:nvPr>
            <p:ph type="subTitle" idx="1"/>
          </p:nvPr>
        </p:nvSpPr>
        <p:spPr>
          <a:xfrm>
            <a:off x="720000" y="854013"/>
            <a:ext cx="4550400" cy="2958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63"/>
        <p:cNvGrpSpPr/>
        <p:nvPr/>
      </p:nvGrpSpPr>
      <p:grpSpPr>
        <a:xfrm>
          <a:off x="0" y="0"/>
          <a:ext cx="0" cy="0"/>
          <a:chOff x="0" y="0"/>
          <a:chExt cx="0" cy="0"/>
        </a:xfrm>
      </p:grpSpPr>
      <p:sp>
        <p:nvSpPr>
          <p:cNvPr id="64" name="Google Shape;64;p15"/>
          <p:cNvSpPr/>
          <p:nvPr/>
        </p:nvSpPr>
        <p:spPr>
          <a:xfrm flipH="1">
            <a:off x="0" y="-24000"/>
            <a:ext cx="91440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txBox="1">
            <a:spLocks noGrp="1"/>
          </p:cNvSpPr>
          <p:nvPr>
            <p:ph type="title"/>
          </p:nvPr>
        </p:nvSpPr>
        <p:spPr>
          <a:xfrm flipH="1">
            <a:off x="3437800" y="1761713"/>
            <a:ext cx="3665700" cy="1673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6" name="Google Shape;66;p15"/>
          <p:cNvSpPr txBox="1">
            <a:spLocks noGrp="1"/>
          </p:cNvSpPr>
          <p:nvPr>
            <p:ph type="title" idx="2" hasCustomPrompt="1"/>
          </p:nvPr>
        </p:nvSpPr>
        <p:spPr>
          <a:xfrm flipH="1">
            <a:off x="7200900" y="2027725"/>
            <a:ext cx="1223100" cy="1223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0000"/>
              <a:buNone/>
              <a:defRPr sz="60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67" name="Google Shape;67;p15"/>
          <p:cNvSpPr txBox="1">
            <a:spLocks noGrp="1"/>
          </p:cNvSpPr>
          <p:nvPr>
            <p:ph type="subTitle" idx="1"/>
          </p:nvPr>
        </p:nvSpPr>
        <p:spPr>
          <a:xfrm flipH="1">
            <a:off x="3437700" y="3765525"/>
            <a:ext cx="4986300" cy="598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3">
  <p:cSld name="TITLE_ONLY_1_2">
    <p:spTree>
      <p:nvGrpSpPr>
        <p:cNvPr id="1" name="Shape 84"/>
        <p:cNvGrpSpPr/>
        <p:nvPr/>
      </p:nvGrpSpPr>
      <p:grpSpPr>
        <a:xfrm>
          <a:off x="0" y="0"/>
          <a:ext cx="0" cy="0"/>
          <a:chOff x="0" y="0"/>
          <a:chExt cx="0" cy="0"/>
        </a:xfrm>
      </p:grpSpPr>
      <p:sp>
        <p:nvSpPr>
          <p:cNvPr id="85" name="Google Shape;85;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86" name="Google Shape;86;p20"/>
          <p:cNvPicPr preferRelativeResize="0"/>
          <p:nvPr/>
        </p:nvPicPr>
        <p:blipFill rotWithShape="1">
          <a:blip r:embed="rId2">
            <a:alphaModFix/>
          </a:blip>
          <a:srcRect l="68198" r="3"/>
          <a:stretch/>
        </p:blipFill>
        <p:spPr>
          <a:xfrm flipH="1">
            <a:off x="8503500" y="0"/>
            <a:ext cx="640499" cy="51434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124"/>
        <p:cNvGrpSpPr/>
        <p:nvPr/>
      </p:nvGrpSpPr>
      <p:grpSpPr>
        <a:xfrm>
          <a:off x="0" y="0"/>
          <a:ext cx="0" cy="0"/>
          <a:chOff x="0" y="0"/>
          <a:chExt cx="0" cy="0"/>
        </a:xfrm>
      </p:grpSpPr>
      <p:sp>
        <p:nvSpPr>
          <p:cNvPr id="125" name="Google Shape;125;p25"/>
          <p:cNvSpPr txBox="1">
            <a:spLocks noGrp="1"/>
          </p:cNvSpPr>
          <p:nvPr>
            <p:ph type="title"/>
          </p:nvPr>
        </p:nvSpPr>
        <p:spPr>
          <a:xfrm>
            <a:off x="720007" y="1695975"/>
            <a:ext cx="28785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6" name="Google Shape;126;p25"/>
          <p:cNvSpPr txBox="1">
            <a:spLocks noGrp="1"/>
          </p:cNvSpPr>
          <p:nvPr>
            <p:ph type="title" idx="2"/>
          </p:nvPr>
        </p:nvSpPr>
        <p:spPr>
          <a:xfrm>
            <a:off x="4571588" y="1695975"/>
            <a:ext cx="28785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7" name="Google Shape;127;p25"/>
          <p:cNvSpPr txBox="1">
            <a:spLocks noGrp="1"/>
          </p:cNvSpPr>
          <p:nvPr>
            <p:ph type="subTitle" idx="1"/>
          </p:nvPr>
        </p:nvSpPr>
        <p:spPr>
          <a:xfrm>
            <a:off x="720000" y="2089575"/>
            <a:ext cx="28785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8" name="Google Shape;128;p25"/>
          <p:cNvSpPr txBox="1">
            <a:spLocks noGrp="1"/>
          </p:cNvSpPr>
          <p:nvPr>
            <p:ph type="subTitle" idx="3"/>
          </p:nvPr>
        </p:nvSpPr>
        <p:spPr>
          <a:xfrm>
            <a:off x="4571581" y="2089575"/>
            <a:ext cx="28785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9" name="Google Shape;129;p25"/>
          <p:cNvSpPr txBox="1">
            <a:spLocks noGrp="1"/>
          </p:cNvSpPr>
          <p:nvPr>
            <p:ph type="title" idx="4"/>
          </p:nvPr>
        </p:nvSpPr>
        <p:spPr>
          <a:xfrm>
            <a:off x="720007" y="3220475"/>
            <a:ext cx="28785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0" name="Google Shape;130;p25"/>
          <p:cNvSpPr txBox="1">
            <a:spLocks noGrp="1"/>
          </p:cNvSpPr>
          <p:nvPr>
            <p:ph type="title" idx="5"/>
          </p:nvPr>
        </p:nvSpPr>
        <p:spPr>
          <a:xfrm>
            <a:off x="4571588" y="3220475"/>
            <a:ext cx="28785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1" name="Google Shape;131;p25"/>
          <p:cNvSpPr txBox="1">
            <a:spLocks noGrp="1"/>
          </p:cNvSpPr>
          <p:nvPr>
            <p:ph type="subTitle" idx="6"/>
          </p:nvPr>
        </p:nvSpPr>
        <p:spPr>
          <a:xfrm>
            <a:off x="720000" y="3614075"/>
            <a:ext cx="28785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2" name="Google Shape;132;p25"/>
          <p:cNvSpPr txBox="1">
            <a:spLocks noGrp="1"/>
          </p:cNvSpPr>
          <p:nvPr>
            <p:ph type="subTitle" idx="7"/>
          </p:nvPr>
        </p:nvSpPr>
        <p:spPr>
          <a:xfrm>
            <a:off x="4571581" y="3614075"/>
            <a:ext cx="28785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3" name="Google Shape;133;p25"/>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134" name="Google Shape;134;p25"/>
          <p:cNvPicPr preferRelativeResize="0"/>
          <p:nvPr/>
        </p:nvPicPr>
        <p:blipFill rotWithShape="1">
          <a:blip r:embed="rId2">
            <a:alphaModFix/>
          </a:blip>
          <a:srcRect l="68198" r="3"/>
          <a:stretch/>
        </p:blipFill>
        <p:spPr>
          <a:xfrm flipH="1">
            <a:off x="8503500" y="0"/>
            <a:ext cx="640499" cy="51434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1pPr>
            <a:lvl2pPr lvl="1">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2pPr>
            <a:lvl3pPr lvl="2">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3pPr>
            <a:lvl4pPr lvl="3">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4pPr>
            <a:lvl5pPr lvl="4">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5pPr>
            <a:lvl6pPr lvl="5">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6pPr>
            <a:lvl7pPr lvl="6">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7pPr>
            <a:lvl8pPr lvl="7">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8pPr>
            <a:lvl9pPr lvl="8">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8" r:id="rId5"/>
    <p:sldLayoutId id="2147483660" r:id="rId6"/>
    <p:sldLayoutId id="2147483661" r:id="rId7"/>
    <p:sldLayoutId id="2147483666" r:id="rId8"/>
    <p:sldLayoutId id="2147483671" r:id="rId9"/>
    <p:sldLayoutId id="2147483673" r:id="rId10"/>
    <p:sldLayoutId id="2147483677" r:id="rId11"/>
    <p:sldLayoutId id="2147483678" r:id="rId12"/>
    <p:sldLayoutId id="2147483679"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7"/>
          <p:cNvSpPr txBox="1">
            <a:spLocks noGrp="1"/>
          </p:cNvSpPr>
          <p:nvPr>
            <p:ph type="ctrTitle"/>
          </p:nvPr>
        </p:nvSpPr>
        <p:spPr>
          <a:xfrm>
            <a:off x="2848150" y="689462"/>
            <a:ext cx="4892400" cy="271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Credit</a:t>
            </a:r>
            <a:br>
              <a:rPr lang="en" dirty="0"/>
            </a:br>
            <a:r>
              <a:rPr lang="en" dirty="0"/>
              <a:t>Risk</a:t>
            </a:r>
            <a:br>
              <a:rPr lang="en" dirty="0"/>
            </a:br>
            <a:r>
              <a:rPr lang="en" dirty="0"/>
              <a:t>Analysis</a:t>
            </a:r>
            <a:endParaRPr dirty="0">
              <a:solidFill>
                <a:schemeClr val="accent1"/>
              </a:solidFill>
            </a:endParaRPr>
          </a:p>
        </p:txBody>
      </p:sp>
      <p:sp>
        <p:nvSpPr>
          <p:cNvPr id="199" name="Google Shape;199;p37"/>
          <p:cNvSpPr txBox="1">
            <a:spLocks noGrp="1"/>
          </p:cNvSpPr>
          <p:nvPr>
            <p:ph type="subTitle" idx="1"/>
          </p:nvPr>
        </p:nvSpPr>
        <p:spPr>
          <a:xfrm>
            <a:off x="6089425" y="3837125"/>
            <a:ext cx="2334600" cy="732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Final Project</a:t>
            </a:r>
          </a:p>
          <a:p>
            <a:pPr marL="0" lvl="0" indent="0" algn="r" rtl="0">
              <a:spcBef>
                <a:spcPts val="0"/>
              </a:spcBef>
              <a:spcAft>
                <a:spcPts val="0"/>
              </a:spcAft>
              <a:buNone/>
            </a:pPr>
            <a:r>
              <a:rPr lang="en-US" dirty="0"/>
              <a:t>Nathan Teakle</a:t>
            </a:r>
            <a:endParaRPr dirty="0"/>
          </a:p>
        </p:txBody>
      </p:sp>
      <p:cxnSp>
        <p:nvCxnSpPr>
          <p:cNvPr id="200" name="Google Shape;200;p37"/>
          <p:cNvCxnSpPr/>
          <p:nvPr/>
        </p:nvCxnSpPr>
        <p:spPr>
          <a:xfrm>
            <a:off x="2468800" y="3562475"/>
            <a:ext cx="5966400" cy="0"/>
          </a:xfrm>
          <a:prstGeom prst="straightConnector1">
            <a:avLst/>
          </a:prstGeom>
          <a:noFill/>
          <a:ln w="9525" cap="flat" cmpd="sng">
            <a:solidFill>
              <a:schemeClr val="dk1"/>
            </a:solidFill>
            <a:prstDash val="solid"/>
            <a:round/>
            <a:headEnd type="none" w="med" len="med"/>
            <a:tailEnd type="none" w="med" len="med"/>
          </a:ln>
        </p:spPr>
      </p:cxnSp>
      <p:pic>
        <p:nvPicPr>
          <p:cNvPr id="208" name="Google Shape;208;p37"/>
          <p:cNvPicPr preferRelativeResize="0"/>
          <p:nvPr/>
        </p:nvPicPr>
        <p:blipFill>
          <a:blip r:embed="rId3">
            <a:alphaModFix/>
          </a:blip>
          <a:stretch>
            <a:fillRect/>
          </a:stretch>
        </p:blipFill>
        <p:spPr>
          <a:xfrm>
            <a:off x="459664" y="0"/>
            <a:ext cx="2014201" cy="5143475"/>
          </a:xfrm>
          <a:prstGeom prst="rect">
            <a:avLst/>
          </a:prstGeom>
          <a:noFill/>
          <a:ln>
            <a:noFill/>
          </a:ln>
        </p:spPr>
      </p:pic>
      <p:sp>
        <p:nvSpPr>
          <p:cNvPr id="209" name="Google Shape;209;p37"/>
          <p:cNvSpPr/>
          <p:nvPr/>
        </p:nvSpPr>
        <p:spPr>
          <a:xfrm>
            <a:off x="0" y="-24000"/>
            <a:ext cx="18108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5546B-01A8-33CB-8D1E-81F6463343B4}"/>
              </a:ext>
            </a:extLst>
          </p:cNvPr>
          <p:cNvSpPr>
            <a:spLocks noGrp="1"/>
          </p:cNvSpPr>
          <p:nvPr>
            <p:ph type="title"/>
          </p:nvPr>
        </p:nvSpPr>
        <p:spPr/>
        <p:txBody>
          <a:bodyPr/>
          <a:lstStyle/>
          <a:p>
            <a:r>
              <a:rPr lang="en-US" dirty="0"/>
              <a:t>Bar Chart of the Number of Children</a:t>
            </a:r>
          </a:p>
        </p:txBody>
      </p:sp>
      <p:pic>
        <p:nvPicPr>
          <p:cNvPr id="3" name="Picture 2">
            <a:extLst>
              <a:ext uri="{FF2B5EF4-FFF2-40B4-BE49-F238E27FC236}">
                <a16:creationId xmlns:a16="http://schemas.microsoft.com/office/drawing/2014/main" id="{89546452-3A04-72F6-E5AE-90ECF954A0CE}"/>
              </a:ext>
            </a:extLst>
          </p:cNvPr>
          <p:cNvPicPr>
            <a:picLocks noChangeAspect="1"/>
          </p:cNvPicPr>
          <p:nvPr/>
        </p:nvPicPr>
        <p:blipFill>
          <a:blip r:embed="rId2"/>
          <a:stretch>
            <a:fillRect/>
          </a:stretch>
        </p:blipFill>
        <p:spPr>
          <a:xfrm>
            <a:off x="720000" y="1325331"/>
            <a:ext cx="4504690" cy="3310255"/>
          </a:xfrm>
          <a:prstGeom prst="rect">
            <a:avLst/>
          </a:prstGeom>
        </p:spPr>
      </p:pic>
      <p:sp>
        <p:nvSpPr>
          <p:cNvPr id="4" name="TextBox 3">
            <a:extLst>
              <a:ext uri="{FF2B5EF4-FFF2-40B4-BE49-F238E27FC236}">
                <a16:creationId xmlns:a16="http://schemas.microsoft.com/office/drawing/2014/main" id="{687A7D14-86D2-7779-8D06-AF60C34C7006}"/>
              </a:ext>
            </a:extLst>
          </p:cNvPr>
          <p:cNvSpPr txBox="1"/>
          <p:nvPr/>
        </p:nvSpPr>
        <p:spPr>
          <a:xfrm>
            <a:off x="5271654" y="1357746"/>
            <a:ext cx="2639291" cy="2677656"/>
          </a:xfrm>
          <a:prstGeom prst="rect">
            <a:avLst/>
          </a:prstGeom>
          <a:noFill/>
        </p:spPr>
        <p:txBody>
          <a:bodyPr wrap="square" rtlCol="0">
            <a:spAutoFit/>
          </a:bodyPr>
          <a:lstStyle/>
          <a:p>
            <a:r>
              <a:rPr lang="en-US" dirty="0">
                <a:latin typeface="Albert Sans" panose="020B0604020202020204" charset="0"/>
              </a:rPr>
              <a:t>Concise snapshot of clients and their number of children.</a:t>
            </a:r>
          </a:p>
          <a:p>
            <a:endParaRPr lang="en-US" dirty="0">
              <a:latin typeface="Albert Sans" panose="020B0604020202020204" charset="0"/>
            </a:endParaRPr>
          </a:p>
          <a:p>
            <a:r>
              <a:rPr lang="en-US" dirty="0">
                <a:latin typeface="Albert Sans" panose="020B0604020202020204" charset="0"/>
              </a:rPr>
              <a:t>790 clients without children.</a:t>
            </a:r>
          </a:p>
          <a:p>
            <a:endParaRPr lang="en-US" dirty="0">
              <a:latin typeface="Albert Sans" panose="020B0604020202020204" charset="0"/>
            </a:endParaRPr>
          </a:p>
          <a:p>
            <a:r>
              <a:rPr lang="en-US" dirty="0">
                <a:latin typeface="Albert Sans" panose="020B0604020202020204" charset="0"/>
              </a:rPr>
              <a:t>140 with one child, 180 (roughly) have two children.</a:t>
            </a:r>
          </a:p>
          <a:p>
            <a:endParaRPr lang="en-US" dirty="0">
              <a:latin typeface="Albert Sans" panose="020B0604020202020204" charset="0"/>
            </a:endParaRPr>
          </a:p>
          <a:p>
            <a:r>
              <a:rPr lang="en-US" dirty="0">
                <a:latin typeface="Albert Sans" panose="020B0604020202020204" charset="0"/>
              </a:rPr>
              <a:t>50 clients with three children.</a:t>
            </a:r>
          </a:p>
          <a:p>
            <a:endParaRPr lang="en-US" dirty="0">
              <a:latin typeface="Albert Sans" panose="020B0604020202020204" charset="0"/>
            </a:endParaRPr>
          </a:p>
          <a:p>
            <a:r>
              <a:rPr lang="en-US" dirty="0">
                <a:latin typeface="Albert Sans" panose="020B0604020202020204" charset="0"/>
              </a:rPr>
              <a:t>Valuable insight into the client’s family composition </a:t>
            </a:r>
          </a:p>
        </p:txBody>
      </p:sp>
    </p:spTree>
    <p:extLst>
      <p:ext uri="{BB962C8B-B14F-4D97-AF65-F5344CB8AC3E}">
        <p14:creationId xmlns:p14="http://schemas.microsoft.com/office/powerpoint/2010/main" val="3725762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8437A-E3BD-5328-2F8C-13E215C4E118}"/>
              </a:ext>
            </a:extLst>
          </p:cNvPr>
          <p:cNvSpPr>
            <a:spLocks noGrp="1"/>
          </p:cNvSpPr>
          <p:nvPr>
            <p:ph type="title"/>
          </p:nvPr>
        </p:nvSpPr>
        <p:spPr/>
        <p:txBody>
          <a:bodyPr/>
          <a:lstStyle/>
          <a:p>
            <a:r>
              <a:rPr lang="en-US" dirty="0"/>
              <a:t>Number of Dependents</a:t>
            </a:r>
          </a:p>
        </p:txBody>
      </p:sp>
      <p:pic>
        <p:nvPicPr>
          <p:cNvPr id="3" name="Picture 2">
            <a:extLst>
              <a:ext uri="{FF2B5EF4-FFF2-40B4-BE49-F238E27FC236}">
                <a16:creationId xmlns:a16="http://schemas.microsoft.com/office/drawing/2014/main" id="{80813FC6-140D-A774-9587-7B2148A33701}"/>
              </a:ext>
            </a:extLst>
          </p:cNvPr>
          <p:cNvPicPr>
            <a:picLocks noChangeAspect="1"/>
          </p:cNvPicPr>
          <p:nvPr/>
        </p:nvPicPr>
        <p:blipFill>
          <a:blip r:embed="rId2"/>
          <a:stretch>
            <a:fillRect/>
          </a:stretch>
        </p:blipFill>
        <p:spPr>
          <a:xfrm>
            <a:off x="720000" y="1213370"/>
            <a:ext cx="4504690" cy="3354070"/>
          </a:xfrm>
          <a:prstGeom prst="rect">
            <a:avLst/>
          </a:prstGeom>
        </p:spPr>
      </p:pic>
      <p:sp>
        <p:nvSpPr>
          <p:cNvPr id="4" name="TextBox 3">
            <a:extLst>
              <a:ext uri="{FF2B5EF4-FFF2-40B4-BE49-F238E27FC236}">
                <a16:creationId xmlns:a16="http://schemas.microsoft.com/office/drawing/2014/main" id="{01BD09DE-EA98-2027-8C38-AFAD531D1018}"/>
              </a:ext>
            </a:extLst>
          </p:cNvPr>
          <p:cNvSpPr txBox="1"/>
          <p:nvPr/>
        </p:nvSpPr>
        <p:spPr>
          <a:xfrm>
            <a:off x="5382489" y="1182245"/>
            <a:ext cx="2639291" cy="3416320"/>
          </a:xfrm>
          <a:prstGeom prst="rect">
            <a:avLst/>
          </a:prstGeom>
          <a:noFill/>
        </p:spPr>
        <p:txBody>
          <a:bodyPr wrap="square" rtlCol="0">
            <a:spAutoFit/>
          </a:bodyPr>
          <a:lstStyle/>
          <a:p>
            <a:r>
              <a:rPr lang="en-US" sz="1200" dirty="0">
                <a:latin typeface="Albert Sans" panose="020B0604020202020204" charset="0"/>
              </a:rPr>
              <a:t>Shows how many people rely on others financially.</a:t>
            </a:r>
          </a:p>
          <a:p>
            <a:endParaRPr lang="en-US" sz="1200" dirty="0">
              <a:latin typeface="Albert Sans" panose="020B0604020202020204" charset="0"/>
            </a:endParaRPr>
          </a:p>
          <a:p>
            <a:r>
              <a:rPr lang="en-US" sz="1200" dirty="0">
                <a:latin typeface="Albert Sans" panose="020B0604020202020204" charset="0"/>
              </a:rPr>
              <a:t>Most client’s, around 1,150 of them don’t depend on anyone else.</a:t>
            </a:r>
          </a:p>
          <a:p>
            <a:endParaRPr lang="en-US" sz="1200" dirty="0">
              <a:latin typeface="Albert Sans" panose="020B0604020202020204" charset="0"/>
            </a:endParaRPr>
          </a:p>
          <a:p>
            <a:r>
              <a:rPr lang="en-US" sz="1200" dirty="0">
                <a:latin typeface="Albert Sans" panose="020B0604020202020204" charset="0"/>
              </a:rPr>
              <a:t>A handful have one person they support financially.</a:t>
            </a:r>
          </a:p>
          <a:p>
            <a:endParaRPr lang="en-US" sz="1200" dirty="0">
              <a:latin typeface="Albert Sans" panose="020B0604020202020204" charset="0"/>
            </a:endParaRPr>
          </a:p>
          <a:p>
            <a:r>
              <a:rPr lang="en-US" sz="1200" dirty="0">
                <a:latin typeface="Albert Sans" panose="020B0604020202020204" charset="0"/>
              </a:rPr>
              <a:t>This means most of the client’s are financially independent, and only a small number have someone they need to take care of. </a:t>
            </a:r>
          </a:p>
          <a:p>
            <a:endParaRPr lang="en-US" sz="1200" dirty="0">
              <a:latin typeface="Albert Sans" panose="020B0604020202020204" charset="0"/>
            </a:endParaRPr>
          </a:p>
          <a:p>
            <a:r>
              <a:rPr lang="en-US" sz="1200" dirty="0">
                <a:latin typeface="Albert Sans" panose="020B0604020202020204" charset="0"/>
              </a:rPr>
              <a:t>It is important to understand these differences to provide the right kind of financial services and support everyone.</a:t>
            </a:r>
          </a:p>
        </p:txBody>
      </p:sp>
    </p:spTree>
    <p:extLst>
      <p:ext uri="{BB962C8B-B14F-4D97-AF65-F5344CB8AC3E}">
        <p14:creationId xmlns:p14="http://schemas.microsoft.com/office/powerpoint/2010/main" val="957769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AEF09-9700-DBB9-2681-1CFD84952EFA}"/>
              </a:ext>
            </a:extLst>
          </p:cNvPr>
          <p:cNvSpPr>
            <a:spLocks noGrp="1"/>
          </p:cNvSpPr>
          <p:nvPr>
            <p:ph type="title"/>
          </p:nvPr>
        </p:nvSpPr>
        <p:spPr/>
        <p:txBody>
          <a:bodyPr/>
          <a:lstStyle/>
          <a:p>
            <a:r>
              <a:rPr lang="en-US" dirty="0"/>
              <a:t>Applicant Income</a:t>
            </a:r>
          </a:p>
        </p:txBody>
      </p:sp>
      <p:sp>
        <p:nvSpPr>
          <p:cNvPr id="4" name="TextBox 3">
            <a:extLst>
              <a:ext uri="{FF2B5EF4-FFF2-40B4-BE49-F238E27FC236}">
                <a16:creationId xmlns:a16="http://schemas.microsoft.com/office/drawing/2014/main" id="{1BB004E3-DE18-212D-60F5-967C41FB57B9}"/>
              </a:ext>
            </a:extLst>
          </p:cNvPr>
          <p:cNvSpPr txBox="1"/>
          <p:nvPr/>
        </p:nvSpPr>
        <p:spPr>
          <a:xfrm>
            <a:off x="5368634" y="1229906"/>
            <a:ext cx="2639291" cy="3416320"/>
          </a:xfrm>
          <a:prstGeom prst="rect">
            <a:avLst/>
          </a:prstGeom>
          <a:noFill/>
        </p:spPr>
        <p:txBody>
          <a:bodyPr wrap="square" rtlCol="0">
            <a:spAutoFit/>
          </a:bodyPr>
          <a:lstStyle/>
          <a:p>
            <a:r>
              <a:rPr lang="en-US" sz="1200" dirty="0">
                <a:latin typeface="Albert Sans" panose="020B0604020202020204" charset="0"/>
              </a:rPr>
              <a:t>Approximately 200 clients report having no income.</a:t>
            </a:r>
          </a:p>
          <a:p>
            <a:endParaRPr lang="en-US" sz="1200" dirty="0">
              <a:latin typeface="Albert Sans" panose="020B0604020202020204" charset="0"/>
            </a:endParaRPr>
          </a:p>
          <a:p>
            <a:r>
              <a:rPr lang="en-US" sz="1200" dirty="0">
                <a:latin typeface="Albert Sans" panose="020B0604020202020204" charset="0"/>
              </a:rPr>
              <a:t>125 clients indicate an income of $20,000.</a:t>
            </a:r>
          </a:p>
          <a:p>
            <a:endParaRPr lang="en-US" sz="1200" dirty="0">
              <a:latin typeface="Albert Sans" panose="020B0604020202020204" charset="0"/>
            </a:endParaRPr>
          </a:p>
          <a:p>
            <a:r>
              <a:rPr lang="en-US" sz="1200" dirty="0">
                <a:latin typeface="Albert Sans" panose="020B0604020202020204" charset="0"/>
              </a:rPr>
              <a:t>100 clients report earnings of $21,000.</a:t>
            </a:r>
          </a:p>
          <a:p>
            <a:endParaRPr lang="en-US" sz="1200" dirty="0">
              <a:latin typeface="Albert Sans" panose="020B0604020202020204" charset="0"/>
            </a:endParaRPr>
          </a:p>
          <a:p>
            <a:r>
              <a:rPr lang="en-US" sz="1200" dirty="0">
                <a:latin typeface="Albert Sans" panose="020B0604020202020204" charset="0"/>
              </a:rPr>
              <a:t>80 clients have an income of $22,000.</a:t>
            </a:r>
          </a:p>
          <a:p>
            <a:endParaRPr lang="en-US" sz="1200" dirty="0">
              <a:latin typeface="Albert Sans" panose="020B0604020202020204" charset="0"/>
            </a:endParaRPr>
          </a:p>
          <a:p>
            <a:r>
              <a:rPr lang="en-US" sz="1200" dirty="0">
                <a:latin typeface="Albert Sans" panose="020B0604020202020204" charset="0"/>
              </a:rPr>
              <a:t>78 clients earn $30,000.</a:t>
            </a:r>
          </a:p>
          <a:p>
            <a:endParaRPr lang="en-US" sz="1200" dirty="0">
              <a:latin typeface="Albert Sans" panose="020B0604020202020204" charset="0"/>
            </a:endParaRPr>
          </a:p>
          <a:p>
            <a:r>
              <a:rPr lang="en-US" sz="1200" dirty="0">
                <a:latin typeface="Albert Sans" panose="020B0604020202020204" charset="0"/>
              </a:rPr>
              <a:t>55 clients earn about $10,000.</a:t>
            </a:r>
          </a:p>
          <a:p>
            <a:endParaRPr lang="en-US" sz="1200" dirty="0">
              <a:latin typeface="Albert Sans" panose="020B0604020202020204" charset="0"/>
            </a:endParaRPr>
          </a:p>
          <a:p>
            <a:r>
              <a:rPr lang="en-US" sz="1200" dirty="0">
                <a:latin typeface="Albert Sans" panose="020B0604020202020204" charset="0"/>
              </a:rPr>
              <a:t>Insight into the diverse financial situations of </a:t>
            </a:r>
            <a:r>
              <a:rPr lang="en-US" sz="1200" i="1" dirty="0">
                <a:latin typeface="Albert Sans" panose="020B0604020202020204" charset="0"/>
              </a:rPr>
              <a:t>Piggy Bank’s </a:t>
            </a:r>
            <a:r>
              <a:rPr lang="en-US" sz="1200" dirty="0">
                <a:latin typeface="Albert Sans" panose="020B0604020202020204" charset="0"/>
              </a:rPr>
              <a:t>clients.</a:t>
            </a:r>
          </a:p>
        </p:txBody>
      </p:sp>
      <p:pic>
        <p:nvPicPr>
          <p:cNvPr id="6" name="Picture 5">
            <a:extLst>
              <a:ext uri="{FF2B5EF4-FFF2-40B4-BE49-F238E27FC236}">
                <a16:creationId xmlns:a16="http://schemas.microsoft.com/office/drawing/2014/main" id="{B06EA7F0-F174-9B68-9148-B2F190270B09}"/>
              </a:ext>
            </a:extLst>
          </p:cNvPr>
          <p:cNvPicPr>
            <a:picLocks noChangeAspect="1"/>
          </p:cNvPicPr>
          <p:nvPr/>
        </p:nvPicPr>
        <p:blipFill>
          <a:blip r:embed="rId2"/>
          <a:stretch>
            <a:fillRect/>
          </a:stretch>
        </p:blipFill>
        <p:spPr>
          <a:xfrm>
            <a:off x="604965" y="1229906"/>
            <a:ext cx="4312041" cy="3256967"/>
          </a:xfrm>
          <a:prstGeom prst="rect">
            <a:avLst/>
          </a:prstGeom>
        </p:spPr>
      </p:pic>
    </p:spTree>
    <p:extLst>
      <p:ext uri="{BB962C8B-B14F-4D97-AF65-F5344CB8AC3E}">
        <p14:creationId xmlns:p14="http://schemas.microsoft.com/office/powerpoint/2010/main" val="3552627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24F8D-8278-59CE-2583-9FC58EA8C85F}"/>
              </a:ext>
            </a:extLst>
          </p:cNvPr>
          <p:cNvSpPr>
            <a:spLocks noGrp="1"/>
          </p:cNvSpPr>
          <p:nvPr>
            <p:ph type="title"/>
          </p:nvPr>
        </p:nvSpPr>
        <p:spPr/>
        <p:txBody>
          <a:bodyPr/>
          <a:lstStyle/>
          <a:p>
            <a:r>
              <a:rPr lang="en-US" dirty="0"/>
              <a:t>Employment Status</a:t>
            </a:r>
          </a:p>
        </p:txBody>
      </p:sp>
      <p:pic>
        <p:nvPicPr>
          <p:cNvPr id="3" name="Picture 2">
            <a:extLst>
              <a:ext uri="{FF2B5EF4-FFF2-40B4-BE49-F238E27FC236}">
                <a16:creationId xmlns:a16="http://schemas.microsoft.com/office/drawing/2014/main" id="{AC0234FB-5590-70B3-113A-C45BF34BA72D}"/>
              </a:ext>
            </a:extLst>
          </p:cNvPr>
          <p:cNvPicPr>
            <a:picLocks noChangeAspect="1"/>
          </p:cNvPicPr>
          <p:nvPr/>
        </p:nvPicPr>
        <p:blipFill>
          <a:blip r:embed="rId2"/>
          <a:stretch>
            <a:fillRect/>
          </a:stretch>
        </p:blipFill>
        <p:spPr>
          <a:xfrm>
            <a:off x="720000" y="1275744"/>
            <a:ext cx="3982885" cy="3060729"/>
          </a:xfrm>
          <a:prstGeom prst="rect">
            <a:avLst/>
          </a:prstGeom>
        </p:spPr>
      </p:pic>
      <p:sp>
        <p:nvSpPr>
          <p:cNvPr id="4" name="TextBox 3">
            <a:extLst>
              <a:ext uri="{FF2B5EF4-FFF2-40B4-BE49-F238E27FC236}">
                <a16:creationId xmlns:a16="http://schemas.microsoft.com/office/drawing/2014/main" id="{8023984F-B78B-F4C6-FAA9-65409C531A1A}"/>
              </a:ext>
            </a:extLst>
          </p:cNvPr>
          <p:cNvSpPr txBox="1"/>
          <p:nvPr/>
        </p:nvSpPr>
        <p:spPr>
          <a:xfrm>
            <a:off x="5174671" y="1562075"/>
            <a:ext cx="2639291" cy="2123658"/>
          </a:xfrm>
          <a:prstGeom prst="rect">
            <a:avLst/>
          </a:prstGeom>
          <a:noFill/>
        </p:spPr>
        <p:txBody>
          <a:bodyPr wrap="square" rtlCol="0">
            <a:spAutoFit/>
          </a:bodyPr>
          <a:lstStyle/>
          <a:p>
            <a:r>
              <a:rPr lang="en-US" sz="1200" dirty="0">
                <a:latin typeface="Albert Sans" panose="020B0604020202020204" charset="0"/>
              </a:rPr>
              <a:t>Clients working in the private sector (P), 400 have bad existing credit, 120 have good credit.</a:t>
            </a:r>
          </a:p>
          <a:p>
            <a:endParaRPr lang="en-US" sz="1200" dirty="0">
              <a:latin typeface="Albert Sans" panose="020B0604020202020204" charset="0"/>
            </a:endParaRPr>
          </a:p>
          <a:p>
            <a:r>
              <a:rPr lang="en-US" sz="1200" dirty="0">
                <a:latin typeface="Albert Sans" panose="020B0604020202020204" charset="0"/>
              </a:rPr>
              <a:t>Government employees (V), 180 have bad existing credit, while 50 have good credit.</a:t>
            </a:r>
          </a:p>
          <a:p>
            <a:endParaRPr lang="en-US" sz="1200" dirty="0">
              <a:latin typeface="Albert Sans" panose="020B0604020202020204" charset="0"/>
            </a:endParaRPr>
          </a:p>
          <a:p>
            <a:r>
              <a:rPr lang="en-US" sz="1200" dirty="0">
                <a:latin typeface="Albert Sans" panose="020B0604020202020204" charset="0"/>
              </a:rPr>
              <a:t>Brief insight into the connection between job types and credit quality.</a:t>
            </a:r>
          </a:p>
        </p:txBody>
      </p:sp>
    </p:spTree>
    <p:extLst>
      <p:ext uri="{BB962C8B-B14F-4D97-AF65-F5344CB8AC3E}">
        <p14:creationId xmlns:p14="http://schemas.microsoft.com/office/powerpoint/2010/main" val="1712541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88BA7-B5DE-C526-CDE6-7175EE5459C8}"/>
              </a:ext>
            </a:extLst>
          </p:cNvPr>
          <p:cNvSpPr>
            <a:spLocks noGrp="1"/>
          </p:cNvSpPr>
          <p:nvPr>
            <p:ph type="title"/>
          </p:nvPr>
        </p:nvSpPr>
        <p:spPr/>
        <p:txBody>
          <a:bodyPr/>
          <a:lstStyle/>
          <a:p>
            <a:r>
              <a:rPr lang="en-US" dirty="0"/>
              <a:t>Correlation Matrix</a:t>
            </a:r>
          </a:p>
        </p:txBody>
      </p:sp>
      <p:pic>
        <p:nvPicPr>
          <p:cNvPr id="3" name="Picture 2">
            <a:extLst>
              <a:ext uri="{FF2B5EF4-FFF2-40B4-BE49-F238E27FC236}">
                <a16:creationId xmlns:a16="http://schemas.microsoft.com/office/drawing/2014/main" id="{D9BD9088-33ED-854C-68C8-8428406309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0000" y="1017725"/>
            <a:ext cx="4393045" cy="3513385"/>
          </a:xfrm>
          <a:prstGeom prst="rect">
            <a:avLst/>
          </a:prstGeom>
          <a:noFill/>
          <a:ln>
            <a:noFill/>
          </a:ln>
        </p:spPr>
      </p:pic>
      <p:sp>
        <p:nvSpPr>
          <p:cNvPr id="4" name="TextBox 3">
            <a:extLst>
              <a:ext uri="{FF2B5EF4-FFF2-40B4-BE49-F238E27FC236}">
                <a16:creationId xmlns:a16="http://schemas.microsoft.com/office/drawing/2014/main" id="{A8C212C5-D5AB-5848-F9DE-3CC79474486E}"/>
              </a:ext>
            </a:extLst>
          </p:cNvPr>
          <p:cNvSpPr txBox="1"/>
          <p:nvPr/>
        </p:nvSpPr>
        <p:spPr>
          <a:xfrm>
            <a:off x="4862945" y="1017725"/>
            <a:ext cx="3249329" cy="4001095"/>
          </a:xfrm>
          <a:prstGeom prst="rect">
            <a:avLst/>
          </a:prstGeom>
          <a:noFill/>
        </p:spPr>
        <p:txBody>
          <a:bodyPr wrap="square" rtlCol="0">
            <a:spAutoFit/>
          </a:bodyPr>
          <a:lstStyle/>
          <a:p>
            <a:r>
              <a:rPr lang="en-US" sz="1000" dirty="0">
                <a:latin typeface="Albert Sans" panose="020B0604020202020204" charset="0"/>
              </a:rPr>
              <a:t>These values help us understand how different factors relate to each other in our data set.</a:t>
            </a:r>
          </a:p>
          <a:p>
            <a:endParaRPr lang="en-US" sz="1000" dirty="0">
              <a:latin typeface="Albert Sans" panose="020B0604020202020204" charset="0"/>
            </a:endParaRPr>
          </a:p>
          <a:p>
            <a:r>
              <a:rPr lang="en-US" sz="1000" dirty="0">
                <a:latin typeface="Albert Sans" panose="020B0604020202020204" charset="0"/>
              </a:rPr>
              <a:t>Positive correlation of 0.5 between mortgage balance and home value, meaning that as the value of a client home goes up, the amount of money they owe on their mortgages also tends to increase.</a:t>
            </a:r>
          </a:p>
          <a:p>
            <a:endParaRPr lang="en-US" sz="1000" dirty="0">
              <a:latin typeface="Albert Sans" panose="020B0604020202020204" charset="0"/>
            </a:endParaRPr>
          </a:p>
          <a:p>
            <a:r>
              <a:rPr lang="en-US" sz="1000" dirty="0">
                <a:latin typeface="Albert Sans" panose="020B0604020202020204" charset="0"/>
              </a:rPr>
              <a:t>Positive correlation of 0.46 between mortgage or rent expenses and mortgage balance. Meaning that clients who spend more on their mortgage or rent tend to have higher mortgage balances. This is a logical connection, as larger expenses typically result in larger outstanding balances.</a:t>
            </a:r>
          </a:p>
          <a:p>
            <a:endParaRPr lang="en-US" sz="1000" dirty="0">
              <a:latin typeface="Albert Sans" panose="020B0604020202020204" charset="0"/>
            </a:endParaRPr>
          </a:p>
          <a:p>
            <a:r>
              <a:rPr lang="en-US" sz="1000" dirty="0">
                <a:latin typeface="Albert Sans" panose="020B0604020202020204" charset="0"/>
              </a:rPr>
              <a:t>Moderate positive correlation of 0.38 between mortgage or rent expenses and applicant income. Suggesting that clients with higher incomes tend to spend more on their mortgage or rent.</a:t>
            </a:r>
          </a:p>
          <a:p>
            <a:endParaRPr lang="en-US" sz="1000" dirty="0">
              <a:latin typeface="Albert Sans" panose="020B0604020202020204" charset="0"/>
            </a:endParaRPr>
          </a:p>
          <a:p>
            <a:r>
              <a:rPr lang="en-US" sz="1000" dirty="0">
                <a:latin typeface="Albert Sans" panose="020B0604020202020204" charset="0"/>
              </a:rPr>
              <a:t>Small negative correlation of 0.2 between the year of birth and home value, indicating that as age decreases, home values also slightly decrease.</a:t>
            </a:r>
          </a:p>
          <a:p>
            <a:endParaRPr lang="en-US" sz="1200" dirty="0">
              <a:latin typeface="Albert Sans" panose="020B0604020202020204" charset="0"/>
            </a:endParaRPr>
          </a:p>
          <a:p>
            <a:endParaRPr lang="en-US" sz="1200" dirty="0">
              <a:latin typeface="Albert Sans" panose="020B0604020202020204" charset="0"/>
            </a:endParaRPr>
          </a:p>
        </p:txBody>
      </p:sp>
    </p:spTree>
    <p:extLst>
      <p:ext uri="{BB962C8B-B14F-4D97-AF65-F5344CB8AC3E}">
        <p14:creationId xmlns:p14="http://schemas.microsoft.com/office/powerpoint/2010/main" val="3260357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075F0-7A28-081A-1396-9B3AFA5FA7CF}"/>
              </a:ext>
            </a:extLst>
          </p:cNvPr>
          <p:cNvSpPr>
            <a:spLocks noGrp="1"/>
          </p:cNvSpPr>
          <p:nvPr>
            <p:ph type="title"/>
          </p:nvPr>
        </p:nvSpPr>
        <p:spPr/>
        <p:txBody>
          <a:bodyPr/>
          <a:lstStyle/>
          <a:p>
            <a:r>
              <a:rPr lang="en-US" sz="2400" dirty="0"/>
              <a:t>Scatter Plot Matrix of Multiple Variables</a:t>
            </a:r>
          </a:p>
        </p:txBody>
      </p:sp>
      <p:pic>
        <p:nvPicPr>
          <p:cNvPr id="7" name="Picture 6" descr="A group of blue and orange dots&#10;&#10;Description automatically generated">
            <a:extLst>
              <a:ext uri="{FF2B5EF4-FFF2-40B4-BE49-F238E27FC236}">
                <a16:creationId xmlns:a16="http://schemas.microsoft.com/office/drawing/2014/main" id="{63DC5F23-BABA-671C-F276-E25D98C67DC8}"/>
              </a:ext>
            </a:extLst>
          </p:cNvPr>
          <p:cNvPicPr>
            <a:picLocks noChangeAspect="1"/>
          </p:cNvPicPr>
          <p:nvPr/>
        </p:nvPicPr>
        <p:blipFill>
          <a:blip r:embed="rId2"/>
          <a:stretch>
            <a:fillRect/>
          </a:stretch>
        </p:blipFill>
        <p:spPr>
          <a:xfrm>
            <a:off x="821942" y="1017725"/>
            <a:ext cx="4368599" cy="3933734"/>
          </a:xfrm>
          <a:prstGeom prst="rect">
            <a:avLst/>
          </a:prstGeom>
        </p:spPr>
      </p:pic>
      <p:sp>
        <p:nvSpPr>
          <p:cNvPr id="8" name="TextBox 7">
            <a:extLst>
              <a:ext uri="{FF2B5EF4-FFF2-40B4-BE49-F238E27FC236}">
                <a16:creationId xmlns:a16="http://schemas.microsoft.com/office/drawing/2014/main" id="{51F2FD61-A016-6AF5-1B75-3C75469EF622}"/>
              </a:ext>
            </a:extLst>
          </p:cNvPr>
          <p:cNvSpPr txBox="1"/>
          <p:nvPr/>
        </p:nvSpPr>
        <p:spPr>
          <a:xfrm>
            <a:off x="5555672" y="1731818"/>
            <a:ext cx="2479963" cy="1384995"/>
          </a:xfrm>
          <a:prstGeom prst="rect">
            <a:avLst/>
          </a:prstGeom>
          <a:noFill/>
        </p:spPr>
        <p:txBody>
          <a:bodyPr wrap="square" rtlCol="0">
            <a:spAutoFit/>
          </a:bodyPr>
          <a:lstStyle/>
          <a:p>
            <a:r>
              <a:rPr lang="en-US" sz="1200" dirty="0">
                <a:latin typeface="Albert Sans" panose="020B0604020202020204" charset="0"/>
              </a:rPr>
              <a:t>PowerPoint does make this hard to read, a more in-depth analysis of this is available for you to view in my written report.</a:t>
            </a:r>
          </a:p>
          <a:p>
            <a:endParaRPr lang="en-US" sz="1200" dirty="0">
              <a:latin typeface="Albert Sans" panose="020B0604020202020204" charset="0"/>
            </a:endParaRPr>
          </a:p>
          <a:p>
            <a:r>
              <a:rPr lang="en-US" sz="1200" dirty="0">
                <a:latin typeface="Albert Sans" panose="020B0604020202020204" charset="0"/>
              </a:rPr>
              <a:t>Will be included on my Final-Project GitHub repository.</a:t>
            </a:r>
          </a:p>
        </p:txBody>
      </p:sp>
    </p:spTree>
    <p:extLst>
      <p:ext uri="{BB962C8B-B14F-4D97-AF65-F5344CB8AC3E}">
        <p14:creationId xmlns:p14="http://schemas.microsoft.com/office/powerpoint/2010/main" val="2512940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58"/>
          <p:cNvSpPr txBox="1">
            <a:spLocks noGrp="1"/>
          </p:cNvSpPr>
          <p:nvPr>
            <p:ph type="title"/>
          </p:nvPr>
        </p:nvSpPr>
        <p:spPr>
          <a:xfrm flipH="1">
            <a:off x="3065200" y="1761725"/>
            <a:ext cx="4038300" cy="1673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 dirty="0"/>
              <a:t>Machine Learning </a:t>
            </a:r>
            <a:br>
              <a:rPr lang="en" dirty="0"/>
            </a:br>
            <a:r>
              <a:rPr lang="en" dirty="0"/>
              <a:t>Models</a:t>
            </a:r>
            <a:endParaRPr dirty="0"/>
          </a:p>
        </p:txBody>
      </p:sp>
      <p:sp>
        <p:nvSpPr>
          <p:cNvPr id="601" name="Google Shape;601;p58"/>
          <p:cNvSpPr txBox="1">
            <a:spLocks noGrp="1"/>
          </p:cNvSpPr>
          <p:nvPr>
            <p:ph type="subTitle" idx="1"/>
          </p:nvPr>
        </p:nvSpPr>
        <p:spPr>
          <a:xfrm flipH="1">
            <a:off x="3437700" y="3765525"/>
            <a:ext cx="4986300" cy="5985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Clr>
                <a:schemeClr val="dk1"/>
              </a:buClr>
              <a:buSzPts val="1100"/>
              <a:buFont typeface="Arial"/>
              <a:buNone/>
            </a:pPr>
            <a:r>
              <a:rPr lang="en" sz="1400" dirty="0"/>
              <a:t>Decision Tree, Logistic Regression, and Na</a:t>
            </a:r>
            <a:r>
              <a:rPr lang="en-US" sz="1400" dirty="0"/>
              <a:t>ï</a:t>
            </a:r>
            <a:r>
              <a:rPr lang="en" sz="1400" dirty="0"/>
              <a:t>ve bayes</a:t>
            </a:r>
            <a:endParaRPr sz="1400" dirty="0"/>
          </a:p>
        </p:txBody>
      </p:sp>
      <p:cxnSp>
        <p:nvCxnSpPr>
          <p:cNvPr id="602" name="Google Shape;602;p58"/>
          <p:cNvCxnSpPr/>
          <p:nvPr/>
        </p:nvCxnSpPr>
        <p:spPr>
          <a:xfrm rot="10800000">
            <a:off x="2018712" y="3600175"/>
            <a:ext cx="6405300" cy="0"/>
          </a:xfrm>
          <a:prstGeom prst="straightConnector1">
            <a:avLst/>
          </a:prstGeom>
          <a:noFill/>
          <a:ln w="9525" cap="flat" cmpd="sng">
            <a:solidFill>
              <a:schemeClr val="dk1"/>
            </a:solidFill>
            <a:prstDash val="solid"/>
            <a:round/>
            <a:headEnd type="none" w="med" len="med"/>
            <a:tailEnd type="none" w="med" len="med"/>
          </a:ln>
        </p:spPr>
      </p:cxnSp>
      <p:pic>
        <p:nvPicPr>
          <p:cNvPr id="610" name="Google Shape;610;p58"/>
          <p:cNvPicPr preferRelativeResize="0"/>
          <p:nvPr/>
        </p:nvPicPr>
        <p:blipFill>
          <a:blip r:embed="rId3">
            <a:alphaModFix/>
          </a:blip>
          <a:stretch>
            <a:fillRect/>
          </a:stretch>
        </p:blipFill>
        <p:spPr>
          <a:xfrm>
            <a:off x="11" y="12"/>
            <a:ext cx="2014201" cy="5143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59"/>
          <p:cNvSpPr txBox="1">
            <a:spLocks noGrp="1"/>
          </p:cNvSpPr>
          <p:nvPr>
            <p:ph type="title" idx="8"/>
          </p:nvPr>
        </p:nvSpPr>
        <p:spPr>
          <a:xfrm>
            <a:off x="720000" y="445025"/>
            <a:ext cx="534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Perfomance Metrics</a:t>
            </a:r>
            <a:endParaRPr dirty="0"/>
          </a:p>
        </p:txBody>
      </p:sp>
      <p:sp>
        <p:nvSpPr>
          <p:cNvPr id="616" name="Google Shape;616;p59"/>
          <p:cNvSpPr txBox="1">
            <a:spLocks noGrp="1"/>
          </p:cNvSpPr>
          <p:nvPr>
            <p:ph type="title"/>
          </p:nvPr>
        </p:nvSpPr>
        <p:spPr>
          <a:xfrm>
            <a:off x="769287" y="1711345"/>
            <a:ext cx="21123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Accuracy	</a:t>
            </a:r>
            <a:endParaRPr dirty="0"/>
          </a:p>
        </p:txBody>
      </p:sp>
      <p:sp>
        <p:nvSpPr>
          <p:cNvPr id="617" name="Google Shape;617;p59"/>
          <p:cNvSpPr txBox="1">
            <a:spLocks noGrp="1"/>
          </p:cNvSpPr>
          <p:nvPr>
            <p:ph type="title" idx="2"/>
          </p:nvPr>
        </p:nvSpPr>
        <p:spPr>
          <a:xfrm>
            <a:off x="720004" y="2527925"/>
            <a:ext cx="21123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F1-Score</a:t>
            </a:r>
            <a:endParaRPr dirty="0"/>
          </a:p>
        </p:txBody>
      </p:sp>
      <p:sp>
        <p:nvSpPr>
          <p:cNvPr id="619" name="Google Shape;619;p59"/>
          <p:cNvSpPr txBox="1">
            <a:spLocks noGrp="1"/>
          </p:cNvSpPr>
          <p:nvPr>
            <p:ph type="title" idx="9"/>
          </p:nvPr>
        </p:nvSpPr>
        <p:spPr>
          <a:xfrm>
            <a:off x="720008" y="3588475"/>
            <a:ext cx="21123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ROC Curve</a:t>
            </a:r>
            <a:endParaRPr dirty="0"/>
          </a:p>
        </p:txBody>
      </p:sp>
      <p:sp>
        <p:nvSpPr>
          <p:cNvPr id="621" name="Google Shape;621;p59"/>
          <p:cNvSpPr txBox="1">
            <a:spLocks noGrp="1"/>
          </p:cNvSpPr>
          <p:nvPr>
            <p:ph type="title" idx="4"/>
          </p:nvPr>
        </p:nvSpPr>
        <p:spPr>
          <a:xfrm>
            <a:off x="2770909" y="1711345"/>
            <a:ext cx="2838448"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Precision and Recall</a:t>
            </a:r>
            <a:endParaRPr dirty="0"/>
          </a:p>
        </p:txBody>
      </p:sp>
      <p:sp>
        <p:nvSpPr>
          <p:cNvPr id="622" name="Google Shape;622;p59"/>
          <p:cNvSpPr txBox="1">
            <a:spLocks noGrp="1"/>
          </p:cNvSpPr>
          <p:nvPr>
            <p:ph type="title" idx="5"/>
          </p:nvPr>
        </p:nvSpPr>
        <p:spPr>
          <a:xfrm>
            <a:off x="3443129" y="2527925"/>
            <a:ext cx="21123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AUC Curve</a:t>
            </a:r>
            <a:endParaRPr dirty="0"/>
          </a:p>
        </p:txBody>
      </p:sp>
      <p:sp>
        <p:nvSpPr>
          <p:cNvPr id="625" name="Google Shape;625;p59"/>
          <p:cNvSpPr txBox="1">
            <a:spLocks noGrp="1"/>
          </p:cNvSpPr>
          <p:nvPr>
            <p:ph type="subTitle" idx="13"/>
          </p:nvPr>
        </p:nvSpPr>
        <p:spPr>
          <a:xfrm>
            <a:off x="720003" y="3847725"/>
            <a:ext cx="2112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Reciever Operating Characteristics</a:t>
            </a:r>
            <a:endParaRPr dirty="0"/>
          </a:p>
        </p:txBody>
      </p:sp>
      <p:sp>
        <p:nvSpPr>
          <p:cNvPr id="626" name="Google Shape;626;p59"/>
          <p:cNvSpPr txBox="1">
            <a:spLocks noGrp="1"/>
          </p:cNvSpPr>
          <p:nvPr>
            <p:ph type="title" idx="14"/>
          </p:nvPr>
        </p:nvSpPr>
        <p:spPr>
          <a:xfrm>
            <a:off x="3443133" y="3588179"/>
            <a:ext cx="21123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ML Models</a:t>
            </a:r>
            <a:endParaRPr dirty="0"/>
          </a:p>
        </p:txBody>
      </p:sp>
      <p:sp>
        <p:nvSpPr>
          <p:cNvPr id="627" name="Google Shape;627;p59"/>
          <p:cNvSpPr txBox="1">
            <a:spLocks noGrp="1"/>
          </p:cNvSpPr>
          <p:nvPr>
            <p:ph type="subTitle" idx="15"/>
          </p:nvPr>
        </p:nvSpPr>
        <p:spPr>
          <a:xfrm>
            <a:off x="3443128" y="3847429"/>
            <a:ext cx="2112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Decision Tree, Logistic Regression, Na</a:t>
            </a:r>
            <a:r>
              <a:rPr lang="en-US" dirty="0"/>
              <a:t>ï</a:t>
            </a:r>
            <a:r>
              <a:rPr lang="en" dirty="0"/>
              <a:t>ve Bayes</a:t>
            </a:r>
            <a:endParaRPr dirty="0"/>
          </a:p>
        </p:txBody>
      </p:sp>
      <p:cxnSp>
        <p:nvCxnSpPr>
          <p:cNvPr id="628" name="Google Shape;628;p59"/>
          <p:cNvCxnSpPr/>
          <p:nvPr/>
        </p:nvCxnSpPr>
        <p:spPr>
          <a:xfrm>
            <a:off x="720000" y="2378075"/>
            <a:ext cx="4806000" cy="0"/>
          </a:xfrm>
          <a:prstGeom prst="straightConnector1">
            <a:avLst/>
          </a:prstGeom>
          <a:noFill/>
          <a:ln w="9525" cap="flat" cmpd="sng">
            <a:solidFill>
              <a:schemeClr val="dk1"/>
            </a:solidFill>
            <a:prstDash val="solid"/>
            <a:round/>
            <a:headEnd type="none" w="med" len="med"/>
            <a:tailEnd type="none" w="med" len="med"/>
          </a:ln>
        </p:spPr>
      </p:cxnSp>
      <p:cxnSp>
        <p:nvCxnSpPr>
          <p:cNvPr id="629" name="Google Shape;629;p59"/>
          <p:cNvCxnSpPr/>
          <p:nvPr/>
        </p:nvCxnSpPr>
        <p:spPr>
          <a:xfrm>
            <a:off x="720000" y="3422025"/>
            <a:ext cx="4806000" cy="0"/>
          </a:xfrm>
          <a:prstGeom prst="straightConnector1">
            <a:avLst/>
          </a:prstGeom>
          <a:noFill/>
          <a:ln w="9525" cap="flat" cmpd="sng">
            <a:solidFill>
              <a:schemeClr val="dk1"/>
            </a:solidFill>
            <a:prstDash val="solid"/>
            <a:round/>
            <a:headEnd type="none" w="med" len="med"/>
            <a:tailEnd type="none" w="med" len="med"/>
          </a:ln>
        </p:spPr>
      </p:cxnSp>
      <p:pic>
        <p:nvPicPr>
          <p:cNvPr id="637" name="Google Shape;637;p59"/>
          <p:cNvPicPr preferRelativeResize="0"/>
          <p:nvPr/>
        </p:nvPicPr>
        <p:blipFill>
          <a:blip r:embed="rId3">
            <a:alphaModFix/>
          </a:blip>
          <a:stretch>
            <a:fillRect/>
          </a:stretch>
        </p:blipFill>
        <p:spPr>
          <a:xfrm flipH="1">
            <a:off x="6067675" y="0"/>
            <a:ext cx="2014201" cy="5143475"/>
          </a:xfrm>
          <a:prstGeom prst="rect">
            <a:avLst/>
          </a:prstGeom>
          <a:noFill/>
          <a:ln>
            <a:noFill/>
          </a:ln>
        </p:spPr>
      </p:pic>
      <p:sp>
        <p:nvSpPr>
          <p:cNvPr id="638" name="Google Shape;638;p59"/>
          <p:cNvSpPr/>
          <p:nvPr/>
        </p:nvSpPr>
        <p:spPr>
          <a:xfrm flipH="1">
            <a:off x="6653090" y="-24000"/>
            <a:ext cx="24909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a:extLst>
              <a:ext uri="{FF2B5EF4-FFF2-40B4-BE49-F238E27FC236}">
                <a16:creationId xmlns:a16="http://schemas.microsoft.com/office/drawing/2014/main" id="{DC4C71B6-E5D9-2F1E-3CE5-04CAE9BF6314}"/>
              </a:ext>
            </a:extLst>
          </p:cNvPr>
          <p:cNvSpPr>
            <a:spLocks noGrp="1"/>
          </p:cNvSpPr>
          <p:nvPr>
            <p:ph type="subTitle" idx="6"/>
          </p:nvPr>
        </p:nvSpPr>
        <p:spPr>
          <a:xfrm>
            <a:off x="3373974" y="2787175"/>
            <a:ext cx="2112300" cy="572700"/>
          </a:xfrm>
        </p:spPr>
        <p:txBody>
          <a:bodyPr/>
          <a:lstStyle/>
          <a:p>
            <a:r>
              <a:rPr lang="en-US" dirty="0"/>
              <a:t>Area Under the Curve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2465062-FB95-5FF6-2602-D3873DBBDC9D}"/>
              </a:ext>
            </a:extLst>
          </p:cNvPr>
          <p:cNvSpPr>
            <a:spLocks noGrp="1"/>
          </p:cNvSpPr>
          <p:nvPr>
            <p:ph type="title" idx="8"/>
          </p:nvPr>
        </p:nvSpPr>
        <p:spPr/>
        <p:txBody>
          <a:bodyPr/>
          <a:lstStyle/>
          <a:p>
            <a:r>
              <a:rPr lang="en-US" dirty="0"/>
              <a:t>Data Normalization</a:t>
            </a:r>
          </a:p>
        </p:txBody>
      </p:sp>
      <p:pic>
        <p:nvPicPr>
          <p:cNvPr id="12" name="Picture 11">
            <a:extLst>
              <a:ext uri="{FF2B5EF4-FFF2-40B4-BE49-F238E27FC236}">
                <a16:creationId xmlns:a16="http://schemas.microsoft.com/office/drawing/2014/main" id="{C4CC9DB9-F559-95F8-7A45-EEF25E5AF419}"/>
              </a:ext>
            </a:extLst>
          </p:cNvPr>
          <p:cNvPicPr>
            <a:picLocks noChangeAspect="1"/>
          </p:cNvPicPr>
          <p:nvPr/>
        </p:nvPicPr>
        <p:blipFill>
          <a:blip r:embed="rId2"/>
          <a:stretch>
            <a:fillRect/>
          </a:stretch>
        </p:blipFill>
        <p:spPr>
          <a:xfrm>
            <a:off x="720000" y="3374797"/>
            <a:ext cx="3787756" cy="1323678"/>
          </a:xfrm>
          <a:prstGeom prst="rect">
            <a:avLst/>
          </a:prstGeom>
        </p:spPr>
      </p:pic>
      <p:pic>
        <p:nvPicPr>
          <p:cNvPr id="13" name="Picture 12">
            <a:extLst>
              <a:ext uri="{FF2B5EF4-FFF2-40B4-BE49-F238E27FC236}">
                <a16:creationId xmlns:a16="http://schemas.microsoft.com/office/drawing/2014/main" id="{E90D2D0B-8728-8A43-2D15-119D35E60083}"/>
              </a:ext>
            </a:extLst>
          </p:cNvPr>
          <p:cNvPicPr>
            <a:picLocks noChangeAspect="1"/>
          </p:cNvPicPr>
          <p:nvPr/>
        </p:nvPicPr>
        <p:blipFill>
          <a:blip r:embed="rId3"/>
          <a:stretch>
            <a:fillRect/>
          </a:stretch>
        </p:blipFill>
        <p:spPr>
          <a:xfrm>
            <a:off x="720000" y="1250976"/>
            <a:ext cx="3787756" cy="1512546"/>
          </a:xfrm>
          <a:prstGeom prst="rect">
            <a:avLst/>
          </a:prstGeom>
        </p:spPr>
      </p:pic>
      <p:sp>
        <p:nvSpPr>
          <p:cNvPr id="14" name="TextBox 13">
            <a:extLst>
              <a:ext uri="{FF2B5EF4-FFF2-40B4-BE49-F238E27FC236}">
                <a16:creationId xmlns:a16="http://schemas.microsoft.com/office/drawing/2014/main" id="{5541B27D-32E3-05DD-5D36-EECBB6059AEE}"/>
              </a:ext>
            </a:extLst>
          </p:cNvPr>
          <p:cNvSpPr txBox="1"/>
          <p:nvPr/>
        </p:nvSpPr>
        <p:spPr>
          <a:xfrm>
            <a:off x="5146963" y="1097489"/>
            <a:ext cx="2479963" cy="3600986"/>
          </a:xfrm>
          <a:prstGeom prst="rect">
            <a:avLst/>
          </a:prstGeom>
          <a:noFill/>
        </p:spPr>
        <p:txBody>
          <a:bodyPr wrap="square" rtlCol="0">
            <a:spAutoFit/>
          </a:bodyPr>
          <a:lstStyle/>
          <a:p>
            <a:r>
              <a:rPr lang="en-US" sz="1200" dirty="0">
                <a:latin typeface="Albert Sans" panose="020B0604020202020204" charset="0"/>
              </a:rPr>
              <a:t>Before starting with a Machine Learning model, I performed some data normalization.</a:t>
            </a:r>
          </a:p>
          <a:p>
            <a:endParaRPr lang="en-US" sz="1200" dirty="0">
              <a:latin typeface="Albert Sans" panose="020B0604020202020204" charset="0"/>
            </a:endParaRPr>
          </a:p>
          <a:p>
            <a:r>
              <a:rPr lang="en-US" sz="1200" dirty="0">
                <a:latin typeface="Albert Sans" panose="020B0604020202020204" charset="0"/>
              </a:rPr>
              <a:t>Converted the numerical values into a range, which helps a machine learning model avoid deviation.</a:t>
            </a:r>
          </a:p>
          <a:p>
            <a:endParaRPr lang="en-US" sz="1200" dirty="0">
              <a:latin typeface="Albert Sans" panose="020B0604020202020204" charset="0"/>
            </a:endParaRPr>
          </a:p>
          <a:p>
            <a:r>
              <a:rPr lang="en-US" sz="1200" dirty="0">
                <a:latin typeface="Albert Sans" panose="020B0604020202020204" charset="0"/>
              </a:rPr>
              <a:t>Prior to data normalization the age column had values between 0-100 and the number of kids column from 0-9, so to maintain consistency I converted the numerical data of the age and number of kid’s columns to be between 0 and 1, which helps create consistency in a machine learning model.</a:t>
            </a:r>
          </a:p>
        </p:txBody>
      </p:sp>
      <p:cxnSp>
        <p:nvCxnSpPr>
          <p:cNvPr id="16" name="Straight Arrow Connector 15">
            <a:extLst>
              <a:ext uri="{FF2B5EF4-FFF2-40B4-BE49-F238E27FC236}">
                <a16:creationId xmlns:a16="http://schemas.microsoft.com/office/drawing/2014/main" id="{04197494-AFA7-EEF3-5279-E946D488C68F}"/>
              </a:ext>
            </a:extLst>
          </p:cNvPr>
          <p:cNvCxnSpPr>
            <a:cxnSpLocks/>
          </p:cNvCxnSpPr>
          <p:nvPr/>
        </p:nvCxnSpPr>
        <p:spPr>
          <a:xfrm>
            <a:off x="2613878" y="2826327"/>
            <a:ext cx="0" cy="4641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4048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01F63E4-A74B-35F9-E504-50EF03285B8F}"/>
              </a:ext>
            </a:extLst>
          </p:cNvPr>
          <p:cNvSpPr>
            <a:spLocks noGrp="1"/>
          </p:cNvSpPr>
          <p:nvPr>
            <p:ph type="title" idx="8"/>
          </p:nvPr>
        </p:nvSpPr>
        <p:spPr/>
        <p:txBody>
          <a:bodyPr/>
          <a:lstStyle/>
          <a:p>
            <a:r>
              <a:rPr lang="en-US" dirty="0"/>
              <a:t>Decision Tree</a:t>
            </a:r>
          </a:p>
        </p:txBody>
      </p:sp>
      <p:pic>
        <p:nvPicPr>
          <p:cNvPr id="12" name="Picture 11">
            <a:extLst>
              <a:ext uri="{FF2B5EF4-FFF2-40B4-BE49-F238E27FC236}">
                <a16:creationId xmlns:a16="http://schemas.microsoft.com/office/drawing/2014/main" id="{F44B9F75-55DF-E930-0FCA-0A8414C24248}"/>
              </a:ext>
            </a:extLst>
          </p:cNvPr>
          <p:cNvPicPr>
            <a:picLocks noChangeAspect="1"/>
          </p:cNvPicPr>
          <p:nvPr/>
        </p:nvPicPr>
        <p:blipFill>
          <a:blip r:embed="rId2"/>
          <a:stretch>
            <a:fillRect/>
          </a:stretch>
        </p:blipFill>
        <p:spPr>
          <a:xfrm>
            <a:off x="511366" y="1234010"/>
            <a:ext cx="3793007" cy="3026263"/>
          </a:xfrm>
          <a:prstGeom prst="rect">
            <a:avLst/>
          </a:prstGeom>
        </p:spPr>
      </p:pic>
      <p:pic>
        <p:nvPicPr>
          <p:cNvPr id="15" name="Picture 14">
            <a:extLst>
              <a:ext uri="{FF2B5EF4-FFF2-40B4-BE49-F238E27FC236}">
                <a16:creationId xmlns:a16="http://schemas.microsoft.com/office/drawing/2014/main" id="{0BB6D002-A679-E5B7-E584-A607B40BAC92}"/>
              </a:ext>
            </a:extLst>
          </p:cNvPr>
          <p:cNvPicPr>
            <a:picLocks noChangeAspect="1"/>
          </p:cNvPicPr>
          <p:nvPr/>
        </p:nvPicPr>
        <p:blipFill>
          <a:blip r:embed="rId3"/>
          <a:stretch>
            <a:fillRect/>
          </a:stretch>
        </p:blipFill>
        <p:spPr>
          <a:xfrm>
            <a:off x="4652592" y="3326049"/>
            <a:ext cx="3022826" cy="1487203"/>
          </a:xfrm>
          <a:prstGeom prst="rect">
            <a:avLst/>
          </a:prstGeom>
        </p:spPr>
      </p:pic>
      <p:pic>
        <p:nvPicPr>
          <p:cNvPr id="17" name="Picture 16">
            <a:extLst>
              <a:ext uri="{FF2B5EF4-FFF2-40B4-BE49-F238E27FC236}">
                <a16:creationId xmlns:a16="http://schemas.microsoft.com/office/drawing/2014/main" id="{98368EE4-5018-367F-9852-2EE352ABDB26}"/>
              </a:ext>
            </a:extLst>
          </p:cNvPr>
          <p:cNvPicPr>
            <a:picLocks noChangeAspect="1"/>
          </p:cNvPicPr>
          <p:nvPr/>
        </p:nvPicPr>
        <p:blipFill>
          <a:blip r:embed="rId4"/>
          <a:stretch>
            <a:fillRect/>
          </a:stretch>
        </p:blipFill>
        <p:spPr>
          <a:xfrm>
            <a:off x="4652592" y="692344"/>
            <a:ext cx="2897497" cy="2475639"/>
          </a:xfrm>
          <a:prstGeom prst="rect">
            <a:avLst/>
          </a:prstGeom>
        </p:spPr>
      </p:pic>
    </p:spTree>
    <p:extLst>
      <p:ext uri="{BB962C8B-B14F-4D97-AF65-F5344CB8AC3E}">
        <p14:creationId xmlns:p14="http://schemas.microsoft.com/office/powerpoint/2010/main" val="1674092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t>Table of Contents</a:t>
            </a:r>
            <a:endParaRPr u="sng" dirty="0"/>
          </a:p>
        </p:txBody>
      </p:sp>
      <p:graphicFrame>
        <p:nvGraphicFramePr>
          <p:cNvPr id="215" name="Google Shape;215;p38"/>
          <p:cNvGraphicFramePr/>
          <p:nvPr>
            <p:extLst>
              <p:ext uri="{D42A27DB-BD31-4B8C-83A1-F6EECF244321}">
                <p14:modId xmlns:p14="http://schemas.microsoft.com/office/powerpoint/2010/main" val="1242640567"/>
              </p:ext>
            </p:extLst>
          </p:nvPr>
        </p:nvGraphicFramePr>
        <p:xfrm>
          <a:off x="720000" y="1767225"/>
          <a:ext cx="7704000" cy="2169150"/>
        </p:xfrm>
        <a:graphic>
          <a:graphicData uri="http://schemas.openxmlformats.org/drawingml/2006/table">
            <a:tbl>
              <a:tblPr>
                <a:noFill/>
                <a:tableStyleId>{CC1F37BB-9504-4EBD-80C7-17EDA6C0691E}</a:tableStyleId>
              </a:tblPr>
              <a:tblGrid>
                <a:gridCol w="2368125">
                  <a:extLst>
                    <a:ext uri="{9D8B030D-6E8A-4147-A177-3AD203B41FA5}">
                      <a16:colId xmlns:a16="http://schemas.microsoft.com/office/drawing/2014/main" val="20000"/>
                    </a:ext>
                  </a:extLst>
                </a:gridCol>
                <a:gridCol w="5335875">
                  <a:extLst>
                    <a:ext uri="{9D8B030D-6E8A-4147-A177-3AD203B41FA5}">
                      <a16:colId xmlns:a16="http://schemas.microsoft.com/office/drawing/2014/main" val="20001"/>
                    </a:ext>
                  </a:extLst>
                </a:gridCol>
              </a:tblGrid>
              <a:tr h="361525">
                <a:tc>
                  <a:txBody>
                    <a:bodyPr/>
                    <a:lstStyle/>
                    <a:p>
                      <a:pPr marL="0" lvl="0" indent="0" algn="l" rtl="0">
                        <a:spcBef>
                          <a:spcPts val="0"/>
                        </a:spcBef>
                        <a:spcAft>
                          <a:spcPts val="0"/>
                        </a:spcAft>
                        <a:buNone/>
                      </a:pPr>
                      <a:r>
                        <a:rPr lang="en" sz="1100" b="1" u="sng" dirty="0">
                          <a:solidFill>
                            <a:schemeClr val="hlink"/>
                          </a:solidFill>
                          <a:latin typeface="Albert Sans"/>
                          <a:ea typeface="Albert Sans"/>
                          <a:cs typeface="Albert Sans"/>
                          <a:sym typeface="Albert Sans"/>
                        </a:rPr>
                        <a:t>Introduction</a:t>
                      </a:r>
                      <a:endParaRPr sz="1100" b="1" u="sng" dirty="0">
                        <a:solidFill>
                          <a:schemeClr val="dk1"/>
                        </a:solidFill>
                        <a:latin typeface="Albert Sans"/>
                        <a:ea typeface="Albert Sans"/>
                        <a:cs typeface="Albert Sans"/>
                        <a:sym typeface="Albert Sans"/>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000" dirty="0">
                          <a:solidFill>
                            <a:schemeClr val="dk1"/>
                          </a:solidFill>
                          <a:latin typeface="Albert Sans"/>
                          <a:ea typeface="Albert Sans"/>
                          <a:cs typeface="Albert Sans"/>
                          <a:sym typeface="Albert Sans"/>
                        </a:rPr>
                        <a:t>Introduces the Project and provides a Background story / Projet scenario</a:t>
                      </a:r>
                      <a:endParaRPr sz="1000" dirty="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61525">
                <a:tc>
                  <a:txBody>
                    <a:bodyPr/>
                    <a:lstStyle/>
                    <a:p>
                      <a:pPr marL="0" lvl="0" indent="0" algn="l" rtl="0">
                        <a:spcBef>
                          <a:spcPts val="0"/>
                        </a:spcBef>
                        <a:spcAft>
                          <a:spcPts val="0"/>
                        </a:spcAft>
                        <a:buNone/>
                      </a:pPr>
                      <a:r>
                        <a:rPr lang="en" sz="1100" b="1" u="sng" dirty="0">
                          <a:solidFill>
                            <a:schemeClr val="hlink"/>
                          </a:solidFill>
                          <a:latin typeface="Albert Sans"/>
                          <a:ea typeface="Albert Sans"/>
                          <a:cs typeface="Albert Sans"/>
                          <a:sym typeface="Albert Sans"/>
                        </a:rPr>
                        <a:t>Data Set</a:t>
                      </a:r>
                      <a:endParaRPr sz="1100" b="1" u="sng" dirty="0">
                        <a:solidFill>
                          <a:schemeClr val="dk1"/>
                        </a:solidFill>
                        <a:latin typeface="Albert Sans"/>
                        <a:ea typeface="Albert Sans"/>
                        <a:cs typeface="Albert Sans"/>
                        <a:sym typeface="Albert Sans"/>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 sz="1000" dirty="0">
                          <a:solidFill>
                            <a:schemeClr val="dk1"/>
                          </a:solidFill>
                          <a:latin typeface="Albert Sans"/>
                          <a:ea typeface="Albert Sans"/>
                          <a:cs typeface="Albert Sans"/>
                          <a:sym typeface="Albert Sans"/>
                        </a:rPr>
                        <a:t>Overview of the Data Set and how it was sourced</a:t>
                      </a:r>
                      <a:endParaRPr sz="1000" dirty="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1525">
                <a:tc>
                  <a:txBody>
                    <a:bodyPr/>
                    <a:lstStyle/>
                    <a:p>
                      <a:pPr marL="0" lvl="0" indent="0" algn="l" rtl="0">
                        <a:spcBef>
                          <a:spcPts val="0"/>
                        </a:spcBef>
                        <a:spcAft>
                          <a:spcPts val="0"/>
                        </a:spcAft>
                        <a:buNone/>
                      </a:pPr>
                      <a:r>
                        <a:rPr lang="en" sz="1100" b="1" u="sng" dirty="0">
                          <a:solidFill>
                            <a:schemeClr val="hlink"/>
                          </a:solidFill>
                          <a:latin typeface="Albert Sans"/>
                          <a:ea typeface="Albert Sans"/>
                          <a:cs typeface="Albert Sans"/>
                          <a:sym typeface="Albert Sans"/>
                        </a:rPr>
                        <a:t>Data Cleaning</a:t>
                      </a:r>
                      <a:endParaRPr sz="1100" b="1" u="sng" dirty="0">
                        <a:solidFill>
                          <a:schemeClr val="dk1"/>
                        </a:solidFill>
                        <a:latin typeface="Albert Sans"/>
                        <a:ea typeface="Albert Sans"/>
                        <a:cs typeface="Albert Sans"/>
                        <a:sym typeface="Albert Sans"/>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000" dirty="0">
                          <a:solidFill>
                            <a:schemeClr val="dk1"/>
                          </a:solidFill>
                          <a:latin typeface="Albert Sans"/>
                          <a:ea typeface="Albert Sans"/>
                          <a:cs typeface="Albert Sans"/>
                          <a:sym typeface="Albert Sans"/>
                        </a:rPr>
                        <a:t>Preparing the Data for use in Analysis / Visualisations and Machine Learning</a:t>
                      </a:r>
                      <a:endParaRPr sz="1000" dirty="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1525">
                <a:tc>
                  <a:txBody>
                    <a:bodyPr/>
                    <a:lstStyle/>
                    <a:p>
                      <a:pPr marL="0" lvl="0" indent="0" algn="l" rtl="0">
                        <a:spcBef>
                          <a:spcPts val="0"/>
                        </a:spcBef>
                        <a:spcAft>
                          <a:spcPts val="0"/>
                        </a:spcAft>
                        <a:buNone/>
                      </a:pPr>
                      <a:r>
                        <a:rPr lang="en" sz="1100" b="1" u="sng" dirty="0">
                          <a:solidFill>
                            <a:schemeClr val="hlink"/>
                          </a:solidFill>
                          <a:latin typeface="Albert Sans"/>
                          <a:ea typeface="Albert Sans"/>
                          <a:cs typeface="Albert Sans"/>
                          <a:sym typeface="Albert Sans"/>
                        </a:rPr>
                        <a:t>Analysis and Visualisations</a:t>
                      </a:r>
                      <a:endParaRPr sz="1100" b="1" u="sng" dirty="0">
                        <a:solidFill>
                          <a:schemeClr val="dk1"/>
                        </a:solidFill>
                        <a:latin typeface="Albert Sans"/>
                        <a:ea typeface="Albert Sans"/>
                        <a:cs typeface="Albert Sans"/>
                        <a:sym typeface="Albert Sans"/>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000" dirty="0">
                          <a:solidFill>
                            <a:schemeClr val="dk1"/>
                          </a:solidFill>
                          <a:latin typeface="Albert Sans"/>
                          <a:ea typeface="Albert Sans"/>
                          <a:cs typeface="Albert Sans"/>
                          <a:sym typeface="Albert Sans"/>
                        </a:rPr>
                        <a:t>Basic Analysis and Visualisations that helped me understand my Data Set</a:t>
                      </a:r>
                      <a:endParaRPr sz="1000" dirty="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1525">
                <a:tc>
                  <a:txBody>
                    <a:bodyPr/>
                    <a:lstStyle/>
                    <a:p>
                      <a:pPr marL="0" lvl="0" indent="0" algn="l" rtl="0">
                        <a:spcBef>
                          <a:spcPts val="0"/>
                        </a:spcBef>
                        <a:spcAft>
                          <a:spcPts val="0"/>
                        </a:spcAft>
                        <a:buNone/>
                      </a:pPr>
                      <a:r>
                        <a:rPr lang="en" sz="1100" b="1" u="sng" dirty="0">
                          <a:solidFill>
                            <a:schemeClr val="hlink"/>
                          </a:solidFill>
                          <a:latin typeface="Albert Sans"/>
                          <a:ea typeface="Albert Sans"/>
                          <a:cs typeface="Albert Sans"/>
                          <a:sym typeface="Albert Sans"/>
                        </a:rPr>
                        <a:t>Machine Learning Models</a:t>
                      </a:r>
                      <a:endParaRPr sz="1100" b="1" u="sng" dirty="0">
                        <a:solidFill>
                          <a:schemeClr val="dk1"/>
                        </a:solidFill>
                        <a:latin typeface="Albert Sans"/>
                        <a:ea typeface="Albert Sans"/>
                        <a:cs typeface="Albert Sans"/>
                        <a:sym typeface="Albert Sans"/>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000" dirty="0">
                          <a:solidFill>
                            <a:schemeClr val="dk1"/>
                          </a:solidFill>
                          <a:latin typeface="Albert Sans"/>
                          <a:ea typeface="Albert Sans"/>
                          <a:cs typeface="Albert Sans"/>
                          <a:sym typeface="Albert Sans"/>
                        </a:rPr>
                        <a:t>Comparison between 3 different Machine Learning Models</a:t>
                      </a:r>
                      <a:endParaRPr sz="1000" dirty="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1525">
                <a:tc>
                  <a:txBody>
                    <a:bodyPr/>
                    <a:lstStyle/>
                    <a:p>
                      <a:pPr marL="0" lvl="0" indent="0" algn="l" rtl="0">
                        <a:spcBef>
                          <a:spcPts val="0"/>
                        </a:spcBef>
                        <a:spcAft>
                          <a:spcPts val="0"/>
                        </a:spcAft>
                        <a:buNone/>
                      </a:pPr>
                      <a:r>
                        <a:rPr lang="en" sz="1100" b="1" u="sng" dirty="0">
                          <a:solidFill>
                            <a:schemeClr val="dk1"/>
                          </a:solidFill>
                          <a:latin typeface="Albert Sans"/>
                          <a:ea typeface="Albert Sans"/>
                          <a:cs typeface="Albert Sans"/>
                          <a:sym typeface="Albert Sans"/>
                        </a:rPr>
                        <a:t>Closing Remarks</a:t>
                      </a:r>
                      <a:r>
                        <a:rPr lang="en" sz="1100" b="1" dirty="0">
                          <a:solidFill>
                            <a:schemeClr val="dk1"/>
                          </a:solidFill>
                          <a:latin typeface="Albert Sans"/>
                          <a:ea typeface="Albert Sans"/>
                          <a:cs typeface="Albert Sans"/>
                          <a:sym typeface="Albert Sans"/>
                        </a:rPr>
                        <a:t> </a:t>
                      </a:r>
                      <a:endParaRPr sz="1100" b="1" dirty="0">
                        <a:solidFill>
                          <a:schemeClr val="dk1"/>
                        </a:solidFill>
                        <a:latin typeface="Albert Sans"/>
                        <a:ea typeface="Albert Sans"/>
                        <a:cs typeface="Albert Sans"/>
                        <a:sym typeface="Albert Sans"/>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a:solidFill>
                            <a:schemeClr val="dk1"/>
                          </a:solidFill>
                          <a:latin typeface="Albert Sans"/>
                          <a:ea typeface="Albert Sans"/>
                          <a:cs typeface="Albert Sans"/>
                          <a:sym typeface="Albert Sans"/>
                        </a:rPr>
                        <a:t>My closing thoughts and findings about the best performing Machine Learning Model</a:t>
                      </a:r>
                      <a:endParaRPr sz="1000" dirty="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29C1965-551A-B0C1-805E-45C86155C4F0}"/>
              </a:ext>
            </a:extLst>
          </p:cNvPr>
          <p:cNvSpPr>
            <a:spLocks noGrp="1"/>
          </p:cNvSpPr>
          <p:nvPr>
            <p:ph type="title" idx="8"/>
          </p:nvPr>
        </p:nvSpPr>
        <p:spPr/>
        <p:txBody>
          <a:bodyPr/>
          <a:lstStyle/>
          <a:p>
            <a:r>
              <a:rPr lang="en-US" dirty="0"/>
              <a:t>Performance and Evaluation</a:t>
            </a:r>
            <a:br>
              <a:rPr lang="en-US" dirty="0"/>
            </a:br>
            <a:r>
              <a:rPr lang="en-US" sz="1600" dirty="0"/>
              <a:t>Decision Tree</a:t>
            </a:r>
            <a:br>
              <a:rPr lang="en-US" sz="1600" dirty="0"/>
            </a:br>
            <a:endParaRPr lang="en-US" dirty="0"/>
          </a:p>
        </p:txBody>
      </p:sp>
      <p:sp>
        <p:nvSpPr>
          <p:cNvPr id="11" name="TextBox 10">
            <a:extLst>
              <a:ext uri="{FF2B5EF4-FFF2-40B4-BE49-F238E27FC236}">
                <a16:creationId xmlns:a16="http://schemas.microsoft.com/office/drawing/2014/main" id="{48E0006E-8C43-6837-77DE-293EA1839188}"/>
              </a:ext>
            </a:extLst>
          </p:cNvPr>
          <p:cNvSpPr txBox="1"/>
          <p:nvPr/>
        </p:nvSpPr>
        <p:spPr>
          <a:xfrm>
            <a:off x="720000" y="1336379"/>
            <a:ext cx="6990055" cy="3046988"/>
          </a:xfrm>
          <a:prstGeom prst="rect">
            <a:avLst/>
          </a:prstGeom>
          <a:noFill/>
        </p:spPr>
        <p:txBody>
          <a:bodyPr wrap="square" rtlCol="0">
            <a:spAutoFit/>
          </a:bodyPr>
          <a:lstStyle/>
          <a:p>
            <a:endParaRPr lang="en-US" sz="1200" b="1" dirty="0">
              <a:latin typeface="Albert Sans" panose="020B0604020202020204" charset="0"/>
            </a:endParaRPr>
          </a:p>
          <a:p>
            <a:r>
              <a:rPr lang="en-US" sz="1200" b="1" dirty="0">
                <a:latin typeface="Albert Sans" panose="020B0604020202020204" charset="0"/>
              </a:rPr>
              <a:t>Decision Tree Model Performance:</a:t>
            </a:r>
          </a:p>
          <a:p>
            <a:pPr marL="171450" indent="-171450">
              <a:buFont typeface="Arial" panose="020B0604020202020204" pitchFamily="34" charset="0"/>
              <a:buChar char="•"/>
            </a:pPr>
            <a:r>
              <a:rPr lang="en-US" sz="1200" dirty="0">
                <a:latin typeface="Albert Sans" panose="020B0604020202020204" charset="0"/>
              </a:rPr>
              <a:t>Conducted cross-validation for predictive accuracy</a:t>
            </a:r>
          </a:p>
          <a:p>
            <a:pPr marL="171450" indent="-171450">
              <a:buFont typeface="Arial" panose="020B0604020202020204" pitchFamily="34" charset="0"/>
              <a:buChar char="•"/>
            </a:pPr>
            <a:r>
              <a:rPr lang="en-US" sz="1200" dirty="0">
                <a:latin typeface="Albert Sans" panose="020B0604020202020204" charset="0"/>
              </a:rPr>
              <a:t>Scores ranged between </a:t>
            </a:r>
            <a:r>
              <a:rPr lang="en-US" sz="1200" b="1" dirty="0">
                <a:latin typeface="Albert Sans" panose="020B0604020202020204" charset="0"/>
              </a:rPr>
              <a:t>59.5% </a:t>
            </a:r>
            <a:r>
              <a:rPr lang="en-US" sz="1200" dirty="0">
                <a:latin typeface="Albert Sans" panose="020B0604020202020204" charset="0"/>
              </a:rPr>
              <a:t>to </a:t>
            </a:r>
            <a:r>
              <a:rPr lang="en-US" sz="1200" b="1" dirty="0">
                <a:latin typeface="Albert Sans" panose="020B0604020202020204" charset="0"/>
              </a:rPr>
              <a:t>70.2%</a:t>
            </a:r>
          </a:p>
          <a:p>
            <a:pPr marL="171450" indent="-171450">
              <a:buFont typeface="Arial" panose="020B0604020202020204" pitchFamily="34" charset="0"/>
              <a:buChar char="•"/>
            </a:pPr>
            <a:r>
              <a:rPr lang="en-US" sz="1200" dirty="0">
                <a:latin typeface="Albert Sans" panose="020B0604020202020204" charset="0"/>
              </a:rPr>
              <a:t>Average cross-validation score of </a:t>
            </a:r>
            <a:r>
              <a:rPr lang="en-US" sz="1200" b="1" dirty="0">
                <a:latin typeface="Albert Sans" panose="020B0604020202020204" charset="0"/>
              </a:rPr>
              <a:t>63.5%</a:t>
            </a:r>
            <a:r>
              <a:rPr lang="en-US" sz="1200" dirty="0">
                <a:latin typeface="Albert Sans" panose="020B0604020202020204" charset="0"/>
              </a:rPr>
              <a:t>, indicating reasonable predictive ability</a:t>
            </a:r>
          </a:p>
          <a:p>
            <a:pPr marL="171450" indent="-171450">
              <a:buFont typeface="Arial" panose="020B0604020202020204" pitchFamily="34" charset="0"/>
              <a:buChar char="•"/>
            </a:pPr>
            <a:endParaRPr lang="en-US" sz="1200" dirty="0">
              <a:latin typeface="Albert Sans" panose="020B0604020202020204" charset="0"/>
            </a:endParaRPr>
          </a:p>
          <a:p>
            <a:r>
              <a:rPr lang="en-US" sz="1200" b="1" dirty="0">
                <a:latin typeface="Albert Sans" panose="020B0604020202020204" charset="0"/>
              </a:rPr>
              <a:t>Key Take-Aways:</a:t>
            </a:r>
          </a:p>
          <a:p>
            <a:pPr marL="171450" indent="-171450">
              <a:buFont typeface="Arial" panose="020B0604020202020204" pitchFamily="34" charset="0"/>
              <a:buChar char="•"/>
            </a:pPr>
            <a:r>
              <a:rPr lang="en-US" sz="1200" dirty="0">
                <a:latin typeface="Albert Sans" panose="020B0604020202020204" charset="0"/>
              </a:rPr>
              <a:t>For clients with good credit, the Decision Tree model exhibited a precision and recall of </a:t>
            </a:r>
            <a:r>
              <a:rPr lang="en-US" sz="1200" b="1" dirty="0">
                <a:latin typeface="Albert Sans" panose="020B0604020202020204" charset="0"/>
              </a:rPr>
              <a:t>75%</a:t>
            </a:r>
            <a:r>
              <a:rPr lang="en-US" sz="1200" dirty="0">
                <a:latin typeface="Albert Sans" panose="020B0604020202020204" charset="0"/>
              </a:rPr>
              <a:t>, while for clients with bad credit, these metrics were down at </a:t>
            </a:r>
            <a:r>
              <a:rPr lang="en-US" sz="1200" b="1" dirty="0">
                <a:latin typeface="Albert Sans" panose="020B0604020202020204" charset="0"/>
              </a:rPr>
              <a:t>31%</a:t>
            </a:r>
            <a:r>
              <a:rPr lang="en-US" sz="1200" dirty="0">
                <a:latin typeface="Albert Sans" panose="020B0604020202020204" charset="0"/>
              </a:rPr>
              <a:t>. </a:t>
            </a:r>
          </a:p>
          <a:p>
            <a:pPr marL="171450" indent="-171450">
              <a:buFont typeface="Arial" panose="020B0604020202020204" pitchFamily="34" charset="0"/>
              <a:buChar char="•"/>
            </a:pPr>
            <a:r>
              <a:rPr lang="en-US" sz="1200" dirty="0">
                <a:latin typeface="Albert Sans" panose="020B0604020202020204" charset="0"/>
              </a:rPr>
              <a:t>This suggest that the Decision Tree performs better at identifying clients with good credit, but  it is less effective at recognizing clients with bad credit.</a:t>
            </a:r>
          </a:p>
          <a:p>
            <a:pPr marL="171450" indent="-171450">
              <a:buFont typeface="Arial" panose="020B0604020202020204" pitchFamily="34" charset="0"/>
              <a:buChar char="•"/>
            </a:pPr>
            <a:endParaRPr lang="en-US" sz="1200" dirty="0">
              <a:latin typeface="Albert Sans" panose="020B0604020202020204" charset="0"/>
            </a:endParaRPr>
          </a:p>
          <a:p>
            <a:r>
              <a:rPr lang="en-US" sz="1200" b="1" dirty="0">
                <a:latin typeface="Albert Sans" panose="020B0604020202020204" charset="0"/>
              </a:rPr>
              <a:t>Summary:</a:t>
            </a:r>
          </a:p>
          <a:p>
            <a:pPr marL="171450" indent="-171450">
              <a:buFont typeface="Arial" panose="020B0604020202020204" pitchFamily="34" charset="0"/>
              <a:buChar char="•"/>
            </a:pPr>
            <a:r>
              <a:rPr lang="en-US" sz="1200" dirty="0">
                <a:latin typeface="Albert Sans" panose="020B0604020202020204" charset="0"/>
              </a:rPr>
              <a:t>Overall accuracy stands at </a:t>
            </a:r>
            <a:r>
              <a:rPr lang="en-US" sz="1200" b="1" dirty="0">
                <a:latin typeface="Albert Sans" panose="020B0604020202020204" charset="0"/>
              </a:rPr>
              <a:t>62.9%</a:t>
            </a:r>
          </a:p>
          <a:p>
            <a:pPr marL="171450" indent="-171450">
              <a:buFont typeface="Arial" panose="020B0604020202020204" pitchFamily="34" charset="0"/>
              <a:buChar char="•"/>
            </a:pPr>
            <a:r>
              <a:rPr lang="en-US" sz="1200" dirty="0">
                <a:latin typeface="Albert Sans" panose="020B0604020202020204" charset="0"/>
              </a:rPr>
              <a:t>Reasonable predictive capabilities for credit risk analysis</a:t>
            </a:r>
          </a:p>
          <a:p>
            <a:pPr marL="171450" indent="-171450">
              <a:buFont typeface="Arial" panose="020B0604020202020204" pitchFamily="34" charset="0"/>
              <a:buChar char="•"/>
            </a:pPr>
            <a:r>
              <a:rPr lang="en-US" sz="1200" dirty="0">
                <a:latin typeface="Albert Sans" panose="020B0604020202020204" charset="0"/>
              </a:rPr>
              <a:t>Needs improvement</a:t>
            </a:r>
          </a:p>
        </p:txBody>
      </p:sp>
    </p:spTree>
    <p:extLst>
      <p:ext uri="{BB962C8B-B14F-4D97-AF65-F5344CB8AC3E}">
        <p14:creationId xmlns:p14="http://schemas.microsoft.com/office/powerpoint/2010/main" val="3818757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1255477-EA46-AAF9-6F27-AA61119011F4}"/>
              </a:ext>
            </a:extLst>
          </p:cNvPr>
          <p:cNvSpPr>
            <a:spLocks noGrp="1"/>
          </p:cNvSpPr>
          <p:nvPr>
            <p:ph type="title" idx="8"/>
          </p:nvPr>
        </p:nvSpPr>
        <p:spPr/>
        <p:txBody>
          <a:bodyPr/>
          <a:lstStyle/>
          <a:p>
            <a:r>
              <a:rPr lang="en-US" dirty="0"/>
              <a:t>Naïve Bayes</a:t>
            </a:r>
          </a:p>
        </p:txBody>
      </p:sp>
      <p:pic>
        <p:nvPicPr>
          <p:cNvPr id="12" name="Picture 11">
            <a:extLst>
              <a:ext uri="{FF2B5EF4-FFF2-40B4-BE49-F238E27FC236}">
                <a16:creationId xmlns:a16="http://schemas.microsoft.com/office/drawing/2014/main" id="{4B85DC34-1C9A-A0D3-07AB-E2B1F36C21EB}"/>
              </a:ext>
            </a:extLst>
          </p:cNvPr>
          <p:cNvPicPr>
            <a:picLocks noChangeAspect="1"/>
          </p:cNvPicPr>
          <p:nvPr/>
        </p:nvPicPr>
        <p:blipFill>
          <a:blip r:embed="rId2"/>
          <a:stretch>
            <a:fillRect/>
          </a:stretch>
        </p:blipFill>
        <p:spPr>
          <a:xfrm>
            <a:off x="720000" y="1287427"/>
            <a:ext cx="3898262" cy="3092204"/>
          </a:xfrm>
          <a:prstGeom prst="rect">
            <a:avLst/>
          </a:prstGeom>
        </p:spPr>
      </p:pic>
      <p:pic>
        <p:nvPicPr>
          <p:cNvPr id="15" name="Picture 14">
            <a:extLst>
              <a:ext uri="{FF2B5EF4-FFF2-40B4-BE49-F238E27FC236}">
                <a16:creationId xmlns:a16="http://schemas.microsoft.com/office/drawing/2014/main" id="{85BB086B-0600-315E-D95E-82AAF89F26B6}"/>
              </a:ext>
            </a:extLst>
          </p:cNvPr>
          <p:cNvPicPr>
            <a:picLocks noChangeAspect="1"/>
          </p:cNvPicPr>
          <p:nvPr/>
        </p:nvPicPr>
        <p:blipFill>
          <a:blip r:embed="rId3"/>
          <a:stretch>
            <a:fillRect/>
          </a:stretch>
        </p:blipFill>
        <p:spPr>
          <a:xfrm>
            <a:off x="4901422" y="1835728"/>
            <a:ext cx="3205514" cy="1970958"/>
          </a:xfrm>
          <a:prstGeom prst="rect">
            <a:avLst/>
          </a:prstGeom>
        </p:spPr>
      </p:pic>
    </p:spTree>
    <p:extLst>
      <p:ext uri="{BB962C8B-B14F-4D97-AF65-F5344CB8AC3E}">
        <p14:creationId xmlns:p14="http://schemas.microsoft.com/office/powerpoint/2010/main" val="1471910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F9F8C54-0FA1-CCB6-C929-5F5CBD518779}"/>
              </a:ext>
            </a:extLst>
          </p:cNvPr>
          <p:cNvSpPr>
            <a:spLocks noGrp="1"/>
          </p:cNvSpPr>
          <p:nvPr>
            <p:ph type="title" idx="8"/>
          </p:nvPr>
        </p:nvSpPr>
        <p:spPr/>
        <p:txBody>
          <a:bodyPr/>
          <a:lstStyle/>
          <a:p>
            <a:r>
              <a:rPr lang="en-US" dirty="0"/>
              <a:t>Performance and Evaluation</a:t>
            </a:r>
            <a:br>
              <a:rPr lang="en-US" dirty="0"/>
            </a:br>
            <a:r>
              <a:rPr lang="en-US" sz="1600" dirty="0"/>
              <a:t>Naïve Bayes</a:t>
            </a:r>
            <a:endParaRPr lang="en-US" dirty="0"/>
          </a:p>
        </p:txBody>
      </p:sp>
      <p:sp>
        <p:nvSpPr>
          <p:cNvPr id="11" name="TextBox 10">
            <a:extLst>
              <a:ext uri="{FF2B5EF4-FFF2-40B4-BE49-F238E27FC236}">
                <a16:creationId xmlns:a16="http://schemas.microsoft.com/office/drawing/2014/main" id="{F6DC599F-D57A-4563-820F-8895190CA6C6}"/>
              </a:ext>
            </a:extLst>
          </p:cNvPr>
          <p:cNvSpPr txBox="1"/>
          <p:nvPr/>
        </p:nvSpPr>
        <p:spPr>
          <a:xfrm>
            <a:off x="720000" y="1336379"/>
            <a:ext cx="6990055" cy="3323987"/>
          </a:xfrm>
          <a:prstGeom prst="rect">
            <a:avLst/>
          </a:prstGeom>
          <a:noFill/>
        </p:spPr>
        <p:txBody>
          <a:bodyPr wrap="square" rtlCol="0">
            <a:spAutoFit/>
          </a:bodyPr>
          <a:lstStyle/>
          <a:p>
            <a:endParaRPr lang="en-US" sz="1200" b="1" dirty="0">
              <a:latin typeface="Albert Sans" panose="020B0604020202020204" charset="0"/>
            </a:endParaRPr>
          </a:p>
          <a:p>
            <a:r>
              <a:rPr lang="en-US" sz="1100" b="1" dirty="0">
                <a:latin typeface="Albert Sans" panose="020B0604020202020204" charset="0"/>
              </a:rPr>
              <a:t>Naïve Bayes Model Performance:</a:t>
            </a:r>
          </a:p>
          <a:p>
            <a:pPr marL="171450" indent="-171450">
              <a:buFont typeface="Arial" panose="020B0604020202020204" pitchFamily="34" charset="0"/>
              <a:buChar char="•"/>
            </a:pPr>
            <a:r>
              <a:rPr lang="en-US" sz="1100" dirty="0">
                <a:latin typeface="Albert Sans" panose="020B0604020202020204" charset="0"/>
              </a:rPr>
              <a:t>Overall Accuracy: </a:t>
            </a:r>
            <a:r>
              <a:rPr lang="en-US" sz="1100" b="1" dirty="0">
                <a:latin typeface="Albert Sans" panose="020B0604020202020204" charset="0"/>
              </a:rPr>
              <a:t>70%</a:t>
            </a:r>
          </a:p>
          <a:p>
            <a:pPr marL="171450" indent="-171450">
              <a:buFont typeface="Arial" panose="020B0604020202020204" pitchFamily="34" charset="0"/>
              <a:buChar char="•"/>
            </a:pPr>
            <a:r>
              <a:rPr lang="en-US" sz="1100" dirty="0">
                <a:latin typeface="Albert Sans" panose="020B0604020202020204" charset="0"/>
              </a:rPr>
              <a:t>Precision for good credit: </a:t>
            </a:r>
            <a:r>
              <a:rPr lang="en-US" sz="1100" b="1" dirty="0">
                <a:latin typeface="Albert Sans" panose="020B0604020202020204" charset="0"/>
              </a:rPr>
              <a:t>77%</a:t>
            </a:r>
          </a:p>
          <a:p>
            <a:pPr marL="171450" indent="-171450">
              <a:buFont typeface="Arial" panose="020B0604020202020204" pitchFamily="34" charset="0"/>
              <a:buChar char="•"/>
            </a:pPr>
            <a:r>
              <a:rPr lang="en-US" sz="1100" dirty="0">
                <a:latin typeface="Albert Sans" panose="020B0604020202020204" charset="0"/>
              </a:rPr>
              <a:t>Precision for bad credit: </a:t>
            </a:r>
            <a:r>
              <a:rPr lang="en-US" sz="1100" b="1" dirty="0">
                <a:latin typeface="Albert Sans" panose="020B0604020202020204" charset="0"/>
              </a:rPr>
              <a:t>43%</a:t>
            </a:r>
          </a:p>
          <a:p>
            <a:pPr marL="171450" indent="-171450">
              <a:buFont typeface="Arial" panose="020B0604020202020204" pitchFamily="34" charset="0"/>
              <a:buChar char="•"/>
            </a:pPr>
            <a:r>
              <a:rPr lang="en-US" sz="1100" dirty="0">
                <a:latin typeface="Albert Sans" panose="020B0604020202020204" charset="0"/>
              </a:rPr>
              <a:t>Recall for bad credit: </a:t>
            </a:r>
            <a:r>
              <a:rPr lang="en-US" sz="1100" b="1" dirty="0">
                <a:latin typeface="Albert Sans" panose="020B0604020202020204" charset="0"/>
              </a:rPr>
              <a:t>33%</a:t>
            </a:r>
          </a:p>
          <a:p>
            <a:pPr marL="171450" indent="-171450">
              <a:buFont typeface="Arial" panose="020B0604020202020204" pitchFamily="34" charset="0"/>
              <a:buChar char="•"/>
            </a:pPr>
            <a:r>
              <a:rPr lang="en-US" sz="1100" dirty="0">
                <a:latin typeface="Albert Sans" panose="020B0604020202020204" charset="0"/>
              </a:rPr>
              <a:t>F1-Score for bad credit: </a:t>
            </a:r>
            <a:r>
              <a:rPr lang="en-US" sz="1100" b="1" dirty="0">
                <a:latin typeface="Albert Sans" panose="020B0604020202020204" charset="0"/>
              </a:rPr>
              <a:t>0.37</a:t>
            </a:r>
          </a:p>
          <a:p>
            <a:endParaRPr lang="en-US" sz="1100" dirty="0">
              <a:latin typeface="Albert Sans" panose="020B0604020202020204" charset="0"/>
            </a:endParaRPr>
          </a:p>
          <a:p>
            <a:r>
              <a:rPr lang="en-US" sz="1100" b="1" dirty="0">
                <a:latin typeface="Albert Sans" panose="020B0604020202020204" charset="0"/>
              </a:rPr>
              <a:t>Cross Validation Results:</a:t>
            </a:r>
          </a:p>
          <a:p>
            <a:pPr marL="171450" indent="-171450">
              <a:buFont typeface="Arial" panose="020B0604020202020204" pitchFamily="34" charset="0"/>
              <a:buChar char="•"/>
            </a:pPr>
            <a:r>
              <a:rPr lang="en-US" sz="1100" dirty="0">
                <a:latin typeface="Albert Sans" panose="020B0604020202020204" charset="0"/>
              </a:rPr>
              <a:t>Average Accuracy: Approximately </a:t>
            </a:r>
            <a:r>
              <a:rPr lang="en-US" sz="1100" b="1" dirty="0">
                <a:latin typeface="Albert Sans" panose="020B0604020202020204" charset="0"/>
              </a:rPr>
              <a:t>65.5%</a:t>
            </a:r>
          </a:p>
          <a:p>
            <a:pPr marL="171450" indent="-171450">
              <a:buFont typeface="Arial" panose="020B0604020202020204" pitchFamily="34" charset="0"/>
              <a:buChar char="•"/>
            </a:pPr>
            <a:r>
              <a:rPr lang="en-US" sz="1100" dirty="0">
                <a:latin typeface="Albert Sans" panose="020B0604020202020204" charset="0"/>
              </a:rPr>
              <a:t>Standard Deviation: About </a:t>
            </a:r>
            <a:r>
              <a:rPr lang="en-US" sz="1100" b="1" dirty="0">
                <a:latin typeface="Albert Sans" panose="020B0604020202020204" charset="0"/>
              </a:rPr>
              <a:t>10.9%</a:t>
            </a:r>
          </a:p>
          <a:p>
            <a:endParaRPr lang="en-US" sz="1100" dirty="0">
              <a:latin typeface="Albert Sans" panose="020B0604020202020204" charset="0"/>
            </a:endParaRPr>
          </a:p>
          <a:p>
            <a:r>
              <a:rPr lang="en-US" sz="1100" b="1" dirty="0">
                <a:latin typeface="Albert Sans" panose="020B0604020202020204" charset="0"/>
              </a:rPr>
              <a:t>Area under the ROC curve (AUC):</a:t>
            </a:r>
          </a:p>
          <a:p>
            <a:pPr marL="171450" indent="-171450">
              <a:buFont typeface="Arial" panose="020B0604020202020204" pitchFamily="34" charset="0"/>
              <a:buChar char="•"/>
            </a:pPr>
            <a:r>
              <a:rPr lang="en-US" sz="1100" dirty="0">
                <a:latin typeface="Albert Sans" panose="020B0604020202020204" charset="0"/>
              </a:rPr>
              <a:t>0.585</a:t>
            </a:r>
          </a:p>
          <a:p>
            <a:endParaRPr lang="en-US" sz="1100" dirty="0">
              <a:latin typeface="Albert Sans" panose="020B0604020202020204" charset="0"/>
            </a:endParaRPr>
          </a:p>
          <a:p>
            <a:r>
              <a:rPr lang="en-US" sz="1100" b="1" dirty="0">
                <a:latin typeface="Albert Sans" panose="020B0604020202020204" charset="0"/>
              </a:rPr>
              <a:t>Summary:</a:t>
            </a:r>
          </a:p>
          <a:p>
            <a:pPr marL="171450" indent="-171450">
              <a:buFont typeface="Arial" panose="020B0604020202020204" pitchFamily="34" charset="0"/>
              <a:buChar char="•"/>
            </a:pPr>
            <a:r>
              <a:rPr lang="en-US" sz="1100" dirty="0">
                <a:latin typeface="Albert Sans" panose="020B0604020202020204" charset="0"/>
              </a:rPr>
              <a:t>Naïve Bayes model shows moderate performance in credit risk analysis</a:t>
            </a:r>
          </a:p>
          <a:p>
            <a:pPr marL="171450" indent="-171450">
              <a:buFont typeface="Arial" panose="020B0604020202020204" pitchFamily="34" charset="0"/>
              <a:buChar char="•"/>
            </a:pPr>
            <a:r>
              <a:rPr lang="en-US" sz="1100" dirty="0">
                <a:latin typeface="Albert Sans" panose="020B0604020202020204" charset="0"/>
              </a:rPr>
              <a:t>Higher accuracy in identifying clients with good credit</a:t>
            </a:r>
          </a:p>
          <a:p>
            <a:pPr marL="171450" indent="-171450">
              <a:buFont typeface="Arial" panose="020B0604020202020204" pitchFamily="34" charset="0"/>
              <a:buChar char="•"/>
            </a:pPr>
            <a:r>
              <a:rPr lang="en-US" sz="1100" dirty="0">
                <a:latin typeface="Albert Sans" panose="020B0604020202020204" charset="0"/>
              </a:rPr>
              <a:t>Requires improvement in identifying clients with bad credit</a:t>
            </a:r>
          </a:p>
        </p:txBody>
      </p:sp>
    </p:spTree>
    <p:extLst>
      <p:ext uri="{BB962C8B-B14F-4D97-AF65-F5344CB8AC3E}">
        <p14:creationId xmlns:p14="http://schemas.microsoft.com/office/powerpoint/2010/main" val="1261798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3AAB1CD-945B-0EC0-55FC-37807AE7B5ED}"/>
              </a:ext>
            </a:extLst>
          </p:cNvPr>
          <p:cNvSpPr>
            <a:spLocks noGrp="1"/>
          </p:cNvSpPr>
          <p:nvPr>
            <p:ph type="title" idx="8"/>
          </p:nvPr>
        </p:nvSpPr>
        <p:spPr/>
        <p:txBody>
          <a:bodyPr/>
          <a:lstStyle/>
          <a:p>
            <a:r>
              <a:rPr lang="en-US" dirty="0"/>
              <a:t>Logistic Regression</a:t>
            </a:r>
          </a:p>
        </p:txBody>
      </p:sp>
      <p:pic>
        <p:nvPicPr>
          <p:cNvPr id="12" name="Picture 11">
            <a:extLst>
              <a:ext uri="{FF2B5EF4-FFF2-40B4-BE49-F238E27FC236}">
                <a16:creationId xmlns:a16="http://schemas.microsoft.com/office/drawing/2014/main" id="{0363485E-A777-716E-BC28-9DA5B7B94DFD}"/>
              </a:ext>
            </a:extLst>
          </p:cNvPr>
          <p:cNvPicPr>
            <a:picLocks noChangeAspect="1"/>
          </p:cNvPicPr>
          <p:nvPr/>
        </p:nvPicPr>
        <p:blipFill>
          <a:blip r:embed="rId2"/>
          <a:stretch>
            <a:fillRect/>
          </a:stretch>
        </p:blipFill>
        <p:spPr>
          <a:xfrm>
            <a:off x="720000" y="1413163"/>
            <a:ext cx="3716235" cy="2917542"/>
          </a:xfrm>
          <a:prstGeom prst="rect">
            <a:avLst/>
          </a:prstGeom>
        </p:spPr>
      </p:pic>
      <p:pic>
        <p:nvPicPr>
          <p:cNvPr id="14" name="Picture 13">
            <a:extLst>
              <a:ext uri="{FF2B5EF4-FFF2-40B4-BE49-F238E27FC236}">
                <a16:creationId xmlns:a16="http://schemas.microsoft.com/office/drawing/2014/main" id="{4F900F22-6E5E-E0BC-1F67-3758F383446D}"/>
              </a:ext>
            </a:extLst>
          </p:cNvPr>
          <p:cNvPicPr>
            <a:picLocks noChangeAspect="1"/>
          </p:cNvPicPr>
          <p:nvPr/>
        </p:nvPicPr>
        <p:blipFill>
          <a:blip r:embed="rId3"/>
          <a:stretch>
            <a:fillRect/>
          </a:stretch>
        </p:blipFill>
        <p:spPr>
          <a:xfrm>
            <a:off x="4707767" y="2044577"/>
            <a:ext cx="3260151" cy="1615189"/>
          </a:xfrm>
          <a:prstGeom prst="rect">
            <a:avLst/>
          </a:prstGeom>
        </p:spPr>
      </p:pic>
    </p:spTree>
    <p:extLst>
      <p:ext uri="{BB962C8B-B14F-4D97-AF65-F5344CB8AC3E}">
        <p14:creationId xmlns:p14="http://schemas.microsoft.com/office/powerpoint/2010/main" val="1353063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CA2CD8D-9BED-8350-FE33-AE4451A9B9CD}"/>
              </a:ext>
            </a:extLst>
          </p:cNvPr>
          <p:cNvSpPr>
            <a:spLocks noGrp="1"/>
          </p:cNvSpPr>
          <p:nvPr>
            <p:ph type="title" idx="8"/>
          </p:nvPr>
        </p:nvSpPr>
        <p:spPr/>
        <p:txBody>
          <a:bodyPr/>
          <a:lstStyle/>
          <a:p>
            <a:r>
              <a:rPr lang="en-US" dirty="0"/>
              <a:t>Performance and Evaluation</a:t>
            </a:r>
            <a:br>
              <a:rPr lang="en-US" dirty="0"/>
            </a:br>
            <a:r>
              <a:rPr lang="en-US" sz="1600" dirty="0"/>
              <a:t>Logistic Regression</a:t>
            </a:r>
          </a:p>
        </p:txBody>
      </p:sp>
      <p:sp>
        <p:nvSpPr>
          <p:cNvPr id="11" name="TextBox 10">
            <a:extLst>
              <a:ext uri="{FF2B5EF4-FFF2-40B4-BE49-F238E27FC236}">
                <a16:creationId xmlns:a16="http://schemas.microsoft.com/office/drawing/2014/main" id="{B6E93090-199E-06BC-3D0F-4F2C1769DDEE}"/>
              </a:ext>
            </a:extLst>
          </p:cNvPr>
          <p:cNvSpPr txBox="1"/>
          <p:nvPr/>
        </p:nvSpPr>
        <p:spPr>
          <a:xfrm>
            <a:off x="720000" y="1336379"/>
            <a:ext cx="6990055" cy="2477601"/>
          </a:xfrm>
          <a:prstGeom prst="rect">
            <a:avLst/>
          </a:prstGeom>
          <a:noFill/>
        </p:spPr>
        <p:txBody>
          <a:bodyPr wrap="square" rtlCol="0">
            <a:spAutoFit/>
          </a:bodyPr>
          <a:lstStyle/>
          <a:p>
            <a:endParaRPr lang="en-US" sz="1200" b="1" dirty="0">
              <a:latin typeface="Albert Sans" panose="020B0604020202020204" charset="0"/>
            </a:endParaRPr>
          </a:p>
          <a:p>
            <a:r>
              <a:rPr lang="en-US" sz="1100" b="1" dirty="0">
                <a:latin typeface="Albert Sans" panose="020B0604020202020204" charset="0"/>
              </a:rPr>
              <a:t>Logistic Regression model’s performance:</a:t>
            </a:r>
          </a:p>
          <a:p>
            <a:pPr marL="171450" indent="-171450">
              <a:buFont typeface="Arial" panose="020B0604020202020204" pitchFamily="34" charset="0"/>
              <a:buChar char="•"/>
            </a:pPr>
            <a:r>
              <a:rPr lang="en-US" sz="1100" dirty="0">
                <a:latin typeface="Albert Sans" panose="020B0604020202020204" charset="0"/>
              </a:rPr>
              <a:t>Overall Accuracy: Approximately </a:t>
            </a:r>
            <a:r>
              <a:rPr lang="en-US" sz="1100" b="1" dirty="0">
                <a:latin typeface="Albert Sans" panose="020B0604020202020204" charset="0"/>
              </a:rPr>
              <a:t>74.52%</a:t>
            </a:r>
          </a:p>
          <a:p>
            <a:pPr marL="171450" indent="-171450">
              <a:buFont typeface="Arial" panose="020B0604020202020204" pitchFamily="34" charset="0"/>
              <a:buChar char="•"/>
            </a:pPr>
            <a:r>
              <a:rPr lang="en-US" sz="1100" dirty="0">
                <a:latin typeface="Albert Sans" panose="020B0604020202020204" charset="0"/>
              </a:rPr>
              <a:t>Precision for good credit: </a:t>
            </a:r>
            <a:r>
              <a:rPr lang="en-US" sz="1100" b="1" dirty="0">
                <a:latin typeface="Albert Sans" panose="020B0604020202020204" charset="0"/>
              </a:rPr>
              <a:t>75%</a:t>
            </a:r>
          </a:p>
          <a:p>
            <a:pPr marL="171450" indent="-171450">
              <a:buFont typeface="Arial" panose="020B0604020202020204" pitchFamily="34" charset="0"/>
              <a:buChar char="•"/>
            </a:pPr>
            <a:r>
              <a:rPr lang="en-US" sz="1100" dirty="0">
                <a:latin typeface="Albert Sans" panose="020B0604020202020204" charset="0"/>
              </a:rPr>
              <a:t>Precision for bad credit: </a:t>
            </a:r>
            <a:r>
              <a:rPr lang="en-US" sz="1100" b="1" dirty="0">
                <a:latin typeface="Albert Sans" panose="020B0604020202020204" charset="0"/>
              </a:rPr>
              <a:t>67%</a:t>
            </a:r>
          </a:p>
          <a:p>
            <a:pPr marL="171450" indent="-171450">
              <a:buFont typeface="Arial" panose="020B0604020202020204" pitchFamily="34" charset="0"/>
              <a:buChar char="•"/>
            </a:pPr>
            <a:r>
              <a:rPr lang="en-US" sz="1100" dirty="0">
                <a:latin typeface="Albert Sans" panose="020B0604020202020204" charset="0"/>
              </a:rPr>
              <a:t>Recall for bad credit: </a:t>
            </a:r>
            <a:r>
              <a:rPr lang="en-US" sz="1100" b="1" dirty="0">
                <a:latin typeface="Albert Sans" panose="020B0604020202020204" charset="0"/>
              </a:rPr>
              <a:t>10%</a:t>
            </a:r>
          </a:p>
          <a:p>
            <a:pPr marL="171450" indent="-171450">
              <a:buFont typeface="Arial" panose="020B0604020202020204" pitchFamily="34" charset="0"/>
              <a:buChar char="•"/>
            </a:pPr>
            <a:r>
              <a:rPr lang="en-US" sz="1100" dirty="0">
                <a:latin typeface="Albert Sans" panose="020B0604020202020204" charset="0"/>
              </a:rPr>
              <a:t>F1-Score for bad credit: </a:t>
            </a:r>
            <a:r>
              <a:rPr lang="en-US" sz="1100" b="1" dirty="0">
                <a:latin typeface="Albert Sans" panose="020B0604020202020204" charset="0"/>
              </a:rPr>
              <a:t>0.18</a:t>
            </a:r>
            <a:endParaRPr lang="en-US" sz="1100" dirty="0">
              <a:latin typeface="Albert Sans" panose="020B0604020202020204" charset="0"/>
            </a:endParaRPr>
          </a:p>
          <a:p>
            <a:endParaRPr lang="en-US" sz="1100" dirty="0">
              <a:latin typeface="Albert Sans" panose="020B0604020202020204" charset="0"/>
            </a:endParaRPr>
          </a:p>
          <a:p>
            <a:r>
              <a:rPr lang="en-US" sz="1100" b="1" dirty="0">
                <a:latin typeface="Albert Sans" panose="020B0604020202020204" charset="0"/>
              </a:rPr>
              <a:t>Cross Validation Results:</a:t>
            </a:r>
          </a:p>
          <a:p>
            <a:pPr marL="171450" indent="-171450">
              <a:buFont typeface="Arial" panose="020B0604020202020204" pitchFamily="34" charset="0"/>
              <a:buChar char="•"/>
            </a:pPr>
            <a:r>
              <a:rPr lang="en-US" sz="1100" dirty="0">
                <a:latin typeface="Albert Sans" panose="020B0604020202020204" charset="0"/>
              </a:rPr>
              <a:t>Consistent mean scores: Approximately </a:t>
            </a:r>
            <a:r>
              <a:rPr lang="en-US" sz="1100" b="1" dirty="0">
                <a:latin typeface="Albert Sans" panose="020B0604020202020204" charset="0"/>
              </a:rPr>
              <a:t>73.01%</a:t>
            </a:r>
            <a:endParaRPr lang="en-US" sz="1100" dirty="0">
              <a:latin typeface="Albert Sans" panose="020B0604020202020204" charset="0"/>
            </a:endParaRPr>
          </a:p>
          <a:p>
            <a:endParaRPr lang="en-US" sz="1100" dirty="0">
              <a:latin typeface="Albert Sans" panose="020B0604020202020204" charset="0"/>
            </a:endParaRPr>
          </a:p>
          <a:p>
            <a:r>
              <a:rPr lang="en-US" sz="1100" b="1" dirty="0">
                <a:latin typeface="Albert Sans" panose="020B0604020202020204" charset="0"/>
              </a:rPr>
              <a:t>Summary:</a:t>
            </a:r>
          </a:p>
          <a:p>
            <a:pPr marL="171450" indent="-171450">
              <a:buFont typeface="Arial" panose="020B0604020202020204" pitchFamily="34" charset="0"/>
              <a:buChar char="•"/>
            </a:pPr>
            <a:r>
              <a:rPr lang="en-US" sz="1100" dirty="0">
                <a:latin typeface="Albert Sans" panose="020B0604020202020204" charset="0"/>
              </a:rPr>
              <a:t>Effective identification of clients with good credit.</a:t>
            </a:r>
          </a:p>
          <a:p>
            <a:pPr marL="171450" indent="-171450">
              <a:buFont typeface="Arial" panose="020B0604020202020204" pitchFamily="34" charset="0"/>
              <a:buChar char="•"/>
            </a:pPr>
            <a:r>
              <a:rPr lang="en-US" sz="1100" dirty="0">
                <a:latin typeface="Albert Sans" panose="020B0604020202020204" charset="0"/>
              </a:rPr>
              <a:t>Needs improvement in identifying clients with bad credit due to low recall and F1-Score.</a:t>
            </a:r>
          </a:p>
        </p:txBody>
      </p:sp>
    </p:spTree>
    <p:extLst>
      <p:ext uri="{BB962C8B-B14F-4D97-AF65-F5344CB8AC3E}">
        <p14:creationId xmlns:p14="http://schemas.microsoft.com/office/powerpoint/2010/main" val="4285638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B0F80-A0E4-2915-08CA-41C478D60AF3}"/>
              </a:ext>
            </a:extLst>
          </p:cNvPr>
          <p:cNvSpPr>
            <a:spLocks noGrp="1"/>
          </p:cNvSpPr>
          <p:nvPr>
            <p:ph type="title"/>
          </p:nvPr>
        </p:nvSpPr>
        <p:spPr/>
        <p:txBody>
          <a:bodyPr/>
          <a:lstStyle/>
          <a:p>
            <a:r>
              <a:rPr lang="en-US" dirty="0"/>
              <a:t>Naïve Bayes</a:t>
            </a:r>
          </a:p>
        </p:txBody>
      </p:sp>
      <p:sp>
        <p:nvSpPr>
          <p:cNvPr id="3" name="Title 2">
            <a:extLst>
              <a:ext uri="{FF2B5EF4-FFF2-40B4-BE49-F238E27FC236}">
                <a16:creationId xmlns:a16="http://schemas.microsoft.com/office/drawing/2014/main" id="{502EA4EC-B0DD-DDC9-B557-16DF0586F86B}"/>
              </a:ext>
            </a:extLst>
          </p:cNvPr>
          <p:cNvSpPr>
            <a:spLocks noGrp="1"/>
          </p:cNvSpPr>
          <p:nvPr>
            <p:ph type="title" idx="2"/>
          </p:nvPr>
        </p:nvSpPr>
        <p:spPr/>
        <p:txBody>
          <a:bodyPr/>
          <a:lstStyle/>
          <a:p>
            <a:r>
              <a:rPr lang="en-US" dirty="0"/>
              <a:t>Decision Tree</a:t>
            </a:r>
          </a:p>
        </p:txBody>
      </p:sp>
      <p:sp>
        <p:nvSpPr>
          <p:cNvPr id="4" name="Subtitle 3">
            <a:extLst>
              <a:ext uri="{FF2B5EF4-FFF2-40B4-BE49-F238E27FC236}">
                <a16:creationId xmlns:a16="http://schemas.microsoft.com/office/drawing/2014/main" id="{BB984B79-0416-9834-CAFF-33326B4209EC}"/>
              </a:ext>
            </a:extLst>
          </p:cNvPr>
          <p:cNvSpPr>
            <a:spLocks noGrp="1"/>
          </p:cNvSpPr>
          <p:nvPr>
            <p:ph type="subTitle" idx="1"/>
          </p:nvPr>
        </p:nvSpPr>
        <p:spPr>
          <a:xfrm>
            <a:off x="720000" y="2089575"/>
            <a:ext cx="2878500" cy="678250"/>
          </a:xfrm>
        </p:spPr>
        <p:txBody>
          <a:bodyPr/>
          <a:lstStyle/>
          <a:p>
            <a:r>
              <a:rPr lang="en-US" dirty="0"/>
              <a:t>Achieved accuracy of </a:t>
            </a:r>
            <a:r>
              <a:rPr lang="en-US" b="1" dirty="0"/>
              <a:t>70.36%</a:t>
            </a:r>
            <a:r>
              <a:rPr lang="en-US" dirty="0"/>
              <a:t>, however, its performance for bad credit clients was lower</a:t>
            </a:r>
          </a:p>
        </p:txBody>
      </p:sp>
      <p:sp>
        <p:nvSpPr>
          <p:cNvPr id="5" name="Subtitle 4">
            <a:extLst>
              <a:ext uri="{FF2B5EF4-FFF2-40B4-BE49-F238E27FC236}">
                <a16:creationId xmlns:a16="http://schemas.microsoft.com/office/drawing/2014/main" id="{85C7A2DE-3147-AF92-803A-6282F73F0E49}"/>
              </a:ext>
            </a:extLst>
          </p:cNvPr>
          <p:cNvSpPr>
            <a:spLocks noGrp="1"/>
          </p:cNvSpPr>
          <p:nvPr>
            <p:ph type="subTitle" idx="3"/>
          </p:nvPr>
        </p:nvSpPr>
        <p:spPr/>
        <p:txBody>
          <a:bodyPr/>
          <a:lstStyle/>
          <a:p>
            <a:r>
              <a:rPr lang="en-US" dirty="0"/>
              <a:t>Achieved accuracy of </a:t>
            </a:r>
            <a:r>
              <a:rPr lang="en-US" b="1" dirty="0"/>
              <a:t>62.88%</a:t>
            </a:r>
            <a:r>
              <a:rPr lang="en-US" dirty="0"/>
              <a:t>, performed reasonably well in identifying both good and bad credit clients</a:t>
            </a:r>
          </a:p>
        </p:txBody>
      </p:sp>
      <p:sp>
        <p:nvSpPr>
          <p:cNvPr id="6" name="Title 5">
            <a:extLst>
              <a:ext uri="{FF2B5EF4-FFF2-40B4-BE49-F238E27FC236}">
                <a16:creationId xmlns:a16="http://schemas.microsoft.com/office/drawing/2014/main" id="{E2757E7D-022D-5641-74BE-ED5D0EF2ED78}"/>
              </a:ext>
            </a:extLst>
          </p:cNvPr>
          <p:cNvSpPr>
            <a:spLocks noGrp="1"/>
          </p:cNvSpPr>
          <p:nvPr>
            <p:ph type="title" idx="4"/>
          </p:nvPr>
        </p:nvSpPr>
        <p:spPr>
          <a:xfrm>
            <a:off x="2694272" y="3220475"/>
            <a:ext cx="2878500" cy="393600"/>
          </a:xfrm>
        </p:spPr>
        <p:txBody>
          <a:bodyPr/>
          <a:lstStyle/>
          <a:p>
            <a:r>
              <a:rPr lang="en-US" dirty="0"/>
              <a:t>Logistic Regression</a:t>
            </a:r>
          </a:p>
        </p:txBody>
      </p:sp>
      <p:sp>
        <p:nvSpPr>
          <p:cNvPr id="8" name="Subtitle 7">
            <a:extLst>
              <a:ext uri="{FF2B5EF4-FFF2-40B4-BE49-F238E27FC236}">
                <a16:creationId xmlns:a16="http://schemas.microsoft.com/office/drawing/2014/main" id="{C32464F7-B7F2-3274-7CA0-DA01AE10C807}"/>
              </a:ext>
            </a:extLst>
          </p:cNvPr>
          <p:cNvSpPr>
            <a:spLocks noGrp="1"/>
          </p:cNvSpPr>
          <p:nvPr>
            <p:ph type="subTitle" idx="6"/>
          </p:nvPr>
        </p:nvSpPr>
        <p:spPr>
          <a:xfrm>
            <a:off x="2694272" y="3734125"/>
            <a:ext cx="2878500" cy="572700"/>
          </a:xfrm>
        </p:spPr>
        <p:txBody>
          <a:bodyPr/>
          <a:lstStyle/>
          <a:p>
            <a:r>
              <a:rPr lang="en-US" dirty="0"/>
              <a:t>Emerged as the top performer with an accuracy of </a:t>
            </a:r>
            <a:r>
              <a:rPr lang="en-US" b="1" dirty="0"/>
              <a:t>74.52%</a:t>
            </a:r>
            <a:r>
              <a:rPr lang="en-US" dirty="0"/>
              <a:t>, best recall for good and bad credit classes</a:t>
            </a:r>
          </a:p>
        </p:txBody>
      </p:sp>
      <p:sp>
        <p:nvSpPr>
          <p:cNvPr id="10" name="Title 9">
            <a:extLst>
              <a:ext uri="{FF2B5EF4-FFF2-40B4-BE49-F238E27FC236}">
                <a16:creationId xmlns:a16="http://schemas.microsoft.com/office/drawing/2014/main" id="{36FDC241-B611-1A77-6240-FC0D1F8E90BB}"/>
              </a:ext>
            </a:extLst>
          </p:cNvPr>
          <p:cNvSpPr>
            <a:spLocks noGrp="1"/>
          </p:cNvSpPr>
          <p:nvPr>
            <p:ph type="title" idx="8"/>
          </p:nvPr>
        </p:nvSpPr>
        <p:spPr/>
        <p:txBody>
          <a:bodyPr/>
          <a:lstStyle/>
          <a:p>
            <a:r>
              <a:rPr lang="en-US" dirty="0"/>
              <a:t>Model Comparison</a:t>
            </a:r>
          </a:p>
        </p:txBody>
      </p:sp>
    </p:spTree>
    <p:extLst>
      <p:ext uri="{BB962C8B-B14F-4D97-AF65-F5344CB8AC3E}">
        <p14:creationId xmlns:p14="http://schemas.microsoft.com/office/powerpoint/2010/main" val="1929185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28B0762-5605-EEE4-A22D-BD5FDD4942A6}"/>
              </a:ext>
            </a:extLst>
          </p:cNvPr>
          <p:cNvSpPr>
            <a:spLocks noGrp="1"/>
          </p:cNvSpPr>
          <p:nvPr>
            <p:ph type="title" idx="8"/>
          </p:nvPr>
        </p:nvSpPr>
        <p:spPr/>
        <p:txBody>
          <a:bodyPr/>
          <a:lstStyle/>
          <a:p>
            <a:r>
              <a:rPr lang="en-US" dirty="0"/>
              <a:t>Model Comparison</a:t>
            </a:r>
            <a:br>
              <a:rPr lang="en-US" dirty="0"/>
            </a:br>
            <a:r>
              <a:rPr lang="en-US" sz="1600" dirty="0"/>
              <a:t>ROC Curve </a:t>
            </a:r>
          </a:p>
        </p:txBody>
      </p:sp>
      <p:pic>
        <p:nvPicPr>
          <p:cNvPr id="11" name="Picture 10">
            <a:extLst>
              <a:ext uri="{FF2B5EF4-FFF2-40B4-BE49-F238E27FC236}">
                <a16:creationId xmlns:a16="http://schemas.microsoft.com/office/drawing/2014/main" id="{F69AB4F3-3781-36E6-281A-A5BC03503198}"/>
              </a:ext>
            </a:extLst>
          </p:cNvPr>
          <p:cNvPicPr>
            <a:picLocks noChangeAspect="1"/>
          </p:cNvPicPr>
          <p:nvPr/>
        </p:nvPicPr>
        <p:blipFill>
          <a:blip r:embed="rId2"/>
          <a:stretch>
            <a:fillRect/>
          </a:stretch>
        </p:blipFill>
        <p:spPr>
          <a:xfrm>
            <a:off x="960307" y="1579418"/>
            <a:ext cx="3680965" cy="2777634"/>
          </a:xfrm>
          <a:prstGeom prst="rect">
            <a:avLst/>
          </a:prstGeom>
        </p:spPr>
      </p:pic>
      <p:sp>
        <p:nvSpPr>
          <p:cNvPr id="12" name="TextBox 11">
            <a:extLst>
              <a:ext uri="{FF2B5EF4-FFF2-40B4-BE49-F238E27FC236}">
                <a16:creationId xmlns:a16="http://schemas.microsoft.com/office/drawing/2014/main" id="{E4EEB4A9-C599-1A1A-47AC-F617E90A0AF9}"/>
              </a:ext>
            </a:extLst>
          </p:cNvPr>
          <p:cNvSpPr txBox="1"/>
          <p:nvPr/>
        </p:nvSpPr>
        <p:spPr>
          <a:xfrm>
            <a:off x="5174672" y="1579418"/>
            <a:ext cx="2479963" cy="2492990"/>
          </a:xfrm>
          <a:prstGeom prst="rect">
            <a:avLst/>
          </a:prstGeom>
          <a:noFill/>
        </p:spPr>
        <p:txBody>
          <a:bodyPr wrap="square" rtlCol="0">
            <a:spAutoFit/>
          </a:bodyPr>
          <a:lstStyle/>
          <a:p>
            <a:r>
              <a:rPr lang="en-US" sz="1200" b="1" dirty="0">
                <a:latin typeface="Albert Sans" panose="020B0604020202020204" charset="0"/>
              </a:rPr>
              <a:t>Naïve Bayes:</a:t>
            </a:r>
          </a:p>
          <a:p>
            <a:pPr marL="171450" indent="-171450">
              <a:buFont typeface="Arial" panose="020B0604020202020204" pitchFamily="34" charset="0"/>
              <a:buChar char="•"/>
            </a:pPr>
            <a:r>
              <a:rPr lang="en-US" sz="1200" dirty="0">
                <a:latin typeface="Albert Sans" panose="020B0604020202020204" charset="0"/>
              </a:rPr>
              <a:t>AUC = </a:t>
            </a:r>
            <a:r>
              <a:rPr lang="en-US" sz="1200" b="1" dirty="0">
                <a:latin typeface="Albert Sans" panose="020B0604020202020204" charset="0"/>
              </a:rPr>
              <a:t>0.59</a:t>
            </a:r>
          </a:p>
          <a:p>
            <a:pPr marL="171450" indent="-171450">
              <a:buFont typeface="Arial" panose="020B0604020202020204" pitchFamily="34" charset="0"/>
              <a:buChar char="•"/>
            </a:pPr>
            <a:r>
              <a:rPr lang="en-US" sz="1200" dirty="0">
                <a:latin typeface="Albert Sans" panose="020B0604020202020204" charset="0"/>
              </a:rPr>
              <a:t>Better than random chance</a:t>
            </a:r>
          </a:p>
          <a:p>
            <a:endParaRPr lang="en-US" sz="1200" dirty="0">
              <a:latin typeface="Albert Sans" panose="020B0604020202020204" charset="0"/>
            </a:endParaRPr>
          </a:p>
          <a:p>
            <a:r>
              <a:rPr lang="en-US" sz="1200" b="1" dirty="0">
                <a:latin typeface="Albert Sans" panose="020B0604020202020204" charset="0"/>
              </a:rPr>
              <a:t>Decision Tree:</a:t>
            </a:r>
          </a:p>
          <a:p>
            <a:pPr marL="171450" indent="-171450">
              <a:buFont typeface="Arial" panose="020B0604020202020204" pitchFamily="34" charset="0"/>
              <a:buChar char="•"/>
            </a:pPr>
            <a:r>
              <a:rPr lang="en-US" sz="1200" dirty="0">
                <a:latin typeface="Albert Sans" panose="020B0604020202020204" charset="0"/>
              </a:rPr>
              <a:t>AUC = </a:t>
            </a:r>
            <a:r>
              <a:rPr lang="en-US" sz="1200" b="1" dirty="0">
                <a:latin typeface="Albert Sans" panose="020B0604020202020204" charset="0"/>
              </a:rPr>
              <a:t>0.53</a:t>
            </a:r>
          </a:p>
          <a:p>
            <a:pPr marL="171450" indent="-171450">
              <a:buFont typeface="Arial" panose="020B0604020202020204" pitchFamily="34" charset="0"/>
              <a:buChar char="•"/>
            </a:pPr>
            <a:r>
              <a:rPr lang="en-US" sz="1200" dirty="0">
                <a:latin typeface="Albert Sans" panose="020B0604020202020204" charset="0"/>
              </a:rPr>
              <a:t>Not as strong as Naïve Bayes</a:t>
            </a:r>
          </a:p>
          <a:p>
            <a:pPr marL="171450" indent="-171450">
              <a:buFont typeface="Arial" panose="020B0604020202020204" pitchFamily="34" charset="0"/>
              <a:buChar char="•"/>
            </a:pPr>
            <a:endParaRPr lang="en-US" sz="1200" dirty="0">
              <a:latin typeface="Albert Sans" panose="020B0604020202020204" charset="0"/>
            </a:endParaRPr>
          </a:p>
          <a:p>
            <a:r>
              <a:rPr lang="en-US" sz="1200" b="1" dirty="0">
                <a:latin typeface="Albert Sans" panose="020B0604020202020204" charset="0"/>
              </a:rPr>
              <a:t>Logistic Regression:</a:t>
            </a:r>
          </a:p>
          <a:p>
            <a:pPr marL="171450" indent="-171450">
              <a:buFont typeface="Arial" panose="020B0604020202020204" pitchFamily="34" charset="0"/>
              <a:buChar char="•"/>
            </a:pPr>
            <a:r>
              <a:rPr lang="en-US" sz="1200" dirty="0">
                <a:latin typeface="Albert Sans" panose="020B0604020202020204" charset="0"/>
              </a:rPr>
              <a:t>AUC = </a:t>
            </a:r>
            <a:r>
              <a:rPr lang="en-US" sz="1200" b="1" dirty="0">
                <a:latin typeface="Albert Sans" panose="020B0604020202020204" charset="0"/>
              </a:rPr>
              <a:t>0.54</a:t>
            </a:r>
          </a:p>
          <a:p>
            <a:pPr marL="171450" indent="-171450">
              <a:buFont typeface="Arial" panose="020B0604020202020204" pitchFamily="34" charset="0"/>
              <a:buChar char="•"/>
            </a:pPr>
            <a:r>
              <a:rPr lang="en-US" sz="1200" dirty="0">
                <a:latin typeface="Albert Sans" panose="020B0604020202020204" charset="0"/>
              </a:rPr>
              <a:t>Similar too Decision Tree, better than random guessing/</a:t>
            </a:r>
          </a:p>
          <a:p>
            <a:endParaRPr lang="en-US" sz="1200" dirty="0">
              <a:latin typeface="Albert Sans" panose="020B0604020202020204" charset="0"/>
            </a:endParaRPr>
          </a:p>
        </p:txBody>
      </p:sp>
    </p:spTree>
    <p:extLst>
      <p:ext uri="{BB962C8B-B14F-4D97-AF65-F5344CB8AC3E}">
        <p14:creationId xmlns:p14="http://schemas.microsoft.com/office/powerpoint/2010/main" val="2714371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0AF351E-8F29-3997-1788-15FB66CD2A66}"/>
              </a:ext>
            </a:extLst>
          </p:cNvPr>
          <p:cNvSpPr>
            <a:spLocks noGrp="1"/>
          </p:cNvSpPr>
          <p:nvPr>
            <p:ph type="title" idx="8"/>
          </p:nvPr>
        </p:nvSpPr>
        <p:spPr/>
        <p:txBody>
          <a:bodyPr/>
          <a:lstStyle/>
          <a:p>
            <a:r>
              <a:rPr lang="en-US" dirty="0"/>
              <a:t>Best Machine Learning Model</a:t>
            </a:r>
            <a:br>
              <a:rPr lang="en-US" dirty="0"/>
            </a:br>
            <a:r>
              <a:rPr lang="en-US" sz="1600" dirty="0"/>
              <a:t>Logistic Regression</a:t>
            </a:r>
          </a:p>
        </p:txBody>
      </p:sp>
      <p:sp>
        <p:nvSpPr>
          <p:cNvPr id="11" name="TextBox 10">
            <a:extLst>
              <a:ext uri="{FF2B5EF4-FFF2-40B4-BE49-F238E27FC236}">
                <a16:creationId xmlns:a16="http://schemas.microsoft.com/office/drawing/2014/main" id="{9CADA94F-B84C-A408-1D06-132E5C2F7491}"/>
              </a:ext>
            </a:extLst>
          </p:cNvPr>
          <p:cNvSpPr txBox="1"/>
          <p:nvPr/>
        </p:nvSpPr>
        <p:spPr>
          <a:xfrm>
            <a:off x="720000" y="1336379"/>
            <a:ext cx="6990055" cy="3020250"/>
          </a:xfrm>
          <a:prstGeom prst="rect">
            <a:avLst/>
          </a:prstGeom>
          <a:noFill/>
        </p:spPr>
        <p:txBody>
          <a:bodyPr wrap="square" rtlCol="0">
            <a:spAutoFit/>
          </a:bodyPr>
          <a:lstStyle/>
          <a:p>
            <a:pPr>
              <a:lnSpc>
                <a:spcPct val="107000"/>
              </a:lnSpc>
              <a:spcAft>
                <a:spcPts val="800"/>
              </a:spcAft>
            </a:pPr>
            <a:endParaRPr lang="en-US" sz="1600" kern="100" dirty="0">
              <a:effectLst/>
              <a:latin typeface="Albert Sans" panose="020B0604020202020204" charset="0"/>
              <a:ea typeface="Calibri" panose="020F0502020204030204" pitchFamily="34" charset="0"/>
              <a:cs typeface="Times New Roman" panose="02020603050405020304" pitchFamily="18" charset="0"/>
            </a:endParaRPr>
          </a:p>
          <a:p>
            <a:pPr>
              <a:lnSpc>
                <a:spcPct val="107000"/>
              </a:lnSpc>
              <a:spcAft>
                <a:spcPts val="800"/>
              </a:spcAft>
            </a:pPr>
            <a:r>
              <a:rPr lang="en-US" sz="1600" kern="100" dirty="0">
                <a:effectLst/>
                <a:latin typeface="Albert Sans" panose="020B0604020202020204" charset="0"/>
                <a:ea typeface="Calibri" panose="020F0502020204030204" pitchFamily="34" charset="0"/>
                <a:cs typeface="Times New Roman" panose="02020603050405020304" pitchFamily="18" charset="0"/>
              </a:rPr>
              <a:t>When selecting the best model, it's essential to consider a holistic view of all relevant metrics, including accuracy, precision, recall, and F-measure, as mentioned. </a:t>
            </a:r>
          </a:p>
          <a:p>
            <a:pPr>
              <a:lnSpc>
                <a:spcPct val="107000"/>
              </a:lnSpc>
              <a:spcAft>
                <a:spcPts val="800"/>
              </a:spcAft>
            </a:pPr>
            <a:r>
              <a:rPr lang="en-US" sz="1600" kern="100" dirty="0">
                <a:effectLst/>
                <a:latin typeface="Albert Sans" panose="020B0604020202020204" charset="0"/>
                <a:ea typeface="Calibri" panose="020F0502020204030204" pitchFamily="34" charset="0"/>
                <a:cs typeface="Times New Roman" panose="02020603050405020304" pitchFamily="18" charset="0"/>
              </a:rPr>
              <a:t>While Naive Bayes had the highest AUC, other factors like precision and recall also played a crucial role. In my case, I found that </a:t>
            </a:r>
            <a:r>
              <a:rPr lang="en-US" sz="1600" b="1" kern="100" dirty="0">
                <a:effectLst/>
                <a:latin typeface="Albert Sans" panose="020B0604020202020204" charset="0"/>
                <a:ea typeface="Calibri" panose="020F0502020204030204" pitchFamily="34" charset="0"/>
                <a:cs typeface="Times New Roman" panose="02020603050405020304" pitchFamily="18" charset="0"/>
              </a:rPr>
              <a:t>Logistic Regression</a:t>
            </a:r>
            <a:r>
              <a:rPr lang="en-US" sz="1600" kern="100" dirty="0">
                <a:effectLst/>
                <a:latin typeface="Albert Sans" panose="020B0604020202020204" charset="0"/>
                <a:ea typeface="Calibri" panose="020F0502020204030204" pitchFamily="34" charset="0"/>
                <a:cs typeface="Times New Roman" panose="02020603050405020304" pitchFamily="18" charset="0"/>
              </a:rPr>
              <a:t> performed best when considering all these metrics. </a:t>
            </a:r>
          </a:p>
          <a:p>
            <a:pPr>
              <a:lnSpc>
                <a:spcPct val="107000"/>
              </a:lnSpc>
              <a:spcAft>
                <a:spcPts val="800"/>
              </a:spcAft>
            </a:pPr>
            <a:r>
              <a:rPr lang="en-US" sz="1600" kern="100" dirty="0">
                <a:effectLst/>
                <a:latin typeface="Albert Sans" panose="020B0604020202020204" charset="0"/>
                <a:ea typeface="Calibri" panose="020F0502020204030204" pitchFamily="34" charset="0"/>
                <a:cs typeface="Times New Roman" panose="02020603050405020304" pitchFamily="18" charset="0"/>
              </a:rPr>
              <a:t>This suggests that it strikes a good balance between correctly identifying good and bad credit clients, making it a more suitable choice for credit risk analysis.</a:t>
            </a:r>
          </a:p>
        </p:txBody>
      </p:sp>
    </p:spTree>
    <p:extLst>
      <p:ext uri="{BB962C8B-B14F-4D97-AF65-F5344CB8AC3E}">
        <p14:creationId xmlns:p14="http://schemas.microsoft.com/office/powerpoint/2010/main" val="1600819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67"/>
        <p:cNvGrpSpPr/>
        <p:nvPr/>
      </p:nvGrpSpPr>
      <p:grpSpPr>
        <a:xfrm>
          <a:off x="0" y="0"/>
          <a:ext cx="0" cy="0"/>
          <a:chOff x="0" y="0"/>
          <a:chExt cx="0" cy="0"/>
        </a:xfrm>
      </p:grpSpPr>
      <p:sp>
        <p:nvSpPr>
          <p:cNvPr id="1268" name="Google Shape;1268;p86"/>
          <p:cNvSpPr txBox="1">
            <a:spLocks noGrp="1"/>
          </p:cNvSpPr>
          <p:nvPr>
            <p:ph type="ctrTitle"/>
          </p:nvPr>
        </p:nvSpPr>
        <p:spPr>
          <a:xfrm>
            <a:off x="2876775" y="1722905"/>
            <a:ext cx="4892400" cy="134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Thank you</a:t>
            </a:r>
            <a:br>
              <a:rPr lang="en" sz="4000" dirty="0"/>
            </a:br>
            <a:r>
              <a:rPr lang="en" sz="4000" dirty="0"/>
              <a:t>for your time</a:t>
            </a:r>
            <a:endParaRPr sz="4000" dirty="0"/>
          </a:p>
        </p:txBody>
      </p:sp>
      <p:cxnSp>
        <p:nvCxnSpPr>
          <p:cNvPr id="1271" name="Google Shape;1271;p86"/>
          <p:cNvCxnSpPr/>
          <p:nvPr/>
        </p:nvCxnSpPr>
        <p:spPr>
          <a:xfrm>
            <a:off x="2468800" y="3562475"/>
            <a:ext cx="672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1" name="Google Shape;251;p40"/>
          <p:cNvSpPr txBox="1">
            <a:spLocks noGrp="1"/>
          </p:cNvSpPr>
          <p:nvPr>
            <p:ph type="subTitle" idx="1"/>
          </p:nvPr>
        </p:nvSpPr>
        <p:spPr>
          <a:xfrm>
            <a:off x="761563" y="1574449"/>
            <a:ext cx="4550400" cy="2958600"/>
          </a:xfrm>
          <a:prstGeom prst="rect">
            <a:avLst/>
          </a:prstGeom>
        </p:spPr>
        <p:txBody>
          <a:bodyPr spcFirstLastPara="1" wrap="square" lIns="91425" tIns="91425" rIns="91425" bIns="91425" anchor="b" anchorCtr="0">
            <a:noAutofit/>
          </a:bodyPr>
          <a:lstStyle/>
          <a:p>
            <a:pPr marL="0" lvl="0" indent="0" rtl="0">
              <a:spcBef>
                <a:spcPts val="0"/>
              </a:spcBef>
              <a:spcAft>
                <a:spcPts val="0"/>
              </a:spcAft>
              <a:buClr>
                <a:schemeClr val="dk1"/>
              </a:buClr>
              <a:buSzPts val="1100"/>
              <a:buFont typeface="Arial"/>
              <a:buNone/>
            </a:pPr>
            <a:r>
              <a:rPr lang="en-US" sz="1400" dirty="0"/>
              <a:t>You are a Data Scientist employed at E-Corp and your newest client </a:t>
            </a:r>
            <a:r>
              <a:rPr lang="en-US" sz="1400" i="1" dirty="0"/>
              <a:t>Piggy Bank, has come to you with a problem, they are trying to bring their banking system into the 21</a:t>
            </a:r>
            <a:r>
              <a:rPr lang="en-US" sz="1400" i="1" baseline="30000" dirty="0"/>
              <a:t>st</a:t>
            </a:r>
            <a:r>
              <a:rPr lang="en-US" sz="1400" i="1" dirty="0"/>
              <a:t> century by implementing a Machine Learning Model, but they cannot decide on which model to implement.</a:t>
            </a:r>
          </a:p>
          <a:p>
            <a:pPr marL="0" lvl="0" indent="0" rtl="0">
              <a:spcBef>
                <a:spcPts val="0"/>
              </a:spcBef>
              <a:spcAft>
                <a:spcPts val="0"/>
              </a:spcAft>
              <a:buClr>
                <a:schemeClr val="dk1"/>
              </a:buClr>
              <a:buSzPts val="1100"/>
              <a:buFont typeface="Arial"/>
              <a:buNone/>
            </a:pPr>
            <a:endParaRPr lang="en-US" sz="1400" i="1" dirty="0"/>
          </a:p>
          <a:p>
            <a:pPr marL="0" lvl="0" indent="0" rtl="0">
              <a:spcBef>
                <a:spcPts val="0"/>
              </a:spcBef>
              <a:spcAft>
                <a:spcPts val="0"/>
              </a:spcAft>
              <a:buClr>
                <a:schemeClr val="dk1"/>
              </a:buClr>
              <a:buSzPts val="1100"/>
              <a:buFont typeface="Arial"/>
              <a:buNone/>
            </a:pPr>
            <a:r>
              <a:rPr lang="en-US" sz="1400" i="1" dirty="0"/>
              <a:t>To help you, Piggy Bank</a:t>
            </a:r>
            <a:r>
              <a:rPr lang="en-US" sz="1400" dirty="0"/>
              <a:t> has supplied you with a sample data set.</a:t>
            </a:r>
          </a:p>
          <a:p>
            <a:pPr marL="0" lvl="0" indent="0" rtl="0">
              <a:spcBef>
                <a:spcPts val="0"/>
              </a:spcBef>
              <a:spcAft>
                <a:spcPts val="0"/>
              </a:spcAft>
              <a:buClr>
                <a:schemeClr val="dk1"/>
              </a:buClr>
              <a:buSzPts val="1100"/>
              <a:buFont typeface="Arial"/>
              <a:buNone/>
            </a:pPr>
            <a:endParaRPr lang="en-US" sz="1400" dirty="0"/>
          </a:p>
          <a:p>
            <a:pPr marL="0" lvl="0" indent="0" rtl="0">
              <a:spcBef>
                <a:spcPts val="0"/>
              </a:spcBef>
              <a:spcAft>
                <a:spcPts val="0"/>
              </a:spcAft>
              <a:buClr>
                <a:schemeClr val="dk1"/>
              </a:buClr>
              <a:buSzPts val="1100"/>
              <a:buFont typeface="Arial"/>
              <a:buNone/>
            </a:pPr>
            <a:r>
              <a:rPr lang="en-US" sz="1400" dirty="0"/>
              <a:t>With this data set, </a:t>
            </a:r>
            <a:r>
              <a:rPr lang="en-US" sz="1400" i="1" dirty="0"/>
              <a:t>Piggy Bank</a:t>
            </a:r>
            <a:r>
              <a:rPr lang="en-US" sz="1400" dirty="0"/>
              <a:t>, would like you advise them on what Machine Learning models they should consider implementing to help speed up the process of classifying the creditworthiness of individuals who are applying for a financial service.</a:t>
            </a:r>
            <a:endParaRPr sz="1400" dirty="0"/>
          </a:p>
        </p:txBody>
      </p:sp>
      <p:pic>
        <p:nvPicPr>
          <p:cNvPr id="259" name="Google Shape;259;p40"/>
          <p:cNvPicPr preferRelativeResize="0"/>
          <p:nvPr/>
        </p:nvPicPr>
        <p:blipFill>
          <a:blip r:embed="rId3">
            <a:alphaModFix/>
          </a:blip>
          <a:stretch>
            <a:fillRect/>
          </a:stretch>
        </p:blipFill>
        <p:spPr>
          <a:xfrm flipH="1">
            <a:off x="6303875" y="0"/>
            <a:ext cx="2014201" cy="5143475"/>
          </a:xfrm>
          <a:prstGeom prst="rect">
            <a:avLst/>
          </a:prstGeom>
          <a:noFill/>
          <a:ln>
            <a:noFill/>
          </a:ln>
        </p:spPr>
      </p:pic>
      <p:sp>
        <p:nvSpPr>
          <p:cNvPr id="260" name="Google Shape;260;p40"/>
          <p:cNvSpPr/>
          <p:nvPr/>
        </p:nvSpPr>
        <p:spPr>
          <a:xfrm flipH="1">
            <a:off x="6889290" y="-24000"/>
            <a:ext cx="24909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14;p38">
            <a:extLst>
              <a:ext uri="{FF2B5EF4-FFF2-40B4-BE49-F238E27FC236}">
                <a16:creationId xmlns:a16="http://schemas.microsoft.com/office/drawing/2014/main" id="{5478373E-826D-91FE-F16E-90EFC55D1528}"/>
              </a:ext>
            </a:extLst>
          </p:cNvPr>
          <p:cNvSpPr txBox="1">
            <a:spLocks noGrp="1"/>
          </p:cNvSpPr>
          <p:nvPr>
            <p:ph type="title"/>
          </p:nvPr>
        </p:nvSpPr>
        <p:spPr>
          <a:xfrm>
            <a:off x="720000" y="50044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t>Introduction</a:t>
            </a:r>
            <a:endParaRPr u="sng"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2"/>
          <p:cNvSpPr txBox="1">
            <a:spLocks noGrp="1"/>
          </p:cNvSpPr>
          <p:nvPr>
            <p:ph type="title"/>
          </p:nvPr>
        </p:nvSpPr>
        <p:spPr>
          <a:xfrm>
            <a:off x="2812500" y="2725200"/>
            <a:ext cx="5239800" cy="84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The Data Set</a:t>
            </a:r>
            <a:endParaRPr dirty="0"/>
          </a:p>
        </p:txBody>
      </p:sp>
      <p:sp>
        <p:nvSpPr>
          <p:cNvPr id="282" name="Google Shape;282;p42"/>
          <p:cNvSpPr txBox="1">
            <a:spLocks noGrp="1"/>
          </p:cNvSpPr>
          <p:nvPr>
            <p:ph type="subTitle" idx="1"/>
          </p:nvPr>
        </p:nvSpPr>
        <p:spPr>
          <a:xfrm>
            <a:off x="2812500" y="3762301"/>
            <a:ext cx="5239800" cy="84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dirty="0"/>
              <a:t>This data set comprises of 1,225 rows and 15 columns, providing us with a comprehensive collection of client attributes. These attributes serve as crucial inputs for predictive modelling in the context of credit risk analysis.</a:t>
            </a:r>
          </a:p>
          <a:p>
            <a:pPr marL="0" lvl="0" indent="0" algn="l" rtl="0">
              <a:spcBef>
                <a:spcPts val="0"/>
              </a:spcBef>
              <a:spcAft>
                <a:spcPts val="0"/>
              </a:spcAft>
              <a:buClr>
                <a:schemeClr val="dk1"/>
              </a:buClr>
              <a:buSzPts val="1100"/>
              <a:buFont typeface="Arial"/>
              <a:buNone/>
            </a:pPr>
            <a:endParaRPr lang="en" sz="1100" dirty="0"/>
          </a:p>
          <a:p>
            <a:pPr marL="0" lvl="0" indent="0" algn="l" rtl="0">
              <a:spcBef>
                <a:spcPts val="0"/>
              </a:spcBef>
              <a:spcAft>
                <a:spcPts val="0"/>
              </a:spcAft>
              <a:buClr>
                <a:schemeClr val="dk1"/>
              </a:buClr>
              <a:buSzPts val="1100"/>
              <a:buFont typeface="Arial"/>
              <a:buNone/>
            </a:pPr>
            <a:r>
              <a:rPr lang="en" sz="1100" dirty="0"/>
              <a:t>The data set was sourced from Kaggle, sadly, </a:t>
            </a:r>
            <a:r>
              <a:rPr lang="en" sz="1100" i="1" dirty="0"/>
              <a:t>Piggy Bank </a:t>
            </a:r>
            <a:r>
              <a:rPr lang="en" sz="1100" dirty="0"/>
              <a:t>isn’t real.</a:t>
            </a:r>
            <a:endParaRPr sz="1100" dirty="0"/>
          </a:p>
        </p:txBody>
      </p:sp>
      <p:cxnSp>
        <p:nvCxnSpPr>
          <p:cNvPr id="290" name="Google Shape;290;p42"/>
          <p:cNvCxnSpPr/>
          <p:nvPr/>
        </p:nvCxnSpPr>
        <p:spPr>
          <a:xfrm>
            <a:off x="2477275" y="3719750"/>
            <a:ext cx="5940300" cy="0"/>
          </a:xfrm>
          <a:prstGeom prst="straightConnector1">
            <a:avLst/>
          </a:prstGeom>
          <a:noFill/>
          <a:ln w="9525" cap="flat" cmpd="sng">
            <a:solidFill>
              <a:schemeClr val="dk1"/>
            </a:solidFill>
            <a:prstDash val="solid"/>
            <a:round/>
            <a:headEnd type="none" w="med" len="med"/>
            <a:tailEnd type="none" w="med" len="med"/>
          </a:ln>
        </p:spPr>
      </p:cxnSp>
      <p:pic>
        <p:nvPicPr>
          <p:cNvPr id="291" name="Google Shape;291;p42"/>
          <p:cNvPicPr preferRelativeResize="0"/>
          <p:nvPr/>
        </p:nvPicPr>
        <p:blipFill>
          <a:blip r:embed="rId3">
            <a:alphaModFix/>
          </a:blip>
          <a:stretch>
            <a:fillRect/>
          </a:stretch>
        </p:blipFill>
        <p:spPr>
          <a:xfrm>
            <a:off x="459664" y="0"/>
            <a:ext cx="2014201" cy="5143475"/>
          </a:xfrm>
          <a:prstGeom prst="rect">
            <a:avLst/>
          </a:prstGeom>
          <a:noFill/>
          <a:ln>
            <a:noFill/>
          </a:ln>
        </p:spPr>
      </p:pic>
      <p:sp>
        <p:nvSpPr>
          <p:cNvPr id="292" name="Google Shape;292;p42"/>
          <p:cNvSpPr/>
          <p:nvPr/>
        </p:nvSpPr>
        <p:spPr>
          <a:xfrm>
            <a:off x="-29800" y="-24000"/>
            <a:ext cx="18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Snippet of the Data Set</a:t>
            </a:r>
            <a:endParaRPr dirty="0"/>
          </a:p>
        </p:txBody>
      </p:sp>
      <p:pic>
        <p:nvPicPr>
          <p:cNvPr id="3" name="Picture 2">
            <a:extLst>
              <a:ext uri="{FF2B5EF4-FFF2-40B4-BE49-F238E27FC236}">
                <a16:creationId xmlns:a16="http://schemas.microsoft.com/office/drawing/2014/main" id="{12B91762-D536-5029-ABFA-7F9FFF9F5495}"/>
              </a:ext>
            </a:extLst>
          </p:cNvPr>
          <p:cNvPicPr>
            <a:picLocks noChangeAspect="1"/>
          </p:cNvPicPr>
          <p:nvPr/>
        </p:nvPicPr>
        <p:blipFill>
          <a:blip r:embed="rId3"/>
          <a:stretch>
            <a:fillRect/>
          </a:stretch>
        </p:blipFill>
        <p:spPr>
          <a:xfrm>
            <a:off x="872836" y="1474809"/>
            <a:ext cx="6790617" cy="27116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11E9C-5876-A309-1233-78402F08C798}"/>
              </a:ext>
            </a:extLst>
          </p:cNvPr>
          <p:cNvSpPr>
            <a:spLocks noGrp="1"/>
          </p:cNvSpPr>
          <p:nvPr>
            <p:ph type="title"/>
          </p:nvPr>
        </p:nvSpPr>
        <p:spPr/>
        <p:txBody>
          <a:bodyPr/>
          <a:lstStyle/>
          <a:p>
            <a:r>
              <a:rPr lang="en-US" dirty="0"/>
              <a:t>A few of the Attributes</a:t>
            </a:r>
          </a:p>
        </p:txBody>
      </p:sp>
      <p:graphicFrame>
        <p:nvGraphicFramePr>
          <p:cNvPr id="3" name="Google Shape;215;p38">
            <a:extLst>
              <a:ext uri="{FF2B5EF4-FFF2-40B4-BE49-F238E27FC236}">
                <a16:creationId xmlns:a16="http://schemas.microsoft.com/office/drawing/2014/main" id="{24E84BEB-A3D2-6830-BC6E-AA7BA65F2617}"/>
              </a:ext>
            </a:extLst>
          </p:cNvPr>
          <p:cNvGraphicFramePr/>
          <p:nvPr>
            <p:extLst>
              <p:ext uri="{D42A27DB-BD31-4B8C-83A1-F6EECF244321}">
                <p14:modId xmlns:p14="http://schemas.microsoft.com/office/powerpoint/2010/main" val="3793646491"/>
              </p:ext>
            </p:extLst>
          </p:nvPr>
        </p:nvGraphicFramePr>
        <p:xfrm>
          <a:off x="553746" y="1219200"/>
          <a:ext cx="7704000" cy="3650674"/>
        </p:xfrm>
        <a:graphic>
          <a:graphicData uri="http://schemas.openxmlformats.org/drawingml/2006/table">
            <a:tbl>
              <a:tblPr>
                <a:noFill/>
                <a:tableStyleId>{CC1F37BB-9504-4EBD-80C7-17EDA6C0691E}</a:tableStyleId>
              </a:tblPr>
              <a:tblGrid>
                <a:gridCol w="2368125">
                  <a:extLst>
                    <a:ext uri="{9D8B030D-6E8A-4147-A177-3AD203B41FA5}">
                      <a16:colId xmlns:a16="http://schemas.microsoft.com/office/drawing/2014/main" val="20000"/>
                    </a:ext>
                  </a:extLst>
                </a:gridCol>
                <a:gridCol w="5335875">
                  <a:extLst>
                    <a:ext uri="{9D8B030D-6E8A-4147-A177-3AD203B41FA5}">
                      <a16:colId xmlns:a16="http://schemas.microsoft.com/office/drawing/2014/main" val="20001"/>
                    </a:ext>
                  </a:extLst>
                </a:gridCol>
              </a:tblGrid>
              <a:tr h="413010">
                <a:tc>
                  <a:txBody>
                    <a:bodyPr/>
                    <a:lstStyle/>
                    <a:p>
                      <a:pPr marL="0" lvl="0" indent="0" algn="l" rtl="0">
                        <a:spcBef>
                          <a:spcPts val="0"/>
                        </a:spcBef>
                        <a:spcAft>
                          <a:spcPts val="0"/>
                        </a:spcAft>
                        <a:buNone/>
                      </a:pPr>
                      <a:r>
                        <a:rPr lang="en" sz="1100" b="1" u="sng" dirty="0">
                          <a:solidFill>
                            <a:schemeClr val="hlink"/>
                          </a:solidFill>
                          <a:latin typeface="Albert Sans"/>
                          <a:ea typeface="Albert Sans"/>
                          <a:cs typeface="Albert Sans"/>
                          <a:sym typeface="Albert Sans"/>
                        </a:rPr>
                        <a:t>YOB</a:t>
                      </a:r>
                      <a:endParaRPr sz="1100" b="1" u="sng" dirty="0">
                        <a:solidFill>
                          <a:schemeClr val="dk1"/>
                        </a:solidFill>
                        <a:latin typeface="Albert Sans"/>
                        <a:ea typeface="Albert Sans"/>
                        <a:cs typeface="Albert Sans"/>
                        <a:sym typeface="Albert Sans"/>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000" dirty="0">
                          <a:solidFill>
                            <a:schemeClr val="dk1"/>
                          </a:solidFill>
                          <a:latin typeface="Albert Sans"/>
                          <a:ea typeface="Albert Sans"/>
                          <a:cs typeface="Albert Sans"/>
                          <a:sym typeface="Albert Sans"/>
                        </a:rPr>
                        <a:t>Year of Birth, represented as a numeric value, if unknown, it is assigned ‘99’</a:t>
                      </a:r>
                      <a:endParaRPr sz="1000" dirty="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13010">
                <a:tc>
                  <a:txBody>
                    <a:bodyPr/>
                    <a:lstStyle/>
                    <a:p>
                      <a:pPr marL="0" lvl="0" indent="0" algn="l" rtl="0">
                        <a:spcBef>
                          <a:spcPts val="0"/>
                        </a:spcBef>
                        <a:spcAft>
                          <a:spcPts val="0"/>
                        </a:spcAft>
                        <a:buNone/>
                      </a:pPr>
                      <a:r>
                        <a:rPr lang="en" sz="1100" b="1" u="sng" dirty="0">
                          <a:solidFill>
                            <a:schemeClr val="hlink"/>
                          </a:solidFill>
                          <a:latin typeface="Albert Sans"/>
                          <a:ea typeface="Albert Sans"/>
                          <a:cs typeface="Albert Sans"/>
                          <a:sym typeface="Albert Sans"/>
                        </a:rPr>
                        <a:t>NKID</a:t>
                      </a:r>
                      <a:endParaRPr sz="1100" b="1" u="sng" dirty="0">
                        <a:solidFill>
                          <a:schemeClr val="dk1"/>
                        </a:solidFill>
                        <a:latin typeface="Albert Sans"/>
                        <a:ea typeface="Albert Sans"/>
                        <a:cs typeface="Albert Sans"/>
                        <a:sym typeface="Albert Sans"/>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 sz="1000" dirty="0">
                          <a:solidFill>
                            <a:schemeClr val="dk1"/>
                          </a:solidFill>
                          <a:latin typeface="Albert Sans"/>
                          <a:ea typeface="Albert Sans"/>
                          <a:cs typeface="Albert Sans"/>
                          <a:sym typeface="Albert Sans"/>
                        </a:rPr>
                        <a:t>Number of Children, represented as a numeric value</a:t>
                      </a:r>
                      <a:endParaRPr sz="1000" dirty="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13010">
                <a:tc>
                  <a:txBody>
                    <a:bodyPr/>
                    <a:lstStyle/>
                    <a:p>
                      <a:pPr marL="0" lvl="0" indent="0" algn="l" rtl="0">
                        <a:spcBef>
                          <a:spcPts val="0"/>
                        </a:spcBef>
                        <a:spcAft>
                          <a:spcPts val="0"/>
                        </a:spcAft>
                        <a:buNone/>
                      </a:pPr>
                      <a:r>
                        <a:rPr lang="en" sz="1100" b="1" u="sng" dirty="0">
                          <a:solidFill>
                            <a:schemeClr val="hlink"/>
                          </a:solidFill>
                          <a:latin typeface="Albert Sans"/>
                          <a:ea typeface="Albert Sans"/>
                          <a:cs typeface="Albert Sans"/>
                          <a:sym typeface="Albert Sans"/>
                        </a:rPr>
                        <a:t>DEP</a:t>
                      </a:r>
                      <a:endParaRPr sz="1100" b="1" u="sng" dirty="0">
                        <a:solidFill>
                          <a:schemeClr val="dk1"/>
                        </a:solidFill>
                        <a:latin typeface="Albert Sans"/>
                        <a:ea typeface="Albert Sans"/>
                        <a:cs typeface="Albert Sans"/>
                        <a:sym typeface="Albert Sans"/>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000" dirty="0">
                          <a:solidFill>
                            <a:schemeClr val="dk1"/>
                          </a:solidFill>
                          <a:latin typeface="Albert Sans"/>
                          <a:ea typeface="Albert Sans"/>
                          <a:cs typeface="Albert Sans"/>
                          <a:sym typeface="Albert Sans"/>
                        </a:rPr>
                        <a:t>Number of Dependents, represented as a numeric value</a:t>
                      </a:r>
                      <a:endParaRPr sz="1000" dirty="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13010">
                <a:tc>
                  <a:txBody>
                    <a:bodyPr/>
                    <a:lstStyle/>
                    <a:p>
                      <a:pPr marL="0" lvl="0" indent="0" algn="l" rtl="0">
                        <a:spcBef>
                          <a:spcPts val="0"/>
                        </a:spcBef>
                        <a:spcAft>
                          <a:spcPts val="0"/>
                        </a:spcAft>
                        <a:buNone/>
                      </a:pPr>
                      <a:r>
                        <a:rPr lang="en" sz="1100" b="1" u="sng" dirty="0">
                          <a:solidFill>
                            <a:schemeClr val="hlink"/>
                          </a:solidFill>
                          <a:latin typeface="Albert Sans"/>
                          <a:ea typeface="Albert Sans"/>
                          <a:cs typeface="Albert Sans"/>
                          <a:sym typeface="Albert Sans"/>
                        </a:rPr>
                        <a:t>PHON</a:t>
                      </a:r>
                      <a:endParaRPr sz="1100" b="1" u="sng" dirty="0">
                        <a:solidFill>
                          <a:schemeClr val="dk1"/>
                        </a:solidFill>
                        <a:latin typeface="Albert Sans"/>
                        <a:ea typeface="Albert Sans"/>
                        <a:cs typeface="Albert Sans"/>
                        <a:sym typeface="Albert Sans"/>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000" dirty="0">
                          <a:solidFill>
                            <a:schemeClr val="dk1"/>
                          </a:solidFill>
                          <a:latin typeface="Albert Sans"/>
                          <a:ea typeface="Albert Sans"/>
                          <a:cs typeface="Albert Sans"/>
                          <a:sym typeface="Albert Sans"/>
                        </a:rPr>
                        <a:t>Indicates whether there is a mobile phone, represented by a binary value</a:t>
                      </a:r>
                      <a:endParaRPr sz="1000" dirty="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13010">
                <a:tc>
                  <a:txBody>
                    <a:bodyPr/>
                    <a:lstStyle/>
                    <a:p>
                      <a:pPr marL="0" lvl="0" indent="0" algn="l" rtl="0">
                        <a:spcBef>
                          <a:spcPts val="0"/>
                        </a:spcBef>
                        <a:spcAft>
                          <a:spcPts val="0"/>
                        </a:spcAft>
                        <a:buNone/>
                      </a:pPr>
                      <a:r>
                        <a:rPr lang="en" sz="1100" b="1" u="sng" dirty="0">
                          <a:solidFill>
                            <a:schemeClr val="hlink"/>
                          </a:solidFill>
                          <a:latin typeface="Albert Sans"/>
                          <a:ea typeface="Albert Sans"/>
                          <a:cs typeface="Albert Sans"/>
                          <a:sym typeface="Albert Sans"/>
                        </a:rPr>
                        <a:t>SINC</a:t>
                      </a:r>
                      <a:endParaRPr sz="1100" b="1" u="sng" dirty="0">
                        <a:solidFill>
                          <a:schemeClr val="dk1"/>
                        </a:solidFill>
                        <a:latin typeface="Albert Sans"/>
                        <a:ea typeface="Albert Sans"/>
                        <a:cs typeface="Albert Sans"/>
                        <a:sym typeface="Albert Sans"/>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000" dirty="0">
                          <a:solidFill>
                            <a:schemeClr val="dk1"/>
                          </a:solidFill>
                          <a:latin typeface="Albert Sans"/>
                          <a:ea typeface="Albert Sans"/>
                          <a:cs typeface="Albert Sans"/>
                          <a:sym typeface="Albert Sans"/>
                        </a:rPr>
                        <a:t>Spouse’s income, represented as a numeric value</a:t>
                      </a:r>
                      <a:endParaRPr sz="1000" dirty="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1585624">
                <a:tc>
                  <a:txBody>
                    <a:bodyPr/>
                    <a:lstStyle/>
                    <a:p>
                      <a:pPr marL="0" lvl="0" indent="0" algn="l" rtl="0">
                        <a:spcBef>
                          <a:spcPts val="0"/>
                        </a:spcBef>
                        <a:spcAft>
                          <a:spcPts val="0"/>
                        </a:spcAft>
                        <a:buNone/>
                      </a:pPr>
                      <a:r>
                        <a:rPr lang="en" sz="1100" b="1" u="sng" dirty="0">
                          <a:solidFill>
                            <a:schemeClr val="dk1"/>
                          </a:solidFill>
                          <a:latin typeface="Albert Sans"/>
                          <a:ea typeface="Albert Sans"/>
                          <a:cs typeface="Albert Sans"/>
                          <a:sym typeface="Albert Sans"/>
                        </a:rPr>
                        <a:t>AES</a:t>
                      </a:r>
                      <a:endParaRPr sz="1100" b="1" dirty="0">
                        <a:solidFill>
                          <a:schemeClr val="dk1"/>
                        </a:solidFill>
                        <a:latin typeface="Albert Sans"/>
                        <a:ea typeface="Albert Sans"/>
                        <a:cs typeface="Albert Sans"/>
                        <a:sym typeface="Albert Sans"/>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a:solidFill>
                            <a:schemeClr val="dk1"/>
                          </a:solidFill>
                          <a:latin typeface="Albert Sans"/>
                          <a:ea typeface="Albert Sans"/>
                          <a:cs typeface="Albert Sans"/>
                          <a:sym typeface="Albert Sans"/>
                        </a:rPr>
                        <a:t>Applicant’s employment status, represented as a categorical values. The possible values are:</a:t>
                      </a:r>
                    </a:p>
                    <a:p>
                      <a:pPr marL="0" lvl="0" indent="0" algn="l" rtl="0">
                        <a:spcBef>
                          <a:spcPts val="0"/>
                        </a:spcBef>
                        <a:spcAft>
                          <a:spcPts val="1600"/>
                        </a:spcAft>
                        <a:buNone/>
                      </a:pPr>
                      <a:endParaRPr lang="en-US" sz="1000" dirty="0">
                        <a:solidFill>
                          <a:schemeClr val="dk1"/>
                        </a:solidFill>
                        <a:latin typeface="Albert Sans"/>
                        <a:ea typeface="Albert Sans"/>
                        <a:cs typeface="Albert Sans"/>
                        <a:sym typeface="Albert Sans"/>
                      </a:endParaRPr>
                    </a:p>
                    <a:p>
                      <a:pPr marL="0" lvl="0" indent="0" algn="l" rtl="0">
                        <a:spcBef>
                          <a:spcPts val="0"/>
                        </a:spcBef>
                        <a:spcAft>
                          <a:spcPts val="1600"/>
                        </a:spcAft>
                        <a:buNone/>
                      </a:pPr>
                      <a:endParaRPr lang="en-US" sz="1000" dirty="0">
                        <a:solidFill>
                          <a:schemeClr val="dk1"/>
                        </a:solidFill>
                        <a:latin typeface="Albert Sans"/>
                        <a:ea typeface="Albert Sans"/>
                        <a:cs typeface="Albert Sans"/>
                        <a:sym typeface="Albert Sans"/>
                      </a:endParaRPr>
                    </a:p>
                    <a:p>
                      <a:pPr marL="0" lvl="0" indent="0" algn="l" rtl="0">
                        <a:spcBef>
                          <a:spcPts val="0"/>
                        </a:spcBef>
                        <a:spcAft>
                          <a:spcPts val="1600"/>
                        </a:spcAft>
                        <a:buNone/>
                      </a:pPr>
                      <a:endParaRPr lang="en-US" sz="1000" dirty="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6" name="TextBox 5">
            <a:extLst>
              <a:ext uri="{FF2B5EF4-FFF2-40B4-BE49-F238E27FC236}">
                <a16:creationId xmlns:a16="http://schemas.microsoft.com/office/drawing/2014/main" id="{40C3851A-81CE-E4BB-B03A-4E6F15238C95}"/>
              </a:ext>
            </a:extLst>
          </p:cNvPr>
          <p:cNvSpPr txBox="1"/>
          <p:nvPr/>
        </p:nvSpPr>
        <p:spPr>
          <a:xfrm>
            <a:off x="3172690" y="3754582"/>
            <a:ext cx="1801091" cy="830997"/>
          </a:xfrm>
          <a:prstGeom prst="rect">
            <a:avLst/>
          </a:prstGeom>
          <a:noFill/>
        </p:spPr>
        <p:txBody>
          <a:bodyPr wrap="square" rtlCol="0">
            <a:spAutoFit/>
          </a:bodyPr>
          <a:lstStyle/>
          <a:p>
            <a:pPr marL="171450" indent="-171450">
              <a:buFont typeface="Arial" panose="020B0604020202020204" pitchFamily="34" charset="0"/>
              <a:buChar char="•"/>
            </a:pPr>
            <a:r>
              <a:rPr lang="en-US" sz="800" dirty="0">
                <a:latin typeface="Albert Sans" panose="020B0604020202020204" charset="0"/>
              </a:rPr>
              <a:t>V = _government</a:t>
            </a:r>
          </a:p>
          <a:p>
            <a:pPr marL="171450" indent="-171450">
              <a:buFont typeface="Arial" panose="020B0604020202020204" pitchFamily="34" charset="0"/>
              <a:buChar char="•"/>
            </a:pPr>
            <a:r>
              <a:rPr lang="en-US" sz="800" dirty="0">
                <a:latin typeface="Albert Sans" panose="020B0604020202020204" charset="0"/>
              </a:rPr>
              <a:t>W = _housewife</a:t>
            </a:r>
          </a:p>
          <a:p>
            <a:pPr marL="171450" indent="-171450">
              <a:buFont typeface="Arial" panose="020B0604020202020204" pitchFamily="34" charset="0"/>
              <a:buChar char="•"/>
            </a:pPr>
            <a:r>
              <a:rPr lang="en-US" sz="800" dirty="0">
                <a:latin typeface="Albert Sans" panose="020B0604020202020204" charset="0"/>
              </a:rPr>
              <a:t>M = _military</a:t>
            </a:r>
          </a:p>
          <a:p>
            <a:pPr marL="171450" indent="-171450">
              <a:buFont typeface="Arial" panose="020B0604020202020204" pitchFamily="34" charset="0"/>
              <a:buChar char="•"/>
            </a:pPr>
            <a:r>
              <a:rPr lang="en-US" sz="800" dirty="0">
                <a:latin typeface="Albert Sans" panose="020B0604020202020204" charset="0"/>
              </a:rPr>
              <a:t>P = _private sector</a:t>
            </a:r>
          </a:p>
          <a:p>
            <a:pPr marL="171450" indent="-171450">
              <a:buFont typeface="Arial" panose="020B0604020202020204" pitchFamily="34" charset="0"/>
              <a:buChar char="•"/>
            </a:pPr>
            <a:r>
              <a:rPr lang="en-US" sz="800" dirty="0">
                <a:latin typeface="Albert Sans" panose="020B0604020202020204" charset="0"/>
              </a:rPr>
              <a:t>B = _public sector</a:t>
            </a:r>
          </a:p>
          <a:p>
            <a:pPr marL="171450" indent="-171450">
              <a:buFont typeface="Arial" panose="020B0604020202020204" pitchFamily="34" charset="0"/>
              <a:buChar char="•"/>
            </a:pPr>
            <a:r>
              <a:rPr lang="en-US" sz="800" dirty="0">
                <a:latin typeface="Albert Sans" panose="020B0604020202020204" charset="0"/>
              </a:rPr>
              <a:t>R = _retired</a:t>
            </a:r>
          </a:p>
        </p:txBody>
      </p:sp>
      <p:sp>
        <p:nvSpPr>
          <p:cNvPr id="8" name="TextBox 7">
            <a:extLst>
              <a:ext uri="{FF2B5EF4-FFF2-40B4-BE49-F238E27FC236}">
                <a16:creationId xmlns:a16="http://schemas.microsoft.com/office/drawing/2014/main" id="{52A8B8A9-AB46-7705-FD08-92E1F54FCEC4}"/>
              </a:ext>
            </a:extLst>
          </p:cNvPr>
          <p:cNvSpPr txBox="1"/>
          <p:nvPr/>
        </p:nvSpPr>
        <p:spPr>
          <a:xfrm>
            <a:off x="4759254" y="3753558"/>
            <a:ext cx="1801091" cy="707886"/>
          </a:xfrm>
          <a:prstGeom prst="rect">
            <a:avLst/>
          </a:prstGeom>
          <a:noFill/>
        </p:spPr>
        <p:txBody>
          <a:bodyPr wrap="square" rtlCol="0">
            <a:spAutoFit/>
          </a:bodyPr>
          <a:lstStyle/>
          <a:p>
            <a:pPr marL="171450" indent="-171450">
              <a:buFont typeface="Arial" panose="020B0604020202020204" pitchFamily="34" charset="0"/>
              <a:buChar char="•"/>
            </a:pPr>
            <a:r>
              <a:rPr lang="en-US" sz="800" dirty="0">
                <a:latin typeface="Albert Sans" panose="020B0604020202020204" charset="0"/>
              </a:rPr>
              <a:t>E = _self employed</a:t>
            </a:r>
          </a:p>
          <a:p>
            <a:pPr marL="171450" indent="-171450">
              <a:buFont typeface="Arial" panose="020B0604020202020204" pitchFamily="34" charset="0"/>
              <a:buChar char="•"/>
            </a:pPr>
            <a:r>
              <a:rPr lang="en-US" sz="800" dirty="0">
                <a:latin typeface="Albert Sans" panose="020B0604020202020204" charset="0"/>
              </a:rPr>
              <a:t>T = _student</a:t>
            </a:r>
          </a:p>
          <a:p>
            <a:pPr marL="171450" indent="-171450">
              <a:buFont typeface="Arial" panose="020B0604020202020204" pitchFamily="34" charset="0"/>
              <a:buChar char="•"/>
            </a:pPr>
            <a:r>
              <a:rPr lang="en-US" sz="800" dirty="0">
                <a:latin typeface="Albert Sans" panose="020B0604020202020204" charset="0"/>
              </a:rPr>
              <a:t>U = _unemployed</a:t>
            </a:r>
          </a:p>
          <a:p>
            <a:pPr marL="171450" indent="-171450">
              <a:buFont typeface="Arial" panose="020B0604020202020204" pitchFamily="34" charset="0"/>
              <a:buChar char="•"/>
            </a:pPr>
            <a:r>
              <a:rPr lang="en-US" sz="800" dirty="0">
                <a:latin typeface="Albert Sans" panose="020B0604020202020204" charset="0"/>
              </a:rPr>
              <a:t>N = _others</a:t>
            </a:r>
          </a:p>
          <a:p>
            <a:pPr marL="171450" indent="-171450">
              <a:buFont typeface="Arial" panose="020B0604020202020204" pitchFamily="34" charset="0"/>
              <a:buChar char="•"/>
            </a:pPr>
            <a:r>
              <a:rPr lang="en-US" sz="800" dirty="0">
                <a:latin typeface="Albert Sans" panose="020B0604020202020204" charset="0"/>
              </a:rPr>
              <a:t>Z = _no response</a:t>
            </a:r>
          </a:p>
        </p:txBody>
      </p:sp>
    </p:spTree>
    <p:extLst>
      <p:ext uri="{BB962C8B-B14F-4D97-AF65-F5344CB8AC3E}">
        <p14:creationId xmlns:p14="http://schemas.microsoft.com/office/powerpoint/2010/main" val="944613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4"/>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Cleaning</a:t>
            </a:r>
            <a:endParaRPr dirty="0"/>
          </a:p>
        </p:txBody>
      </p:sp>
      <p:sp>
        <p:nvSpPr>
          <p:cNvPr id="314" name="Google Shape;314;p44"/>
          <p:cNvSpPr txBox="1">
            <a:spLocks noGrp="1"/>
          </p:cNvSpPr>
          <p:nvPr>
            <p:ph type="title"/>
          </p:nvPr>
        </p:nvSpPr>
        <p:spPr>
          <a:xfrm>
            <a:off x="720007" y="1695975"/>
            <a:ext cx="2878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NULL Values</a:t>
            </a:r>
            <a:endParaRPr dirty="0"/>
          </a:p>
        </p:txBody>
      </p:sp>
      <p:sp>
        <p:nvSpPr>
          <p:cNvPr id="315" name="Google Shape;315;p44"/>
          <p:cNvSpPr txBox="1">
            <a:spLocks noGrp="1"/>
          </p:cNvSpPr>
          <p:nvPr>
            <p:ph type="title" idx="2"/>
          </p:nvPr>
        </p:nvSpPr>
        <p:spPr>
          <a:xfrm>
            <a:off x="4571588" y="1695975"/>
            <a:ext cx="2878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Duplicates</a:t>
            </a:r>
            <a:endParaRPr dirty="0"/>
          </a:p>
        </p:txBody>
      </p:sp>
      <p:sp>
        <p:nvSpPr>
          <p:cNvPr id="316" name="Google Shape;316;p44"/>
          <p:cNvSpPr txBox="1">
            <a:spLocks noGrp="1"/>
          </p:cNvSpPr>
          <p:nvPr>
            <p:ph type="subTitle" idx="1"/>
          </p:nvPr>
        </p:nvSpPr>
        <p:spPr>
          <a:xfrm>
            <a:off x="720000" y="2089575"/>
            <a:ext cx="287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dirty="0"/>
              <a:t>There were Zero NULL Values in the Dataset, which was a nice suprise</a:t>
            </a:r>
            <a:endParaRPr dirty="0"/>
          </a:p>
        </p:txBody>
      </p:sp>
      <p:sp>
        <p:nvSpPr>
          <p:cNvPr id="317" name="Google Shape;317;p44"/>
          <p:cNvSpPr txBox="1">
            <a:spLocks noGrp="1"/>
          </p:cNvSpPr>
          <p:nvPr>
            <p:ph type="subTitle" idx="3"/>
          </p:nvPr>
        </p:nvSpPr>
        <p:spPr>
          <a:xfrm>
            <a:off x="4571581" y="2089575"/>
            <a:ext cx="287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There were duplicates, after removing them we are left with 1,202 rows instead of the original 1,225 rows</a:t>
            </a:r>
            <a:endParaRPr dirty="0"/>
          </a:p>
        </p:txBody>
      </p:sp>
      <p:sp>
        <p:nvSpPr>
          <p:cNvPr id="318" name="Google Shape;318;p44"/>
          <p:cNvSpPr txBox="1">
            <a:spLocks noGrp="1"/>
          </p:cNvSpPr>
          <p:nvPr>
            <p:ph type="title" idx="4"/>
          </p:nvPr>
        </p:nvSpPr>
        <p:spPr>
          <a:xfrm>
            <a:off x="720007" y="3220475"/>
            <a:ext cx="2878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Outliers</a:t>
            </a:r>
            <a:endParaRPr dirty="0"/>
          </a:p>
        </p:txBody>
      </p:sp>
      <p:sp>
        <p:nvSpPr>
          <p:cNvPr id="319" name="Google Shape;319;p44"/>
          <p:cNvSpPr txBox="1">
            <a:spLocks noGrp="1"/>
          </p:cNvSpPr>
          <p:nvPr>
            <p:ph type="title" idx="5"/>
          </p:nvPr>
        </p:nvSpPr>
        <p:spPr>
          <a:xfrm>
            <a:off x="4571588" y="3220475"/>
            <a:ext cx="2878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Inconsistent Data</a:t>
            </a:r>
            <a:endParaRPr dirty="0"/>
          </a:p>
        </p:txBody>
      </p:sp>
      <p:sp>
        <p:nvSpPr>
          <p:cNvPr id="320" name="Google Shape;320;p44"/>
          <p:cNvSpPr txBox="1">
            <a:spLocks noGrp="1"/>
          </p:cNvSpPr>
          <p:nvPr>
            <p:ph type="subTitle" idx="6"/>
          </p:nvPr>
        </p:nvSpPr>
        <p:spPr>
          <a:xfrm>
            <a:off x="720000" y="3614075"/>
            <a:ext cx="287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There are outliers, but these outliers represent unique and significant characteristics of indivudials that impact their credit risk, removing these outliers might lead to losing valuable information later on</a:t>
            </a:r>
            <a:endParaRPr dirty="0"/>
          </a:p>
        </p:txBody>
      </p:sp>
      <p:sp>
        <p:nvSpPr>
          <p:cNvPr id="321" name="Google Shape;321;p44"/>
          <p:cNvSpPr txBox="1">
            <a:spLocks noGrp="1"/>
          </p:cNvSpPr>
          <p:nvPr>
            <p:ph type="subTitle" idx="7"/>
          </p:nvPr>
        </p:nvSpPr>
        <p:spPr>
          <a:xfrm>
            <a:off x="4571581" y="3614075"/>
            <a:ext cx="287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After checking negative values, it appears that there are no negative values in the data set</a:t>
            </a:r>
            <a:endParaRPr dirty="0"/>
          </a:p>
        </p:txBody>
      </p:sp>
      <p:cxnSp>
        <p:nvCxnSpPr>
          <p:cNvPr id="322" name="Google Shape;322;p44"/>
          <p:cNvCxnSpPr/>
          <p:nvPr/>
        </p:nvCxnSpPr>
        <p:spPr>
          <a:xfrm>
            <a:off x="720000" y="2901425"/>
            <a:ext cx="7306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52"/>
          <p:cNvSpPr txBox="1">
            <a:spLocks noGrp="1"/>
          </p:cNvSpPr>
          <p:nvPr>
            <p:ph type="title"/>
          </p:nvPr>
        </p:nvSpPr>
        <p:spPr>
          <a:xfrm>
            <a:off x="4257175" y="2889800"/>
            <a:ext cx="4166700" cy="171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Analysis and Visualisations</a:t>
            </a:r>
            <a:endParaRPr sz="4000" dirty="0">
              <a:solidFill>
                <a:schemeClr val="accent1"/>
              </a:solidFill>
            </a:endParaRPr>
          </a:p>
        </p:txBody>
      </p:sp>
      <p:pic>
        <p:nvPicPr>
          <p:cNvPr id="508" name="Google Shape;508;p52"/>
          <p:cNvPicPr preferRelativeResize="0"/>
          <p:nvPr/>
        </p:nvPicPr>
        <p:blipFill>
          <a:blip r:embed="rId3">
            <a:alphaModFix/>
          </a:blip>
          <a:stretch>
            <a:fillRect/>
          </a:stretch>
        </p:blipFill>
        <p:spPr>
          <a:xfrm>
            <a:off x="1802364" y="0"/>
            <a:ext cx="2014201" cy="5143475"/>
          </a:xfrm>
          <a:prstGeom prst="rect">
            <a:avLst/>
          </a:prstGeom>
          <a:noFill/>
          <a:ln>
            <a:noFill/>
          </a:ln>
        </p:spPr>
      </p:pic>
      <p:sp>
        <p:nvSpPr>
          <p:cNvPr id="509" name="Google Shape;509;p52"/>
          <p:cNvSpPr/>
          <p:nvPr/>
        </p:nvSpPr>
        <p:spPr>
          <a:xfrm>
            <a:off x="0" y="-24000"/>
            <a:ext cx="31536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5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Histogram of Age Column</a:t>
            </a:r>
            <a:endParaRPr dirty="0"/>
          </a:p>
        </p:txBody>
      </p:sp>
      <p:pic>
        <p:nvPicPr>
          <p:cNvPr id="2" name="Picture 1">
            <a:extLst>
              <a:ext uri="{FF2B5EF4-FFF2-40B4-BE49-F238E27FC236}">
                <a16:creationId xmlns:a16="http://schemas.microsoft.com/office/drawing/2014/main" id="{322D7A3D-67E8-EDCD-9637-3F2A7A4409A0}"/>
              </a:ext>
            </a:extLst>
          </p:cNvPr>
          <p:cNvPicPr>
            <a:picLocks noChangeAspect="1"/>
          </p:cNvPicPr>
          <p:nvPr/>
        </p:nvPicPr>
        <p:blipFill>
          <a:blip r:embed="rId3"/>
          <a:stretch>
            <a:fillRect/>
          </a:stretch>
        </p:blipFill>
        <p:spPr>
          <a:xfrm>
            <a:off x="618317" y="1247833"/>
            <a:ext cx="4443730" cy="3243580"/>
          </a:xfrm>
          <a:prstGeom prst="rect">
            <a:avLst/>
          </a:prstGeom>
        </p:spPr>
      </p:pic>
      <p:sp>
        <p:nvSpPr>
          <p:cNvPr id="3" name="TextBox 2">
            <a:extLst>
              <a:ext uri="{FF2B5EF4-FFF2-40B4-BE49-F238E27FC236}">
                <a16:creationId xmlns:a16="http://schemas.microsoft.com/office/drawing/2014/main" id="{0B6D717E-E0AE-83F7-EC51-297DCFD498D1}"/>
              </a:ext>
            </a:extLst>
          </p:cNvPr>
          <p:cNvSpPr txBox="1"/>
          <p:nvPr/>
        </p:nvSpPr>
        <p:spPr>
          <a:xfrm>
            <a:off x="5271654" y="1357746"/>
            <a:ext cx="2473037" cy="2462213"/>
          </a:xfrm>
          <a:prstGeom prst="rect">
            <a:avLst/>
          </a:prstGeom>
          <a:noFill/>
        </p:spPr>
        <p:txBody>
          <a:bodyPr wrap="square" rtlCol="0">
            <a:spAutoFit/>
          </a:bodyPr>
          <a:lstStyle/>
          <a:p>
            <a:r>
              <a:rPr lang="en-US" dirty="0">
                <a:latin typeface="Albert Sans" panose="020B0604020202020204" charset="0"/>
              </a:rPr>
              <a:t>Shows that most of </a:t>
            </a:r>
            <a:r>
              <a:rPr lang="en-US" i="1" dirty="0">
                <a:latin typeface="Albert Sans" panose="020B0604020202020204" charset="0"/>
              </a:rPr>
              <a:t>Piggy Bank’s </a:t>
            </a:r>
            <a:r>
              <a:rPr lang="en-US" dirty="0">
                <a:latin typeface="Albert Sans" panose="020B0604020202020204" charset="0"/>
              </a:rPr>
              <a:t>clients are of higher age.</a:t>
            </a:r>
          </a:p>
          <a:p>
            <a:endParaRPr lang="en-US" dirty="0">
              <a:latin typeface="Albert Sans" panose="020B0604020202020204" charset="0"/>
            </a:endParaRPr>
          </a:p>
          <a:p>
            <a:r>
              <a:rPr lang="en-US" dirty="0">
                <a:latin typeface="Albert Sans" panose="020B0604020202020204" charset="0"/>
              </a:rPr>
              <a:t>200 or more clients are over 60 years of age.</a:t>
            </a:r>
          </a:p>
          <a:p>
            <a:endParaRPr lang="en-US" dirty="0">
              <a:latin typeface="Albert Sans" panose="020B0604020202020204" charset="0"/>
            </a:endParaRPr>
          </a:p>
          <a:p>
            <a:r>
              <a:rPr lang="en-US" dirty="0">
                <a:latin typeface="Albert Sans" panose="020B0604020202020204" charset="0"/>
              </a:rPr>
              <a:t>Important to recognize and accommodate the diverse age groups within the client base.</a:t>
            </a:r>
          </a:p>
        </p:txBody>
      </p:sp>
    </p:spTree>
  </p:cSld>
  <p:clrMapOvr>
    <a:masterClrMapping/>
  </p:clrMapOvr>
</p:sld>
</file>

<file path=ppt/theme/theme1.xml><?xml version="1.0" encoding="utf-8"?>
<a:theme xmlns:a="http://schemas.openxmlformats.org/drawingml/2006/main" name="Data Analysis Consulting by Slidesgo">
  <a:themeElements>
    <a:clrScheme name="Simple Light">
      <a:dk1>
        <a:srgbClr val="000000"/>
      </a:dk1>
      <a:lt1>
        <a:srgbClr val="FFFFFF"/>
      </a:lt1>
      <a:dk2>
        <a:srgbClr val="207368"/>
      </a:dk2>
      <a:lt2>
        <a:srgbClr val="9EC0BE"/>
      </a:lt2>
      <a:accent1>
        <a:srgbClr val="B185B4"/>
      </a:accent1>
      <a:accent2>
        <a:srgbClr val="A6C1D8"/>
      </a:accent2>
      <a:accent3>
        <a:srgbClr val="224141"/>
      </a:accent3>
      <a:accent4>
        <a:srgbClr val="E3E8E8"/>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1598</Words>
  <Application>Microsoft Office PowerPoint</Application>
  <PresentationFormat>On-screen Show (16:9)</PresentationFormat>
  <Paragraphs>218</Paragraphs>
  <Slides>28</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Albert Sans</vt:lpstr>
      <vt:lpstr>Arial</vt:lpstr>
      <vt:lpstr>Anybody SemiBold</vt:lpstr>
      <vt:lpstr>Data Analysis Consulting by Slidesgo</vt:lpstr>
      <vt:lpstr>Credit Risk Analysis</vt:lpstr>
      <vt:lpstr>Table of Contents</vt:lpstr>
      <vt:lpstr>Introduction</vt:lpstr>
      <vt:lpstr>The Data Set</vt:lpstr>
      <vt:lpstr>Snippet of the Data Set</vt:lpstr>
      <vt:lpstr>A few of the Attributes</vt:lpstr>
      <vt:lpstr>Data Cleaning</vt:lpstr>
      <vt:lpstr>Analysis and Visualisations</vt:lpstr>
      <vt:lpstr>Histogram of Age Column</vt:lpstr>
      <vt:lpstr>Bar Chart of the Number of Children</vt:lpstr>
      <vt:lpstr>Number of Dependents</vt:lpstr>
      <vt:lpstr>Applicant Income</vt:lpstr>
      <vt:lpstr>Employment Status</vt:lpstr>
      <vt:lpstr>Correlation Matrix</vt:lpstr>
      <vt:lpstr>Scatter Plot Matrix of Multiple Variables</vt:lpstr>
      <vt:lpstr>Machine Learning  Models</vt:lpstr>
      <vt:lpstr>Perfomance Metrics</vt:lpstr>
      <vt:lpstr>Data Normalization</vt:lpstr>
      <vt:lpstr>Decision Tree</vt:lpstr>
      <vt:lpstr>Performance and Evaluation Decision Tree </vt:lpstr>
      <vt:lpstr>Naïve Bayes</vt:lpstr>
      <vt:lpstr>Performance and Evaluation Naïve Bayes</vt:lpstr>
      <vt:lpstr>Logistic Regression</vt:lpstr>
      <vt:lpstr>Performance and Evaluation Logistic Regression</vt:lpstr>
      <vt:lpstr>Naïve Bayes</vt:lpstr>
      <vt:lpstr>Model Comparison ROC Curve </vt:lpstr>
      <vt:lpstr>Best Machine Learning Model Logistic Regression</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Risk Analysis</dc:title>
  <dc:creator>Nathan</dc:creator>
  <cp:lastModifiedBy>Nathan Teakle</cp:lastModifiedBy>
  <cp:revision>24</cp:revision>
  <dcterms:modified xsi:type="dcterms:W3CDTF">2023-09-14T06:39:52Z</dcterms:modified>
</cp:coreProperties>
</file>