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58" r:id="rId7"/>
    <p:sldId id="259" r:id="rId8"/>
    <p:sldId id="264" r:id="rId9"/>
    <p:sldId id="260" r:id="rId10"/>
    <p:sldId id="265" r:id="rId11"/>
    <p:sldId id="261"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595" autoAdjust="0"/>
  </p:normalViewPr>
  <p:slideViewPr>
    <p:cSldViewPr snapToGrid="0">
      <p:cViewPr varScale="1">
        <p:scale>
          <a:sx n="105" d="100"/>
          <a:sy n="105" d="100"/>
        </p:scale>
        <p:origin x="834" y="102"/>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0" d="100"/>
          <a:sy n="60" d="100"/>
        </p:scale>
        <p:origin x="2424" y="1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90D19F-9EE3-43D8-9670-6A58E05C31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0D55E1F-C225-46B0-8D02-A7F01D1EEC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26D841-7B3C-47AF-987F-072B4B4DB2FC}" type="datetimeFigureOut">
              <a:rPr lang="en-US" smtClean="0"/>
              <a:t>7/27/2023</a:t>
            </a:fld>
            <a:endParaRPr lang="en-US" dirty="0"/>
          </a:p>
        </p:txBody>
      </p:sp>
      <p:sp>
        <p:nvSpPr>
          <p:cNvPr id="4" name="Footer Placeholder 3">
            <a:extLst>
              <a:ext uri="{FF2B5EF4-FFF2-40B4-BE49-F238E27FC236}">
                <a16:creationId xmlns:a16="http://schemas.microsoft.com/office/drawing/2014/main" id="{52CF677B-DDC3-4004-9B1B-95E07E15D2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AD43975-40E2-4F98-BE43-D14876F362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BC8066-2EF6-4176-9ACB-F71BDAE9FFED}" type="slidenum">
              <a:rPr lang="en-US" smtClean="0"/>
              <a:t>‹#›</a:t>
            </a:fld>
            <a:endParaRPr lang="en-US" dirty="0"/>
          </a:p>
        </p:txBody>
      </p:sp>
    </p:spTree>
    <p:extLst>
      <p:ext uri="{BB962C8B-B14F-4D97-AF65-F5344CB8AC3E}">
        <p14:creationId xmlns:p14="http://schemas.microsoft.com/office/powerpoint/2010/main" val="2514032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E7DBF-46FE-4FD5-AC56-18193FB86556}" type="datetimeFigureOut">
              <a:rPr lang="en-US" noProof="0" smtClean="0"/>
              <a:t>7/27/2023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54082-0EDA-40C0-B23E-AB88047B2438}" type="slidenum">
              <a:rPr lang="en-US" noProof="0" smtClean="0"/>
              <a:t>‹#›</a:t>
            </a:fld>
            <a:endParaRPr lang="en-US" noProof="0" dirty="0"/>
          </a:p>
        </p:txBody>
      </p:sp>
    </p:spTree>
    <p:extLst>
      <p:ext uri="{BB962C8B-B14F-4D97-AF65-F5344CB8AC3E}">
        <p14:creationId xmlns:p14="http://schemas.microsoft.com/office/powerpoint/2010/main" val="2625093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Cam</a:t>
            </a:r>
          </a:p>
        </p:txBody>
      </p:sp>
      <p:sp>
        <p:nvSpPr>
          <p:cNvPr id="4" name="Slide Number Placeholder 3"/>
          <p:cNvSpPr>
            <a:spLocks noGrp="1"/>
          </p:cNvSpPr>
          <p:nvPr>
            <p:ph type="sldNum" sz="quarter" idx="10"/>
          </p:nvPr>
        </p:nvSpPr>
        <p:spPr/>
        <p:txBody>
          <a:bodyPr/>
          <a:lstStyle/>
          <a:p>
            <a:fld id="{5EA54082-0EDA-40C0-B23E-AB88047B2438}" type="slidenum">
              <a:rPr lang="en-US" smtClean="0"/>
              <a:t>1</a:t>
            </a:fld>
            <a:endParaRPr lang="en-US" dirty="0"/>
          </a:p>
        </p:txBody>
      </p:sp>
    </p:spTree>
    <p:extLst>
      <p:ext uri="{BB962C8B-B14F-4D97-AF65-F5344CB8AC3E}">
        <p14:creationId xmlns:p14="http://schemas.microsoft.com/office/powerpoint/2010/main" val="3861114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Cam</a:t>
            </a:r>
          </a:p>
        </p:txBody>
      </p:sp>
      <p:sp>
        <p:nvSpPr>
          <p:cNvPr id="4" name="Slide Number Placeholder 3"/>
          <p:cNvSpPr>
            <a:spLocks noGrp="1"/>
          </p:cNvSpPr>
          <p:nvPr>
            <p:ph type="sldNum" sz="quarter" idx="10"/>
          </p:nvPr>
        </p:nvSpPr>
        <p:spPr/>
        <p:txBody>
          <a:bodyPr/>
          <a:lstStyle/>
          <a:p>
            <a:fld id="{5EA54082-0EDA-40C0-B23E-AB88047B2438}" type="slidenum">
              <a:rPr lang="en-US" smtClean="0"/>
              <a:t>2</a:t>
            </a:fld>
            <a:endParaRPr lang="en-US" dirty="0"/>
          </a:p>
        </p:txBody>
      </p:sp>
    </p:spTree>
    <p:extLst>
      <p:ext uri="{BB962C8B-B14F-4D97-AF65-F5344CB8AC3E}">
        <p14:creationId xmlns:p14="http://schemas.microsoft.com/office/powerpoint/2010/main" val="2422518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Frank</a:t>
            </a:r>
          </a:p>
        </p:txBody>
      </p:sp>
      <p:sp>
        <p:nvSpPr>
          <p:cNvPr id="4" name="Slide Number Placeholder 3"/>
          <p:cNvSpPr>
            <a:spLocks noGrp="1"/>
          </p:cNvSpPr>
          <p:nvPr>
            <p:ph type="sldNum" sz="quarter" idx="10"/>
          </p:nvPr>
        </p:nvSpPr>
        <p:spPr/>
        <p:txBody>
          <a:bodyPr/>
          <a:lstStyle/>
          <a:p>
            <a:fld id="{5EA54082-0EDA-40C0-B23E-AB88047B2438}" type="slidenum">
              <a:rPr lang="en-US" smtClean="0"/>
              <a:t>3</a:t>
            </a:fld>
            <a:endParaRPr lang="en-US" dirty="0"/>
          </a:p>
        </p:txBody>
      </p:sp>
    </p:spTree>
    <p:extLst>
      <p:ext uri="{BB962C8B-B14F-4D97-AF65-F5344CB8AC3E}">
        <p14:creationId xmlns:p14="http://schemas.microsoft.com/office/powerpoint/2010/main" val="2076935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10"/>
          </p:nvPr>
        </p:nvSpPr>
        <p:spPr/>
        <p:txBody>
          <a:bodyPr/>
          <a:lstStyle/>
          <a:p>
            <a:fld id="{5EA54082-0EDA-40C0-B23E-AB88047B2438}" type="slidenum">
              <a:rPr lang="en-US" smtClean="0"/>
              <a:t>4</a:t>
            </a:fld>
            <a:endParaRPr lang="en-US" dirty="0"/>
          </a:p>
        </p:txBody>
      </p:sp>
    </p:spTree>
    <p:extLst>
      <p:ext uri="{BB962C8B-B14F-4D97-AF65-F5344CB8AC3E}">
        <p14:creationId xmlns:p14="http://schemas.microsoft.com/office/powerpoint/2010/main" val="1837685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Andy</a:t>
            </a:r>
          </a:p>
        </p:txBody>
      </p:sp>
      <p:sp>
        <p:nvSpPr>
          <p:cNvPr id="4" name="Slide Number Placeholder 3"/>
          <p:cNvSpPr>
            <a:spLocks noGrp="1"/>
          </p:cNvSpPr>
          <p:nvPr>
            <p:ph type="sldNum" sz="quarter" idx="10"/>
          </p:nvPr>
        </p:nvSpPr>
        <p:spPr/>
        <p:txBody>
          <a:bodyPr/>
          <a:lstStyle/>
          <a:p>
            <a:fld id="{5EA54082-0EDA-40C0-B23E-AB88047B2438}" type="slidenum">
              <a:rPr lang="en-US" smtClean="0"/>
              <a:t>5</a:t>
            </a:fld>
            <a:endParaRPr lang="en-US" dirty="0"/>
          </a:p>
        </p:txBody>
      </p:sp>
    </p:spTree>
    <p:extLst>
      <p:ext uri="{BB962C8B-B14F-4D97-AF65-F5344CB8AC3E}">
        <p14:creationId xmlns:p14="http://schemas.microsoft.com/office/powerpoint/2010/main" val="887304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10"/>
          </p:nvPr>
        </p:nvSpPr>
        <p:spPr/>
        <p:txBody>
          <a:bodyPr/>
          <a:lstStyle/>
          <a:p>
            <a:fld id="{5EA54082-0EDA-40C0-B23E-AB88047B2438}" type="slidenum">
              <a:rPr lang="en-US" smtClean="0"/>
              <a:t>6</a:t>
            </a:fld>
            <a:endParaRPr lang="en-US" dirty="0"/>
          </a:p>
        </p:txBody>
      </p:sp>
    </p:spTree>
    <p:extLst>
      <p:ext uri="{BB962C8B-B14F-4D97-AF65-F5344CB8AC3E}">
        <p14:creationId xmlns:p14="http://schemas.microsoft.com/office/powerpoint/2010/main" val="2819374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Andy</a:t>
            </a:r>
          </a:p>
        </p:txBody>
      </p:sp>
      <p:sp>
        <p:nvSpPr>
          <p:cNvPr id="4" name="Slide Number Placeholder 3"/>
          <p:cNvSpPr>
            <a:spLocks noGrp="1"/>
          </p:cNvSpPr>
          <p:nvPr>
            <p:ph type="sldNum" sz="quarter" idx="10"/>
          </p:nvPr>
        </p:nvSpPr>
        <p:spPr/>
        <p:txBody>
          <a:bodyPr/>
          <a:lstStyle/>
          <a:p>
            <a:fld id="{5EA54082-0EDA-40C0-B23E-AB88047B2438}" type="slidenum">
              <a:rPr lang="en-US" smtClean="0"/>
              <a:t>7</a:t>
            </a:fld>
            <a:endParaRPr lang="en-US" dirty="0"/>
          </a:p>
        </p:txBody>
      </p:sp>
    </p:spTree>
    <p:extLst>
      <p:ext uri="{BB962C8B-B14F-4D97-AF65-F5344CB8AC3E}">
        <p14:creationId xmlns:p14="http://schemas.microsoft.com/office/powerpoint/2010/main" val="3187190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Frank</a:t>
            </a:r>
          </a:p>
        </p:txBody>
      </p:sp>
      <p:sp>
        <p:nvSpPr>
          <p:cNvPr id="4" name="Slide Number Placeholder 3"/>
          <p:cNvSpPr>
            <a:spLocks noGrp="1"/>
          </p:cNvSpPr>
          <p:nvPr>
            <p:ph type="sldNum" sz="quarter" idx="10"/>
          </p:nvPr>
        </p:nvSpPr>
        <p:spPr/>
        <p:txBody>
          <a:bodyPr/>
          <a:lstStyle/>
          <a:p>
            <a:fld id="{5EA54082-0EDA-40C0-B23E-AB88047B2438}" type="slidenum">
              <a:rPr lang="en-US" smtClean="0"/>
              <a:t>8</a:t>
            </a:fld>
            <a:endParaRPr lang="en-US" dirty="0"/>
          </a:p>
        </p:txBody>
      </p:sp>
    </p:spTree>
    <p:extLst>
      <p:ext uri="{BB962C8B-B14F-4D97-AF65-F5344CB8AC3E}">
        <p14:creationId xmlns:p14="http://schemas.microsoft.com/office/powerpoint/2010/main" val="4136986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Cam</a:t>
            </a:r>
          </a:p>
        </p:txBody>
      </p:sp>
      <p:sp>
        <p:nvSpPr>
          <p:cNvPr id="4" name="Slide Number Placeholder 3"/>
          <p:cNvSpPr>
            <a:spLocks noGrp="1"/>
          </p:cNvSpPr>
          <p:nvPr>
            <p:ph type="sldNum" sz="quarter" idx="10"/>
          </p:nvPr>
        </p:nvSpPr>
        <p:spPr/>
        <p:txBody>
          <a:bodyPr/>
          <a:lstStyle/>
          <a:p>
            <a:fld id="{5EA54082-0EDA-40C0-B23E-AB88047B2438}" type="slidenum">
              <a:rPr lang="en-US" smtClean="0"/>
              <a:t>9</a:t>
            </a:fld>
            <a:endParaRPr lang="en-US" dirty="0"/>
          </a:p>
        </p:txBody>
      </p:sp>
    </p:spTree>
    <p:extLst>
      <p:ext uri="{BB962C8B-B14F-4D97-AF65-F5344CB8AC3E}">
        <p14:creationId xmlns:p14="http://schemas.microsoft.com/office/powerpoint/2010/main" val="913141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75420" y="2493085"/>
            <a:ext cx="4971618" cy="2033753"/>
          </a:xfrm>
        </p:spPr>
        <p:txBody>
          <a:bodyPr anchor="ctr">
            <a:normAutofit/>
          </a:bodyPr>
          <a:lstStyle>
            <a:lvl1pPr algn="r">
              <a:defRPr sz="3600"/>
            </a:lvl1pPr>
          </a:lstStyle>
          <a:p>
            <a:r>
              <a:rPr lang="en-US" dirty="0"/>
              <a:t>Title</a:t>
            </a:r>
          </a:p>
        </p:txBody>
      </p:sp>
      <p:sp>
        <p:nvSpPr>
          <p:cNvPr id="3" name="Subtitle 2"/>
          <p:cNvSpPr>
            <a:spLocks noGrp="1"/>
          </p:cNvSpPr>
          <p:nvPr>
            <p:ph type="subTitle" idx="1" hasCustomPrompt="1"/>
          </p:nvPr>
        </p:nvSpPr>
        <p:spPr>
          <a:xfrm>
            <a:off x="6569348" y="2493085"/>
            <a:ext cx="4984220" cy="2033752"/>
          </a:xfrm>
        </p:spPr>
        <p:txBody>
          <a:bodyPr anchor="ctr">
            <a:normAutofit/>
          </a:bodyPr>
          <a:lstStyle>
            <a:lvl1pPr marL="0" indent="0" algn="l">
              <a:buNone/>
              <a:defRPr sz="18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cxnSp>
        <p:nvCxnSpPr>
          <p:cNvPr id="8" name="Straight Connector 7"/>
          <p:cNvCxnSpPr/>
          <p:nvPr userDrawn="1"/>
        </p:nvCxnSpPr>
        <p:spPr>
          <a:xfrm>
            <a:off x="6108192" y="2842697"/>
            <a:ext cx="0" cy="1334530"/>
          </a:xfrm>
          <a:prstGeom prst="line">
            <a:avLst/>
          </a:prstGeom>
          <a:ln w="889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Rectangle 8" descr="Color filled rectangle borde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Color filled rectangle borde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descr="Color filled rectangle borde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descr="Color filled rectangle borde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97708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99551F-0685-470A-A63A-F808D54B9B6A}" type="datetimeFigureOut">
              <a:rPr lang="en-US" smtClean="0"/>
              <a:t>7/27/2023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552183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99551F-0685-470A-A63A-F808D54B9B6A}" type="datetimeFigureOut">
              <a:rPr lang="en-US" smtClean="0"/>
              <a:t>7/27/2023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2313247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99551F-0685-470A-A63A-F808D54B9B6A}" type="datetimeFigureOut">
              <a:rPr lang="en-US" smtClean="0"/>
              <a:t>7/27/2023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260751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99551F-0685-470A-A63A-F808D54B9B6A}" type="datetimeFigureOut">
              <a:rPr lang="en-US" smtClean="0"/>
              <a:t>7/27/2023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92682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1610211"/>
            <a:ext cx="6934201" cy="965477"/>
          </a:xfrm>
        </p:spPr>
        <p:txBody>
          <a:bodyPr/>
          <a:lstStyle>
            <a:lvl1pPr>
              <a:defRPr/>
            </a:lvl1pPr>
          </a:lstStyle>
          <a:p>
            <a:r>
              <a:rPr lang="en-US" dirty="0"/>
              <a:t>Title</a:t>
            </a:r>
          </a:p>
        </p:txBody>
      </p:sp>
      <p:sp>
        <p:nvSpPr>
          <p:cNvPr id="3" name="Content Placeholder 2"/>
          <p:cNvSpPr>
            <a:spLocks noGrp="1"/>
          </p:cNvSpPr>
          <p:nvPr>
            <p:ph idx="1" hasCustomPrompt="1"/>
          </p:nvPr>
        </p:nvSpPr>
        <p:spPr>
          <a:xfrm>
            <a:off x="838201" y="2727433"/>
            <a:ext cx="6934200" cy="2585545"/>
          </a:xfrm>
        </p:spPr>
        <p:txBody>
          <a:bodyPr>
            <a:normAutofit/>
          </a:bodyPr>
          <a:lstStyle>
            <a:lvl1pPr marL="0" indent="0">
              <a:lnSpc>
                <a:spcPct val="110000"/>
              </a:lnSpc>
              <a:spcBef>
                <a:spcPts val="0"/>
              </a:spcBef>
              <a:spcAft>
                <a:spcPts val="1400"/>
              </a:spcAft>
              <a:buNone/>
              <a:defRPr sz="1800" baseline="0">
                <a:solidFill>
                  <a:schemeClr val="tx1">
                    <a:lumMod val="85000"/>
                    <a:lumOff val="15000"/>
                  </a:schemeClr>
                </a:solidFill>
              </a:defRPr>
            </a:lvl1pPr>
          </a:lstStyle>
          <a:p>
            <a:pPr lvl="0"/>
            <a:r>
              <a:rPr lang="en-US" dirty="0"/>
              <a:t>Body Text</a:t>
            </a:r>
          </a:p>
        </p:txBody>
      </p:sp>
      <p:sp>
        <p:nvSpPr>
          <p:cNvPr id="7" name="Rectangle 6" descr="Color filled rectangle borde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descr="Color filled rectangle borde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descr="Color filled rectangle borde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Color filled rectangle borde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05919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926758" y="2380595"/>
            <a:ext cx="4748828" cy="450383"/>
          </a:xfrm>
        </p:spPr>
        <p:txBody>
          <a:bodyPr>
            <a:normAutofit/>
          </a:bodyPr>
          <a:lstStyle>
            <a:lvl1pPr marL="0" indent="0">
              <a:buNone/>
              <a:tabLst>
                <a:tab pos="850392" algn="ctr"/>
                <a:tab pos="1545336" algn="ctr"/>
                <a:tab pos="2240280" algn="ctr"/>
                <a:tab pos="2926080" algn="ctr"/>
                <a:tab pos="3621024" algn="ctr"/>
                <a:tab pos="4315968" algn="ctr"/>
              </a:tabLst>
              <a:defRPr sz="2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6558454" y="2317530"/>
            <a:ext cx="4795345" cy="4083269"/>
          </a:xfrm>
        </p:spPr>
        <p:txBody>
          <a:bodyPr>
            <a:normAutofit/>
          </a:bodyPr>
          <a:lstStyle>
            <a:lvl1pPr marL="0" indent="0">
              <a:lnSpc>
                <a:spcPct val="137000"/>
              </a:lnSpc>
              <a:spcBef>
                <a:spcPts val="0"/>
              </a:spcBef>
              <a:buNone/>
              <a:defRPr sz="1700" baseline="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grpSp>
        <p:nvGrpSpPr>
          <p:cNvPr id="23" name="Group 22" descr="Dashed lines"/>
          <p:cNvGrpSpPr/>
          <p:nvPr userDrawn="1"/>
        </p:nvGrpSpPr>
        <p:grpSpPr>
          <a:xfrm>
            <a:off x="6557963" y="2680139"/>
            <a:ext cx="4795836" cy="3565213"/>
            <a:chOff x="6557963" y="2680139"/>
            <a:chExt cx="4795836" cy="3565213"/>
          </a:xfrm>
        </p:grpSpPr>
        <p:cxnSp>
          <p:nvCxnSpPr>
            <p:cNvPr id="11" name="Straight Connector 10"/>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4" name="Rectangle 23"/>
          <p:cNvSpPr/>
          <p:nvPr userDrawn="1"/>
        </p:nvSpPr>
        <p:spPr>
          <a:xfrm>
            <a:off x="838200" y="1618737"/>
            <a:ext cx="4837386" cy="5488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Text</a:t>
            </a:r>
          </a:p>
        </p:txBody>
      </p:sp>
      <p:grpSp>
        <p:nvGrpSpPr>
          <p:cNvPr id="25" name="Group 24" descr="Circle shapes"/>
          <p:cNvGrpSpPr/>
          <p:nvPr userDrawn="1"/>
        </p:nvGrpSpPr>
        <p:grpSpPr>
          <a:xfrm>
            <a:off x="987552" y="3151398"/>
            <a:ext cx="4471416" cy="2875416"/>
            <a:chOff x="987552" y="3151398"/>
            <a:chExt cx="4471416" cy="2875416"/>
          </a:xfrm>
        </p:grpSpPr>
        <p:grpSp>
          <p:nvGrpSpPr>
            <p:cNvPr id="26" name="Group 25"/>
            <p:cNvGrpSpPr/>
            <p:nvPr/>
          </p:nvGrpSpPr>
          <p:grpSpPr>
            <a:xfrm>
              <a:off x="987552" y="3151398"/>
              <a:ext cx="4471416" cy="310901"/>
              <a:chOff x="987552" y="3151398"/>
              <a:chExt cx="4471416" cy="310901"/>
            </a:xfrm>
          </p:grpSpPr>
          <p:sp>
            <p:nvSpPr>
              <p:cNvPr id="59" name="Oval 58"/>
              <p:cNvSpPr/>
              <p:nvPr/>
            </p:nvSpPr>
            <p:spPr>
              <a:xfrm>
                <a:off x="987552" y="315140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1682496" y="315140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3774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30632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3758184"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453128" y="315139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5148072" y="315139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p:cNvGrpSpPr/>
            <p:nvPr/>
          </p:nvGrpSpPr>
          <p:grpSpPr>
            <a:xfrm>
              <a:off x="987552" y="3792532"/>
              <a:ext cx="4471416" cy="310901"/>
              <a:chOff x="987552" y="3792532"/>
              <a:chExt cx="4471416" cy="310901"/>
            </a:xfrm>
          </p:grpSpPr>
          <p:sp>
            <p:nvSpPr>
              <p:cNvPr id="52" name="Oval 51"/>
              <p:cNvSpPr/>
              <p:nvPr/>
            </p:nvSpPr>
            <p:spPr>
              <a:xfrm>
                <a:off x="987552" y="379253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1682496" y="379253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23774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30632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3758184"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4453128" y="379253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5148072" y="379253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p:cNvGrpSpPr/>
            <p:nvPr/>
          </p:nvGrpSpPr>
          <p:grpSpPr>
            <a:xfrm>
              <a:off x="987552" y="4433661"/>
              <a:ext cx="4471416" cy="310901"/>
              <a:chOff x="987552" y="4433661"/>
              <a:chExt cx="4471416" cy="310901"/>
            </a:xfrm>
          </p:grpSpPr>
          <p:sp>
            <p:nvSpPr>
              <p:cNvPr id="45" name="Oval 44"/>
              <p:cNvSpPr/>
              <p:nvPr/>
            </p:nvSpPr>
            <p:spPr>
              <a:xfrm>
                <a:off x="987552" y="443366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682496" y="443366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23774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30632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3758184"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4453128" y="443366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5148072" y="4433661"/>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p:cNvGrpSpPr/>
            <p:nvPr/>
          </p:nvGrpSpPr>
          <p:grpSpPr>
            <a:xfrm>
              <a:off x="987552" y="5074788"/>
              <a:ext cx="4471416" cy="310901"/>
              <a:chOff x="987552" y="5074788"/>
              <a:chExt cx="4471416" cy="310901"/>
            </a:xfrm>
          </p:grpSpPr>
          <p:sp>
            <p:nvSpPr>
              <p:cNvPr id="38" name="Oval 37"/>
              <p:cNvSpPr/>
              <p:nvPr/>
            </p:nvSpPr>
            <p:spPr>
              <a:xfrm>
                <a:off x="987552" y="507479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682496" y="507479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23774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30632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3758184"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4453128" y="507478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5148072" y="507478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p:cNvGrpSpPr/>
            <p:nvPr/>
          </p:nvGrpSpPr>
          <p:grpSpPr>
            <a:xfrm>
              <a:off x="987552" y="5715913"/>
              <a:ext cx="4471416" cy="310901"/>
              <a:chOff x="987552" y="5715913"/>
              <a:chExt cx="4471416" cy="310901"/>
            </a:xfrm>
          </p:grpSpPr>
          <p:sp>
            <p:nvSpPr>
              <p:cNvPr id="31" name="Oval 30"/>
              <p:cNvSpPr/>
              <p:nvPr/>
            </p:nvSpPr>
            <p:spPr>
              <a:xfrm>
                <a:off x="987552" y="571591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682496" y="571591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23774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30632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3758184"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4453128" y="571591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5148072" y="571591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224214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96112"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4442460" y="2930778"/>
            <a:ext cx="3310128" cy="362604"/>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7988808"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7" name="Rectangle 6"/>
          <p:cNvSpPr/>
          <p:nvPr userDrawn="1"/>
        </p:nvSpPr>
        <p:spPr>
          <a:xfrm>
            <a:off x="813486" y="1915303"/>
            <a:ext cx="3364993" cy="7537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8" name="Rectangle 7"/>
          <p:cNvSpPr/>
          <p:nvPr userDrawn="1"/>
        </p:nvSpPr>
        <p:spPr>
          <a:xfrm>
            <a:off x="4364076" y="1915303"/>
            <a:ext cx="3364992" cy="7537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0" name="Rectangle 9"/>
          <p:cNvSpPr/>
          <p:nvPr userDrawn="1"/>
        </p:nvSpPr>
        <p:spPr>
          <a:xfrm>
            <a:off x="7914665" y="1920240"/>
            <a:ext cx="3364992" cy="7537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11" name="Group 10" descr="Circle shapes"/>
          <p:cNvGrpSpPr/>
          <p:nvPr userDrawn="1"/>
        </p:nvGrpSpPr>
        <p:grpSpPr>
          <a:xfrm>
            <a:off x="964478" y="3558746"/>
            <a:ext cx="3082157" cy="2218040"/>
            <a:chOff x="976835" y="3558746"/>
            <a:chExt cx="3082157" cy="2218040"/>
          </a:xfrm>
        </p:grpSpPr>
        <p:grpSp>
          <p:nvGrpSpPr>
            <p:cNvPr id="12" name="Group 11"/>
            <p:cNvGrpSpPr/>
            <p:nvPr/>
          </p:nvGrpSpPr>
          <p:grpSpPr>
            <a:xfrm>
              <a:off x="977464" y="3558746"/>
              <a:ext cx="3081528" cy="228600"/>
              <a:chOff x="914400" y="3558746"/>
              <a:chExt cx="3081528" cy="228600"/>
            </a:xfrm>
          </p:grpSpPr>
          <p:sp>
            <p:nvSpPr>
              <p:cNvPr id="45" name="Oval 44"/>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p:cNvGrpSpPr/>
            <p:nvPr/>
          </p:nvGrpSpPr>
          <p:grpSpPr>
            <a:xfrm>
              <a:off x="977464" y="4056106"/>
              <a:ext cx="3081528" cy="228600"/>
              <a:chOff x="914400" y="3558746"/>
              <a:chExt cx="3081528" cy="228600"/>
            </a:xfrm>
          </p:grpSpPr>
          <p:sp>
            <p:nvSpPr>
              <p:cNvPr id="38" name="Oval 37"/>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a:off x="976835" y="4553466"/>
              <a:ext cx="3081528" cy="228600"/>
              <a:chOff x="914400" y="3558746"/>
              <a:chExt cx="3081528" cy="228600"/>
            </a:xfrm>
          </p:grpSpPr>
          <p:sp>
            <p:nvSpPr>
              <p:cNvPr id="31" name="Oval 30"/>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p:cNvGrpSpPr/>
            <p:nvPr/>
          </p:nvGrpSpPr>
          <p:grpSpPr>
            <a:xfrm>
              <a:off x="976835" y="5046565"/>
              <a:ext cx="3081528" cy="228600"/>
              <a:chOff x="914400" y="3558746"/>
              <a:chExt cx="3081528" cy="228600"/>
            </a:xfrm>
          </p:grpSpPr>
          <p:sp>
            <p:nvSpPr>
              <p:cNvPr id="24" name="Oval 23"/>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p:cNvGrpSpPr/>
            <p:nvPr/>
          </p:nvGrpSpPr>
          <p:grpSpPr>
            <a:xfrm>
              <a:off x="976835" y="5548186"/>
              <a:ext cx="3081528" cy="228600"/>
              <a:chOff x="914400" y="3558746"/>
              <a:chExt cx="3081528" cy="228600"/>
            </a:xfrm>
          </p:grpSpPr>
          <p:sp>
            <p:nvSpPr>
              <p:cNvPr id="17" name="Oval 16"/>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2" name="Group 51" descr="Circle shapes"/>
          <p:cNvGrpSpPr/>
          <p:nvPr userDrawn="1"/>
        </p:nvGrpSpPr>
        <p:grpSpPr>
          <a:xfrm>
            <a:off x="4517850" y="3558746"/>
            <a:ext cx="3082157" cy="2218040"/>
            <a:chOff x="976835" y="3558746"/>
            <a:chExt cx="3082157" cy="2218040"/>
          </a:xfrm>
        </p:grpSpPr>
        <p:grpSp>
          <p:nvGrpSpPr>
            <p:cNvPr id="53" name="Group 52"/>
            <p:cNvGrpSpPr/>
            <p:nvPr/>
          </p:nvGrpSpPr>
          <p:grpSpPr>
            <a:xfrm>
              <a:off x="977464" y="3558746"/>
              <a:ext cx="3081528" cy="228600"/>
              <a:chOff x="914400" y="3558746"/>
              <a:chExt cx="3081528" cy="228600"/>
            </a:xfrm>
          </p:grpSpPr>
          <p:sp>
            <p:nvSpPr>
              <p:cNvPr id="86" name="Oval 85"/>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 name="Group 53"/>
            <p:cNvGrpSpPr/>
            <p:nvPr/>
          </p:nvGrpSpPr>
          <p:grpSpPr>
            <a:xfrm>
              <a:off x="977464" y="4056106"/>
              <a:ext cx="3081528" cy="228600"/>
              <a:chOff x="914400" y="3558746"/>
              <a:chExt cx="3081528" cy="228600"/>
            </a:xfrm>
          </p:grpSpPr>
          <p:sp>
            <p:nvSpPr>
              <p:cNvPr id="79" name="Oval 78"/>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 name="Group 54"/>
            <p:cNvGrpSpPr/>
            <p:nvPr/>
          </p:nvGrpSpPr>
          <p:grpSpPr>
            <a:xfrm>
              <a:off x="976835" y="4553466"/>
              <a:ext cx="3081528" cy="228600"/>
              <a:chOff x="914400" y="3558746"/>
              <a:chExt cx="3081528" cy="228600"/>
            </a:xfrm>
          </p:grpSpPr>
          <p:sp>
            <p:nvSpPr>
              <p:cNvPr id="72" name="Oval 71"/>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6" name="Group 55"/>
            <p:cNvGrpSpPr/>
            <p:nvPr/>
          </p:nvGrpSpPr>
          <p:grpSpPr>
            <a:xfrm>
              <a:off x="976835" y="5046565"/>
              <a:ext cx="3081528" cy="228600"/>
              <a:chOff x="914400" y="3558746"/>
              <a:chExt cx="3081528" cy="228600"/>
            </a:xfrm>
          </p:grpSpPr>
          <p:sp>
            <p:nvSpPr>
              <p:cNvPr id="65" name="Oval 64"/>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p:cNvGrpSpPr/>
            <p:nvPr/>
          </p:nvGrpSpPr>
          <p:grpSpPr>
            <a:xfrm>
              <a:off x="976835" y="5548186"/>
              <a:ext cx="3081528" cy="228600"/>
              <a:chOff x="914400" y="3558746"/>
              <a:chExt cx="3081528" cy="228600"/>
            </a:xfrm>
          </p:grpSpPr>
          <p:sp>
            <p:nvSpPr>
              <p:cNvPr id="58" name="Oval 57"/>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3" name="Group 92" descr="Circle shapes"/>
          <p:cNvGrpSpPr/>
          <p:nvPr userDrawn="1"/>
        </p:nvGrpSpPr>
        <p:grpSpPr>
          <a:xfrm>
            <a:off x="8068440" y="3558746"/>
            <a:ext cx="3082157" cy="2218040"/>
            <a:chOff x="976835" y="3558746"/>
            <a:chExt cx="3082157" cy="2218040"/>
          </a:xfrm>
        </p:grpSpPr>
        <p:grpSp>
          <p:nvGrpSpPr>
            <p:cNvPr id="94" name="Group 93"/>
            <p:cNvGrpSpPr/>
            <p:nvPr/>
          </p:nvGrpSpPr>
          <p:grpSpPr>
            <a:xfrm>
              <a:off x="977464" y="3558746"/>
              <a:ext cx="3081528" cy="228600"/>
              <a:chOff x="914400" y="3558746"/>
              <a:chExt cx="3081528" cy="228600"/>
            </a:xfrm>
          </p:grpSpPr>
          <p:sp>
            <p:nvSpPr>
              <p:cNvPr id="127" name="Oval 126"/>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Oval 129"/>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5" name="Group 94"/>
            <p:cNvGrpSpPr/>
            <p:nvPr/>
          </p:nvGrpSpPr>
          <p:grpSpPr>
            <a:xfrm>
              <a:off x="977464" y="4056106"/>
              <a:ext cx="3081528" cy="228600"/>
              <a:chOff x="914400" y="3558746"/>
              <a:chExt cx="3081528" cy="228600"/>
            </a:xfrm>
          </p:grpSpPr>
          <p:sp>
            <p:nvSpPr>
              <p:cNvPr id="120" name="Oval 119"/>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6" name="Group 95"/>
            <p:cNvGrpSpPr/>
            <p:nvPr/>
          </p:nvGrpSpPr>
          <p:grpSpPr>
            <a:xfrm>
              <a:off x="976835" y="4553466"/>
              <a:ext cx="3081528" cy="228600"/>
              <a:chOff x="914400" y="3558746"/>
              <a:chExt cx="3081528" cy="228600"/>
            </a:xfrm>
          </p:grpSpPr>
          <p:sp>
            <p:nvSpPr>
              <p:cNvPr id="113" name="Oval 112"/>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7" name="Group 96"/>
            <p:cNvGrpSpPr/>
            <p:nvPr/>
          </p:nvGrpSpPr>
          <p:grpSpPr>
            <a:xfrm>
              <a:off x="976835" y="5046565"/>
              <a:ext cx="3081528" cy="228600"/>
              <a:chOff x="914400" y="3558746"/>
              <a:chExt cx="3081528" cy="228600"/>
            </a:xfrm>
          </p:grpSpPr>
          <p:sp>
            <p:nvSpPr>
              <p:cNvPr id="106" name="Oval 105"/>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8" name="Group 97"/>
            <p:cNvGrpSpPr/>
            <p:nvPr/>
          </p:nvGrpSpPr>
          <p:grpSpPr>
            <a:xfrm>
              <a:off x="976835" y="5548186"/>
              <a:ext cx="3081528" cy="228600"/>
              <a:chOff x="914400" y="3558746"/>
              <a:chExt cx="3081528" cy="228600"/>
            </a:xfrm>
          </p:grpSpPr>
          <p:sp>
            <p:nvSpPr>
              <p:cNvPr id="99" name="Oval 98"/>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319836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ight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38198" y="1877694"/>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3541662" y="1877694"/>
            <a:ext cx="2487168" cy="362604"/>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6213291" y="1881347"/>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7" name="Content Placeholder 3"/>
          <p:cNvSpPr>
            <a:spLocks noGrp="1"/>
          </p:cNvSpPr>
          <p:nvPr>
            <p:ph sz="half" idx="12" hasCustomPrompt="1"/>
          </p:nvPr>
        </p:nvSpPr>
        <p:spPr>
          <a:xfrm>
            <a:off x="8884920" y="1881348"/>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13" name="Rectangle 12"/>
          <p:cNvSpPr/>
          <p:nvPr userDrawn="1"/>
        </p:nvSpPr>
        <p:spPr>
          <a:xfrm>
            <a:off x="838198" y="1355834"/>
            <a:ext cx="2468880" cy="5133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4" name="Rectangle 13"/>
          <p:cNvSpPr/>
          <p:nvPr userDrawn="1"/>
        </p:nvSpPr>
        <p:spPr>
          <a:xfrm>
            <a:off x="3541662"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5" name="Rectangle 14"/>
          <p:cNvSpPr/>
          <p:nvPr userDrawn="1"/>
        </p:nvSpPr>
        <p:spPr>
          <a:xfrm>
            <a:off x="6213291" y="1355834"/>
            <a:ext cx="2468880" cy="513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6" name="Rectangle 15"/>
          <p:cNvSpPr/>
          <p:nvPr userDrawn="1"/>
        </p:nvSpPr>
        <p:spPr>
          <a:xfrm>
            <a:off x="8884920"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21" name="Group 20" descr="Circle shapes"/>
          <p:cNvGrpSpPr/>
          <p:nvPr userDrawn="1"/>
        </p:nvGrpSpPr>
        <p:grpSpPr>
          <a:xfrm>
            <a:off x="905433" y="2393577"/>
            <a:ext cx="2358975" cy="1394592"/>
            <a:chOff x="905433" y="2595282"/>
            <a:chExt cx="2358975" cy="1394592"/>
          </a:xfrm>
        </p:grpSpPr>
        <p:grpSp>
          <p:nvGrpSpPr>
            <p:cNvPr id="22" name="Group 21"/>
            <p:cNvGrpSpPr/>
            <p:nvPr/>
          </p:nvGrpSpPr>
          <p:grpSpPr>
            <a:xfrm>
              <a:off x="905433" y="2595282"/>
              <a:ext cx="2358975" cy="179758"/>
              <a:chOff x="891986" y="2595282"/>
              <a:chExt cx="2358975" cy="179758"/>
            </a:xfrm>
          </p:grpSpPr>
          <p:sp>
            <p:nvSpPr>
              <p:cNvPr id="55" name="Oval 54"/>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p:cNvGrpSpPr/>
            <p:nvPr/>
          </p:nvGrpSpPr>
          <p:grpSpPr>
            <a:xfrm>
              <a:off x="905433" y="2903611"/>
              <a:ext cx="2358975" cy="179758"/>
              <a:chOff x="891986" y="2595282"/>
              <a:chExt cx="2358975" cy="179758"/>
            </a:xfrm>
          </p:grpSpPr>
          <p:sp>
            <p:nvSpPr>
              <p:cNvPr id="48" name="Oval 47"/>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p:cNvGrpSpPr/>
            <p:nvPr/>
          </p:nvGrpSpPr>
          <p:grpSpPr>
            <a:xfrm>
              <a:off x="905433" y="3205216"/>
              <a:ext cx="2358975" cy="179758"/>
              <a:chOff x="891986" y="2595282"/>
              <a:chExt cx="2358975" cy="179758"/>
            </a:xfrm>
          </p:grpSpPr>
          <p:sp>
            <p:nvSpPr>
              <p:cNvPr id="41" name="Oval 40"/>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p:cNvGrpSpPr/>
            <p:nvPr/>
          </p:nvGrpSpPr>
          <p:grpSpPr>
            <a:xfrm>
              <a:off x="905433" y="3500097"/>
              <a:ext cx="2358975" cy="179758"/>
              <a:chOff x="891986" y="2595282"/>
              <a:chExt cx="2358975" cy="179758"/>
            </a:xfrm>
          </p:grpSpPr>
          <p:sp>
            <p:nvSpPr>
              <p:cNvPr id="34" name="Oval 33"/>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p:cNvGrpSpPr/>
            <p:nvPr/>
          </p:nvGrpSpPr>
          <p:grpSpPr>
            <a:xfrm>
              <a:off x="905433" y="3810116"/>
              <a:ext cx="2358975" cy="179758"/>
              <a:chOff x="891986" y="2595282"/>
              <a:chExt cx="2358975" cy="179758"/>
            </a:xfrm>
          </p:grpSpPr>
          <p:sp>
            <p:nvSpPr>
              <p:cNvPr id="27" name="Oval 26"/>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2" name="Group 61" descr="Circle shapes"/>
          <p:cNvGrpSpPr/>
          <p:nvPr userDrawn="1"/>
        </p:nvGrpSpPr>
        <p:grpSpPr>
          <a:xfrm>
            <a:off x="6287795" y="2393577"/>
            <a:ext cx="2358975" cy="1394592"/>
            <a:chOff x="905433" y="2595282"/>
            <a:chExt cx="2358975" cy="1394592"/>
          </a:xfrm>
        </p:grpSpPr>
        <p:grpSp>
          <p:nvGrpSpPr>
            <p:cNvPr id="63" name="Group 62"/>
            <p:cNvGrpSpPr/>
            <p:nvPr/>
          </p:nvGrpSpPr>
          <p:grpSpPr>
            <a:xfrm>
              <a:off x="905433" y="2595282"/>
              <a:ext cx="2358975" cy="179758"/>
              <a:chOff x="891986" y="2595282"/>
              <a:chExt cx="2358975" cy="179758"/>
            </a:xfrm>
          </p:grpSpPr>
          <p:sp>
            <p:nvSpPr>
              <p:cNvPr id="96" name="Oval 95"/>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 name="Group 63"/>
            <p:cNvGrpSpPr/>
            <p:nvPr/>
          </p:nvGrpSpPr>
          <p:grpSpPr>
            <a:xfrm>
              <a:off x="905433" y="2903611"/>
              <a:ext cx="2358975" cy="179758"/>
              <a:chOff x="891986" y="2595282"/>
              <a:chExt cx="2358975" cy="179758"/>
            </a:xfrm>
          </p:grpSpPr>
          <p:sp>
            <p:nvSpPr>
              <p:cNvPr id="89" name="Oval 88"/>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94"/>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 name="Group 64"/>
            <p:cNvGrpSpPr/>
            <p:nvPr/>
          </p:nvGrpSpPr>
          <p:grpSpPr>
            <a:xfrm>
              <a:off x="905433" y="3205216"/>
              <a:ext cx="2358975" cy="179758"/>
              <a:chOff x="891986" y="2595282"/>
              <a:chExt cx="2358975" cy="179758"/>
            </a:xfrm>
          </p:grpSpPr>
          <p:sp>
            <p:nvSpPr>
              <p:cNvPr id="82" name="Oval 81"/>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 name="Group 65"/>
            <p:cNvGrpSpPr/>
            <p:nvPr/>
          </p:nvGrpSpPr>
          <p:grpSpPr>
            <a:xfrm>
              <a:off x="905433" y="3500097"/>
              <a:ext cx="2358975" cy="179758"/>
              <a:chOff x="891986" y="2595282"/>
              <a:chExt cx="2358975" cy="179758"/>
            </a:xfrm>
          </p:grpSpPr>
          <p:sp>
            <p:nvSpPr>
              <p:cNvPr id="75" name="Oval 74"/>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 name="Group 66"/>
            <p:cNvGrpSpPr/>
            <p:nvPr/>
          </p:nvGrpSpPr>
          <p:grpSpPr>
            <a:xfrm>
              <a:off x="905433" y="3810116"/>
              <a:ext cx="2358975" cy="179758"/>
              <a:chOff x="891986" y="2595282"/>
              <a:chExt cx="2358975" cy="179758"/>
            </a:xfrm>
          </p:grpSpPr>
          <p:sp>
            <p:nvSpPr>
              <p:cNvPr id="68" name="Oval 67"/>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3" name="Group 102" descr="Circle shapes"/>
          <p:cNvGrpSpPr/>
          <p:nvPr userDrawn="1"/>
        </p:nvGrpSpPr>
        <p:grpSpPr>
          <a:xfrm>
            <a:off x="3596614" y="2393621"/>
            <a:ext cx="2358975" cy="1394592"/>
            <a:chOff x="905433" y="2595282"/>
            <a:chExt cx="2358975" cy="1394592"/>
          </a:xfrm>
        </p:grpSpPr>
        <p:grpSp>
          <p:nvGrpSpPr>
            <p:cNvPr id="104" name="Group 103"/>
            <p:cNvGrpSpPr/>
            <p:nvPr/>
          </p:nvGrpSpPr>
          <p:grpSpPr>
            <a:xfrm>
              <a:off x="905433" y="2595282"/>
              <a:ext cx="2358975" cy="179758"/>
              <a:chOff x="891986" y="2595282"/>
              <a:chExt cx="2358975" cy="179758"/>
            </a:xfrm>
          </p:grpSpPr>
          <p:sp>
            <p:nvSpPr>
              <p:cNvPr id="137" name="Oval 13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13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13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13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14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14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p:cNvGrpSpPr/>
            <p:nvPr/>
          </p:nvGrpSpPr>
          <p:grpSpPr>
            <a:xfrm>
              <a:off x="905433" y="2903611"/>
              <a:ext cx="2358975" cy="179758"/>
              <a:chOff x="891986" y="2595282"/>
              <a:chExt cx="2358975" cy="179758"/>
            </a:xfrm>
          </p:grpSpPr>
          <p:sp>
            <p:nvSpPr>
              <p:cNvPr id="130" name="Oval 12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Oval 13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Oval 13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13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6" name="Group 105"/>
            <p:cNvGrpSpPr/>
            <p:nvPr/>
          </p:nvGrpSpPr>
          <p:grpSpPr>
            <a:xfrm>
              <a:off x="905433" y="3205216"/>
              <a:ext cx="2358975" cy="179758"/>
              <a:chOff x="891986" y="2595282"/>
              <a:chExt cx="2358975" cy="179758"/>
            </a:xfrm>
          </p:grpSpPr>
          <p:sp>
            <p:nvSpPr>
              <p:cNvPr id="123" name="Oval 122"/>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7" name="Group 106"/>
            <p:cNvGrpSpPr/>
            <p:nvPr/>
          </p:nvGrpSpPr>
          <p:grpSpPr>
            <a:xfrm>
              <a:off x="905433" y="3500097"/>
              <a:ext cx="2358975" cy="179758"/>
              <a:chOff x="891986" y="2595282"/>
              <a:chExt cx="2358975" cy="179758"/>
            </a:xfrm>
          </p:grpSpPr>
          <p:sp>
            <p:nvSpPr>
              <p:cNvPr id="116" name="Oval 115"/>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8" name="Group 107"/>
            <p:cNvGrpSpPr/>
            <p:nvPr/>
          </p:nvGrpSpPr>
          <p:grpSpPr>
            <a:xfrm>
              <a:off x="905433" y="3810116"/>
              <a:ext cx="2358975" cy="179758"/>
              <a:chOff x="891986" y="2595282"/>
              <a:chExt cx="2358975" cy="179758"/>
            </a:xfrm>
          </p:grpSpPr>
          <p:sp>
            <p:nvSpPr>
              <p:cNvPr id="109" name="Oval 108"/>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44" name="Group 143" descr="Circle shapes"/>
          <p:cNvGrpSpPr/>
          <p:nvPr userDrawn="1"/>
        </p:nvGrpSpPr>
        <p:grpSpPr>
          <a:xfrm>
            <a:off x="8969655" y="2395728"/>
            <a:ext cx="2358975" cy="1394592"/>
            <a:chOff x="905433" y="2595282"/>
            <a:chExt cx="2358975" cy="1394592"/>
          </a:xfrm>
        </p:grpSpPr>
        <p:grpSp>
          <p:nvGrpSpPr>
            <p:cNvPr id="145" name="Group 144"/>
            <p:cNvGrpSpPr/>
            <p:nvPr/>
          </p:nvGrpSpPr>
          <p:grpSpPr>
            <a:xfrm>
              <a:off x="905433" y="2595282"/>
              <a:ext cx="2358975" cy="179758"/>
              <a:chOff x="891986" y="2595282"/>
              <a:chExt cx="2358975" cy="179758"/>
            </a:xfrm>
          </p:grpSpPr>
          <p:sp>
            <p:nvSpPr>
              <p:cNvPr id="178" name="Oval 177"/>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Oval 178"/>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Oval 179"/>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Oval 180"/>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Oval 181"/>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Oval 182"/>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Oval 183"/>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6" name="Group 145"/>
            <p:cNvGrpSpPr/>
            <p:nvPr/>
          </p:nvGrpSpPr>
          <p:grpSpPr>
            <a:xfrm>
              <a:off x="905433" y="2903611"/>
              <a:ext cx="2358975" cy="179758"/>
              <a:chOff x="891986" y="2595282"/>
              <a:chExt cx="2358975" cy="179758"/>
            </a:xfrm>
          </p:grpSpPr>
          <p:sp>
            <p:nvSpPr>
              <p:cNvPr id="171" name="Oval 170"/>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Oval 171"/>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Oval 172"/>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Oval 173"/>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Oval 175"/>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Oval 176"/>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7" name="Group 146"/>
            <p:cNvGrpSpPr/>
            <p:nvPr/>
          </p:nvGrpSpPr>
          <p:grpSpPr>
            <a:xfrm>
              <a:off x="905433" y="3205216"/>
              <a:ext cx="2358975" cy="179758"/>
              <a:chOff x="891986" y="2595282"/>
              <a:chExt cx="2358975" cy="179758"/>
            </a:xfrm>
          </p:grpSpPr>
          <p:sp>
            <p:nvSpPr>
              <p:cNvPr id="164" name="Oval 163"/>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Oval 168"/>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Oval 169"/>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8" name="Group 147"/>
            <p:cNvGrpSpPr/>
            <p:nvPr/>
          </p:nvGrpSpPr>
          <p:grpSpPr>
            <a:xfrm>
              <a:off x="905433" y="3500097"/>
              <a:ext cx="2358975" cy="179758"/>
              <a:chOff x="891986" y="2595282"/>
              <a:chExt cx="2358975" cy="179758"/>
            </a:xfrm>
          </p:grpSpPr>
          <p:sp>
            <p:nvSpPr>
              <p:cNvPr id="157" name="Oval 15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Oval 15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Oval 15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Oval 15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Oval 16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9" name="Group 148"/>
            <p:cNvGrpSpPr/>
            <p:nvPr/>
          </p:nvGrpSpPr>
          <p:grpSpPr>
            <a:xfrm>
              <a:off x="905433" y="3810116"/>
              <a:ext cx="2358975" cy="179758"/>
              <a:chOff x="891986" y="2595282"/>
              <a:chExt cx="2358975" cy="179758"/>
            </a:xfrm>
          </p:grpSpPr>
          <p:sp>
            <p:nvSpPr>
              <p:cNvPr id="150" name="Oval 14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Oval 15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Oval 15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Oval 15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49" name="Group 348" descr="Dashed lines"/>
          <p:cNvGrpSpPr/>
          <p:nvPr userDrawn="1"/>
        </p:nvGrpSpPr>
        <p:grpSpPr>
          <a:xfrm>
            <a:off x="896377" y="4239037"/>
            <a:ext cx="2384144" cy="2121587"/>
            <a:chOff x="6557963" y="2680139"/>
            <a:chExt cx="4795836" cy="3565213"/>
          </a:xfrm>
        </p:grpSpPr>
        <p:cxnSp>
          <p:nvCxnSpPr>
            <p:cNvPr id="350" name="Straight Connector 349"/>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62" name="Group 361" descr="Dashed lines"/>
          <p:cNvGrpSpPr/>
          <p:nvPr userDrawn="1"/>
        </p:nvGrpSpPr>
        <p:grpSpPr>
          <a:xfrm>
            <a:off x="3599840" y="4239037"/>
            <a:ext cx="2384144" cy="2121587"/>
            <a:chOff x="6557963" y="2680139"/>
            <a:chExt cx="4795836" cy="3565213"/>
          </a:xfrm>
        </p:grpSpPr>
        <p:cxnSp>
          <p:nvCxnSpPr>
            <p:cNvPr id="363" name="Straight Connector 362"/>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75" name="Group 374" descr="Dashed lines"/>
          <p:cNvGrpSpPr/>
          <p:nvPr userDrawn="1"/>
        </p:nvGrpSpPr>
        <p:grpSpPr>
          <a:xfrm>
            <a:off x="6298027" y="4239037"/>
            <a:ext cx="2384144" cy="2121587"/>
            <a:chOff x="6557963" y="2680139"/>
            <a:chExt cx="4795836" cy="3565213"/>
          </a:xfrm>
        </p:grpSpPr>
        <p:cxnSp>
          <p:nvCxnSpPr>
            <p:cNvPr id="376" name="Straight Connector 375"/>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5" name="Straight Connector 384"/>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6" name="Straight Connector 385"/>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401" name="Group 400" descr="Dashed lines"/>
          <p:cNvGrpSpPr/>
          <p:nvPr userDrawn="1"/>
        </p:nvGrpSpPr>
        <p:grpSpPr>
          <a:xfrm>
            <a:off x="8996214" y="4232850"/>
            <a:ext cx="2384144" cy="2121587"/>
            <a:chOff x="6557963" y="2680139"/>
            <a:chExt cx="4795836" cy="3565213"/>
          </a:xfrm>
        </p:grpSpPr>
        <p:cxnSp>
          <p:nvCxnSpPr>
            <p:cNvPr id="402" name="Straight Connector 401"/>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9" name="Straight Connector 40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61" name="Text Placeholder 360"/>
          <p:cNvSpPr>
            <a:spLocks noGrp="1"/>
          </p:cNvSpPr>
          <p:nvPr>
            <p:ph type="body" sz="quarter" idx="13" hasCustomPrompt="1"/>
          </p:nvPr>
        </p:nvSpPr>
        <p:spPr>
          <a:xfrm>
            <a:off x="844865"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74" name="Text Placeholder 360"/>
          <p:cNvSpPr>
            <a:spLocks noGrp="1"/>
          </p:cNvSpPr>
          <p:nvPr>
            <p:ph type="body" sz="quarter" idx="14" hasCustomPrompt="1"/>
          </p:nvPr>
        </p:nvSpPr>
        <p:spPr>
          <a:xfrm>
            <a:off x="3541662"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87" name="Text Placeholder 360"/>
          <p:cNvSpPr>
            <a:spLocks noGrp="1"/>
          </p:cNvSpPr>
          <p:nvPr>
            <p:ph type="body" sz="quarter" idx="15" hasCustomPrompt="1"/>
          </p:nvPr>
        </p:nvSpPr>
        <p:spPr>
          <a:xfrm>
            <a:off x="6239849"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413" name="Text Placeholder 360"/>
          <p:cNvSpPr>
            <a:spLocks noGrp="1"/>
          </p:cNvSpPr>
          <p:nvPr>
            <p:ph type="body" sz="quarter" idx="16" hasCustomPrompt="1"/>
          </p:nvPr>
        </p:nvSpPr>
        <p:spPr>
          <a:xfrm>
            <a:off x="8938036"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Tree>
    <p:extLst>
      <p:ext uri="{BB962C8B-B14F-4D97-AF65-F5344CB8AC3E}">
        <p14:creationId xmlns:p14="http://schemas.microsoft.com/office/powerpoint/2010/main" val="173984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99551F-0685-470A-A63A-F808D54B9B6A}" type="datetimeFigureOut">
              <a:rPr lang="en-US" smtClean="0"/>
              <a:t>7/27/2023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2292670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99551F-0685-470A-A63A-F808D54B9B6A}" type="datetimeFigureOut">
              <a:rPr lang="en-US" smtClean="0"/>
              <a:t>7/27/2023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3714509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99551F-0685-470A-A63A-F808D54B9B6A}" type="datetimeFigureOut">
              <a:rPr lang="en-US" smtClean="0"/>
              <a:t>7/27/2023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313918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99551F-0685-470A-A63A-F808D54B9B6A}" type="datetimeFigureOut">
              <a:rPr lang="en-US" smtClean="0"/>
              <a:t>7/27/2023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3428871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99551F-0685-470A-A63A-F808D54B9B6A}" type="datetimeFigureOut">
              <a:rPr lang="en-US" smtClean="0"/>
              <a:t>7/27/2023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BDE3A-8A5F-47C4-AA75-58FC1EB2D383}" type="slidenum">
              <a:rPr lang="en-US" smtClean="0"/>
              <a:t>‹#›</a:t>
            </a:fld>
            <a:endParaRPr lang="en-US" dirty="0"/>
          </a:p>
        </p:txBody>
      </p:sp>
    </p:spTree>
    <p:extLst>
      <p:ext uri="{BB962C8B-B14F-4D97-AF65-F5344CB8AC3E}">
        <p14:creationId xmlns:p14="http://schemas.microsoft.com/office/powerpoint/2010/main" val="9718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0" r:id="rId4"/>
    <p:sldLayoutId id="2147483661" r:id="rId5"/>
    <p:sldLayoutId id="2147483651"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000" kern="120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sv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svg"/><Relationship Id="rId20" Type="http://schemas.openxmlformats.org/officeDocument/2006/relationships/image" Target="../media/image18.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24" Type="http://schemas.openxmlformats.org/officeDocument/2006/relationships/image" Target="../media/image22.sv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svg"/><Relationship Id="rId19" Type="http://schemas.openxmlformats.org/officeDocument/2006/relationships/image" Target="../media/image17.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 Id="rId22" Type="http://schemas.openxmlformats.org/officeDocument/2006/relationships/image" Target="../media/image20.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athanteakle.github.io/Project3-Tes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jpg"/></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4500" y="2493085"/>
            <a:ext cx="5202538" cy="2033753"/>
          </a:xfrm>
        </p:spPr>
        <p:txBody>
          <a:bodyPr>
            <a:normAutofit/>
          </a:bodyPr>
          <a:lstStyle/>
          <a:p>
            <a:pPr algn="ctr"/>
            <a:r>
              <a:rPr lang="en-US" sz="4000" dirty="0"/>
              <a:t>Forbes Highest Paid Athletes 1990-2020</a:t>
            </a:r>
          </a:p>
        </p:txBody>
      </p:sp>
      <p:sp>
        <p:nvSpPr>
          <p:cNvPr id="7" name="Subtitle 6"/>
          <p:cNvSpPr>
            <a:spLocks noGrp="1"/>
          </p:cNvSpPr>
          <p:nvPr>
            <p:ph type="subTitle" idx="1"/>
          </p:nvPr>
        </p:nvSpPr>
        <p:spPr/>
        <p:txBody>
          <a:bodyPr>
            <a:normAutofit/>
          </a:bodyPr>
          <a:lstStyle/>
          <a:p>
            <a:pPr algn="ctr"/>
            <a:r>
              <a:rPr lang="en-US" sz="2000" dirty="0">
                <a:solidFill>
                  <a:schemeClr val="tx1"/>
                </a:solidFill>
              </a:rPr>
              <a:t>Andy Newman, Cameron DiFalco, </a:t>
            </a:r>
            <a:br>
              <a:rPr lang="en-US" sz="2000" dirty="0">
                <a:solidFill>
                  <a:schemeClr val="tx1"/>
                </a:solidFill>
              </a:rPr>
            </a:br>
            <a:r>
              <a:rPr lang="en-US" sz="2000" dirty="0">
                <a:solidFill>
                  <a:schemeClr val="tx1"/>
                </a:solidFill>
              </a:rPr>
              <a:t>Frank </a:t>
            </a:r>
            <a:r>
              <a:rPr lang="en-US" sz="2000" dirty="0" err="1">
                <a:solidFill>
                  <a:schemeClr val="tx1"/>
                </a:solidFill>
              </a:rPr>
              <a:t>Yichao</a:t>
            </a:r>
            <a:r>
              <a:rPr lang="en-US" sz="2000" dirty="0">
                <a:solidFill>
                  <a:schemeClr val="tx1"/>
                </a:solidFill>
              </a:rPr>
              <a:t> and Nathan </a:t>
            </a:r>
            <a:r>
              <a:rPr lang="en-US" sz="2000" dirty="0" err="1">
                <a:solidFill>
                  <a:schemeClr val="tx1"/>
                </a:solidFill>
              </a:rPr>
              <a:t>Teakle</a:t>
            </a:r>
            <a:endParaRPr lang="en-US" sz="2000" dirty="0">
              <a:solidFill>
                <a:schemeClr val="tx1"/>
              </a:solidFill>
            </a:endParaRPr>
          </a:p>
        </p:txBody>
      </p:sp>
      <p:pic>
        <p:nvPicPr>
          <p:cNvPr id="4" name="Graphic 3" descr="Volleyball outline">
            <a:extLst>
              <a:ext uri="{FF2B5EF4-FFF2-40B4-BE49-F238E27FC236}">
                <a16:creationId xmlns:a16="http://schemas.microsoft.com/office/drawing/2014/main" id="{83CF9F83-8738-11A9-010E-E31B8011D1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1720" y="199217"/>
            <a:ext cx="914400" cy="914400"/>
          </a:xfrm>
          <a:prstGeom prst="rect">
            <a:avLst/>
          </a:prstGeom>
        </p:spPr>
      </p:pic>
      <p:pic>
        <p:nvPicPr>
          <p:cNvPr id="6" name="Graphic 5" descr="Football outline">
            <a:extLst>
              <a:ext uri="{FF2B5EF4-FFF2-40B4-BE49-F238E27FC236}">
                <a16:creationId xmlns:a16="http://schemas.microsoft.com/office/drawing/2014/main" id="{72BB9671-85B1-526F-6F2C-0D580147A2D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66025" y="199217"/>
            <a:ext cx="914400" cy="914400"/>
          </a:xfrm>
          <a:prstGeom prst="rect">
            <a:avLst/>
          </a:prstGeom>
        </p:spPr>
      </p:pic>
      <p:pic>
        <p:nvPicPr>
          <p:cNvPr id="9" name="Graphic 8" descr="Basketball outline">
            <a:extLst>
              <a:ext uri="{FF2B5EF4-FFF2-40B4-BE49-F238E27FC236}">
                <a16:creationId xmlns:a16="http://schemas.microsoft.com/office/drawing/2014/main" id="{3C7B8DF8-3073-90E2-80F7-44F5DEA5444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21429" y="199217"/>
            <a:ext cx="914400" cy="914400"/>
          </a:xfrm>
          <a:prstGeom prst="rect">
            <a:avLst/>
          </a:prstGeom>
        </p:spPr>
      </p:pic>
      <p:pic>
        <p:nvPicPr>
          <p:cNvPr id="11" name="Graphic 10" descr="Soccer ball outline">
            <a:extLst>
              <a:ext uri="{FF2B5EF4-FFF2-40B4-BE49-F238E27FC236}">
                <a16:creationId xmlns:a16="http://schemas.microsoft.com/office/drawing/2014/main" id="{56BD1685-959B-9353-1BB5-2B57106E776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450330" y="199217"/>
            <a:ext cx="914400" cy="914400"/>
          </a:xfrm>
          <a:prstGeom prst="rect">
            <a:avLst/>
          </a:prstGeom>
        </p:spPr>
      </p:pic>
      <p:pic>
        <p:nvPicPr>
          <p:cNvPr id="13" name="Graphic 12" descr="Cricket bat and ball outline">
            <a:extLst>
              <a:ext uri="{FF2B5EF4-FFF2-40B4-BE49-F238E27FC236}">
                <a16:creationId xmlns:a16="http://schemas.microsoft.com/office/drawing/2014/main" id="{54576F95-7672-6A53-5A56-A93B811DDB5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534635" y="199217"/>
            <a:ext cx="914400" cy="914400"/>
          </a:xfrm>
          <a:prstGeom prst="rect">
            <a:avLst/>
          </a:prstGeom>
        </p:spPr>
      </p:pic>
      <p:pic>
        <p:nvPicPr>
          <p:cNvPr id="17" name="Graphic 16" descr="Golf clubs outline">
            <a:extLst>
              <a:ext uri="{FF2B5EF4-FFF2-40B4-BE49-F238E27FC236}">
                <a16:creationId xmlns:a16="http://schemas.microsoft.com/office/drawing/2014/main" id="{C4F04FAE-0A6C-C57C-82AF-AB64DC52660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875801" y="199217"/>
            <a:ext cx="914400" cy="914400"/>
          </a:xfrm>
          <a:prstGeom prst="rect">
            <a:avLst/>
          </a:prstGeom>
        </p:spPr>
      </p:pic>
      <p:pic>
        <p:nvPicPr>
          <p:cNvPr id="19" name="Graphic 18" descr="Table tennis paddle and ball outline">
            <a:extLst>
              <a:ext uri="{FF2B5EF4-FFF2-40B4-BE49-F238E27FC236}">
                <a16:creationId xmlns:a16="http://schemas.microsoft.com/office/drawing/2014/main" id="{F72B3797-6026-8587-DF0F-3D69B87A117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698868" y="199217"/>
            <a:ext cx="914400" cy="914400"/>
          </a:xfrm>
          <a:prstGeom prst="rect">
            <a:avLst/>
          </a:prstGeom>
        </p:spPr>
      </p:pic>
      <p:pic>
        <p:nvPicPr>
          <p:cNvPr id="21" name="Graphic 20" descr="Boxing Glove outline">
            <a:extLst>
              <a:ext uri="{FF2B5EF4-FFF2-40B4-BE49-F238E27FC236}">
                <a16:creationId xmlns:a16="http://schemas.microsoft.com/office/drawing/2014/main" id="{EABE1BED-BA4F-EC18-7CD7-AC37C60F1D4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790201" y="199217"/>
            <a:ext cx="914400" cy="914400"/>
          </a:xfrm>
          <a:prstGeom prst="rect">
            <a:avLst/>
          </a:prstGeom>
        </p:spPr>
      </p:pic>
      <p:pic>
        <p:nvPicPr>
          <p:cNvPr id="23" name="Graphic 22" descr="Dumbbell outline">
            <a:extLst>
              <a:ext uri="{FF2B5EF4-FFF2-40B4-BE49-F238E27FC236}">
                <a16:creationId xmlns:a16="http://schemas.microsoft.com/office/drawing/2014/main" id="{392BBC36-3D6B-837F-84AB-FD9032B46ABD}"/>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799050" y="199217"/>
            <a:ext cx="914400" cy="914400"/>
          </a:xfrm>
          <a:prstGeom prst="rect">
            <a:avLst/>
          </a:prstGeom>
        </p:spPr>
      </p:pic>
      <p:pic>
        <p:nvPicPr>
          <p:cNvPr id="27" name="Graphic 26" descr="Tennis racket and ball outline">
            <a:extLst>
              <a:ext uri="{FF2B5EF4-FFF2-40B4-BE49-F238E27FC236}">
                <a16:creationId xmlns:a16="http://schemas.microsoft.com/office/drawing/2014/main" id="{2C8D6061-8528-8EBD-55CD-29D9D89600ED}"/>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0969368" y="199217"/>
            <a:ext cx="914400" cy="914400"/>
          </a:xfrm>
          <a:prstGeom prst="rect">
            <a:avLst/>
          </a:prstGeom>
        </p:spPr>
      </p:pic>
      <p:pic>
        <p:nvPicPr>
          <p:cNvPr id="29" name="Graphic 28" descr="Golf Flag In Hole outline">
            <a:extLst>
              <a:ext uri="{FF2B5EF4-FFF2-40B4-BE49-F238E27FC236}">
                <a16:creationId xmlns:a16="http://schemas.microsoft.com/office/drawing/2014/main" id="{6BA49FB8-CEA1-D16E-ADB0-6C328377E5F2}"/>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9906804" y="199217"/>
            <a:ext cx="914400" cy="914400"/>
          </a:xfrm>
          <a:prstGeom prst="rect">
            <a:avLst/>
          </a:prstGeom>
        </p:spPr>
      </p:pic>
    </p:spTree>
    <p:extLst>
      <p:ext uri="{BB962C8B-B14F-4D97-AF65-F5344CB8AC3E}">
        <p14:creationId xmlns:p14="http://schemas.microsoft.com/office/powerpoint/2010/main" val="3419770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579545"/>
            <a:ext cx="6934201" cy="965477"/>
          </a:xfrm>
        </p:spPr>
        <p:txBody>
          <a:bodyPr/>
          <a:lstStyle/>
          <a:p>
            <a:r>
              <a:rPr lang="en-US" dirty="0"/>
              <a:t>Summary of Presentation</a:t>
            </a:r>
          </a:p>
        </p:txBody>
      </p:sp>
      <p:sp>
        <p:nvSpPr>
          <p:cNvPr id="3" name="Content Placeholder 2"/>
          <p:cNvSpPr>
            <a:spLocks noGrp="1"/>
          </p:cNvSpPr>
          <p:nvPr>
            <p:ph idx="1"/>
          </p:nvPr>
        </p:nvSpPr>
        <p:spPr>
          <a:xfrm>
            <a:off x="546100" y="1711433"/>
            <a:ext cx="11087100" cy="3597167"/>
          </a:xfrm>
        </p:spPr>
        <p:txBody>
          <a:bodyPr/>
          <a:lstStyle/>
          <a:p>
            <a:pPr marL="285750" indent="-285750">
              <a:buFont typeface="Arial" panose="020B0604020202020204" pitchFamily="34" charset="0"/>
              <a:buChar char="•"/>
            </a:pPr>
            <a:r>
              <a:rPr lang="en-US" dirty="0"/>
              <a:t>This presentation explores the evolution of athlete's earnings over three decades, highlighting the top 10 earners and trends in the sports industry. </a:t>
            </a:r>
          </a:p>
          <a:p>
            <a:pPr marL="285750" indent="-285750">
              <a:buFont typeface="Arial" panose="020B0604020202020204" pitchFamily="34" charset="0"/>
              <a:buChar char="•"/>
            </a:pPr>
            <a:r>
              <a:rPr lang="en-US" dirty="0"/>
              <a:t>Firstly, we went through a data cleaning process to ensure when we ran code, it worked and was not going to cause further errors</a:t>
            </a:r>
          </a:p>
          <a:p>
            <a:pPr marL="285750" indent="-285750">
              <a:buFont typeface="Arial" panose="020B0604020202020204" pitchFamily="34" charset="0"/>
              <a:buChar char="•"/>
            </a:pPr>
            <a:r>
              <a:rPr lang="en-US" dirty="0"/>
              <a:t>We discussed the topics we wanted to cover, delegated tasks and assisted each other when required. </a:t>
            </a:r>
          </a:p>
          <a:p>
            <a:pPr marL="285750" indent="-285750">
              <a:buFont typeface="Arial" panose="020B0604020202020204" pitchFamily="34" charset="0"/>
              <a:buChar char="•"/>
            </a:pPr>
            <a:r>
              <a:rPr lang="en-US" dirty="0"/>
              <a:t>We have logically worked through the data set showing the graphs and data points we felt told this story with the most detail. </a:t>
            </a:r>
          </a:p>
          <a:p>
            <a:pPr marL="285750" indent="-285750">
              <a:buFont typeface="Arial" panose="020B0604020202020204" pitchFamily="34" charset="0"/>
              <a:buChar char="•"/>
            </a:pPr>
            <a:r>
              <a:rPr lang="en-US" dirty="0"/>
              <a:t>A reasons and conclusions page will talk through why we believe certain things occurred throughout the 3 decades of the data set.</a:t>
            </a:r>
          </a:p>
        </p:txBody>
      </p:sp>
    </p:spTree>
    <p:extLst>
      <p:ext uri="{BB962C8B-B14F-4D97-AF65-F5344CB8AC3E}">
        <p14:creationId xmlns:p14="http://schemas.microsoft.com/office/powerpoint/2010/main" val="231666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031" y="5941"/>
            <a:ext cx="6934201" cy="965477"/>
          </a:xfrm>
        </p:spPr>
        <p:txBody>
          <a:bodyPr/>
          <a:lstStyle/>
          <a:p>
            <a:r>
              <a:rPr lang="en-US" dirty="0">
                <a:solidFill>
                  <a:schemeClr val="tx1"/>
                </a:solidFill>
              </a:rPr>
              <a:t>Nationality of Athletes</a:t>
            </a:r>
          </a:p>
        </p:txBody>
      </p:sp>
      <p:sp>
        <p:nvSpPr>
          <p:cNvPr id="3" name="Content Placeholder 2"/>
          <p:cNvSpPr>
            <a:spLocks noGrp="1"/>
          </p:cNvSpPr>
          <p:nvPr>
            <p:ph idx="1"/>
          </p:nvPr>
        </p:nvSpPr>
        <p:spPr>
          <a:xfrm>
            <a:off x="484031" y="790448"/>
            <a:ext cx="5360275" cy="2770132"/>
          </a:xfrm>
        </p:spPr>
        <p:txBody>
          <a:bodyPr>
            <a:normAutofit fontScale="92500" lnSpcReduction="10000"/>
          </a:bodyPr>
          <a:lstStyle/>
          <a:p>
            <a:pPr marL="285750" indent="-285750">
              <a:buFont typeface="Arial" panose="020B0604020202020204" pitchFamily="34" charset="0"/>
              <a:buChar char="•"/>
            </a:pPr>
            <a:r>
              <a:rPr lang="en-US" dirty="0">
                <a:solidFill>
                  <a:schemeClr val="tx1"/>
                </a:solidFill>
              </a:rPr>
              <a:t>United States has a dominance for the three-decade span of this data set 209 of the 300 athletes (68.44%). </a:t>
            </a:r>
          </a:p>
          <a:p>
            <a:pPr marL="285750" indent="-285750">
              <a:buFont typeface="Arial" panose="020B0604020202020204" pitchFamily="34" charset="0"/>
              <a:buChar char="•"/>
            </a:pPr>
            <a:r>
              <a:rPr lang="en-US" dirty="0">
                <a:solidFill>
                  <a:schemeClr val="tx1"/>
                </a:solidFill>
              </a:rPr>
              <a:t>European Presence is high in the top 5 other countries, UK (13), Germany (13), Switzerland (12) and Portugal (10).</a:t>
            </a:r>
          </a:p>
          <a:p>
            <a:pPr marL="285750" indent="-285750">
              <a:buFont typeface="Arial" panose="020B0604020202020204" pitchFamily="34" charset="0"/>
              <a:buChar char="•"/>
            </a:pPr>
            <a:r>
              <a:rPr lang="en-US" dirty="0">
                <a:solidFill>
                  <a:schemeClr val="tx1"/>
                </a:solidFill>
              </a:rPr>
              <a:t>1 Athlete from Australia – Greg Norman Golf in 1990.</a:t>
            </a:r>
          </a:p>
          <a:p>
            <a:pPr marL="285750" indent="-285750">
              <a:buFont typeface="Arial" panose="020B0604020202020204" pitchFamily="34" charset="0"/>
              <a:buChar char="•"/>
            </a:pPr>
            <a:endParaRPr lang="en-US" dirty="0">
              <a:solidFill>
                <a:schemeClr val="tx1"/>
              </a:solidFill>
            </a:endParaRPr>
          </a:p>
        </p:txBody>
      </p:sp>
      <p:pic>
        <p:nvPicPr>
          <p:cNvPr id="20" name="Picture 19" descr="A pie chart with different colored circles&#10;&#10;Description automatically generated">
            <a:extLst>
              <a:ext uri="{FF2B5EF4-FFF2-40B4-BE49-F238E27FC236}">
                <a16:creationId xmlns:a16="http://schemas.microsoft.com/office/drawing/2014/main" id="{6A1DB3C7-8C88-3916-67CA-35831BC2967C}"/>
              </a:ext>
            </a:extLst>
          </p:cNvPr>
          <p:cNvPicPr>
            <a:picLocks noChangeAspect="1"/>
          </p:cNvPicPr>
          <p:nvPr/>
        </p:nvPicPr>
        <p:blipFill>
          <a:blip r:embed="rId3"/>
          <a:stretch>
            <a:fillRect/>
          </a:stretch>
        </p:blipFill>
        <p:spPr>
          <a:xfrm>
            <a:off x="7073389" y="488680"/>
            <a:ext cx="3830917" cy="2770132"/>
          </a:xfrm>
          <a:prstGeom prst="rect">
            <a:avLst/>
          </a:prstGeom>
        </p:spPr>
      </p:pic>
      <p:pic>
        <p:nvPicPr>
          <p:cNvPr id="9" name="Picture 8">
            <a:extLst>
              <a:ext uri="{FF2B5EF4-FFF2-40B4-BE49-F238E27FC236}">
                <a16:creationId xmlns:a16="http://schemas.microsoft.com/office/drawing/2014/main" id="{F21C1499-02F4-B447-528A-513DE14B4DCB}"/>
              </a:ext>
            </a:extLst>
          </p:cNvPr>
          <p:cNvPicPr>
            <a:picLocks noChangeAspect="1"/>
          </p:cNvPicPr>
          <p:nvPr/>
        </p:nvPicPr>
        <p:blipFill>
          <a:blip r:embed="rId4"/>
          <a:stretch>
            <a:fillRect/>
          </a:stretch>
        </p:blipFill>
        <p:spPr>
          <a:xfrm>
            <a:off x="5982959" y="3441191"/>
            <a:ext cx="6209041" cy="2885956"/>
          </a:xfrm>
          <a:prstGeom prst="rect">
            <a:avLst/>
          </a:prstGeom>
        </p:spPr>
      </p:pic>
      <p:pic>
        <p:nvPicPr>
          <p:cNvPr id="13" name="Picture 12">
            <a:extLst>
              <a:ext uri="{FF2B5EF4-FFF2-40B4-BE49-F238E27FC236}">
                <a16:creationId xmlns:a16="http://schemas.microsoft.com/office/drawing/2014/main" id="{425CA31A-43E7-1656-5E78-A3C5974158CF}"/>
              </a:ext>
            </a:extLst>
          </p:cNvPr>
          <p:cNvPicPr>
            <a:picLocks noChangeAspect="1"/>
          </p:cNvPicPr>
          <p:nvPr/>
        </p:nvPicPr>
        <p:blipFill>
          <a:blip r:embed="rId5"/>
          <a:stretch>
            <a:fillRect/>
          </a:stretch>
        </p:blipFill>
        <p:spPr>
          <a:xfrm>
            <a:off x="0" y="3346704"/>
            <a:ext cx="5982959" cy="2885956"/>
          </a:xfrm>
          <a:prstGeom prst="rect">
            <a:avLst/>
          </a:prstGeom>
        </p:spPr>
      </p:pic>
    </p:spTree>
    <p:extLst>
      <p:ext uri="{BB962C8B-B14F-4D97-AF65-F5344CB8AC3E}">
        <p14:creationId xmlns:p14="http://schemas.microsoft.com/office/powerpoint/2010/main" val="2221674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766" y="321968"/>
            <a:ext cx="9861331" cy="965477"/>
          </a:xfrm>
        </p:spPr>
        <p:txBody>
          <a:bodyPr>
            <a:normAutofit/>
          </a:bodyPr>
          <a:lstStyle/>
          <a:p>
            <a:r>
              <a:rPr lang="en-US" dirty="0">
                <a:solidFill>
                  <a:schemeClr val="tx1"/>
                </a:solidFill>
              </a:rPr>
              <a:t>Change In Athletes Revenue</a:t>
            </a:r>
          </a:p>
        </p:txBody>
      </p:sp>
      <p:sp>
        <p:nvSpPr>
          <p:cNvPr id="3" name="Content Placeholder 2"/>
          <p:cNvSpPr>
            <a:spLocks noGrp="1"/>
          </p:cNvSpPr>
          <p:nvPr>
            <p:ph idx="1"/>
          </p:nvPr>
        </p:nvSpPr>
        <p:spPr>
          <a:xfrm>
            <a:off x="323193" y="1466952"/>
            <a:ext cx="4412415" cy="4839255"/>
          </a:xfrm>
        </p:spPr>
        <p:txBody>
          <a:bodyPr>
            <a:normAutofit/>
          </a:bodyPr>
          <a:lstStyle/>
          <a:p>
            <a:pPr marL="285750" indent="-285750">
              <a:buFont typeface="Arial" panose="020B0604020202020204" pitchFamily="34" charset="0"/>
              <a:buChar char="•"/>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On the right, we present a candle plot illustrating the upward trend in athlete salaries from 1990 to 2020.</a:t>
            </a:r>
          </a:p>
          <a:p>
            <a:pPr marL="285750" indent="-285750">
              <a:buFont typeface="Arial" panose="020B0604020202020204" pitchFamily="34" charset="0"/>
              <a:buChar char="•"/>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both 2015 and 2018, two outliers significantly impacted the data.</a:t>
            </a:r>
          </a:p>
          <a:p>
            <a:pPr marL="285750" indent="-285750">
              <a:buFont typeface="Arial" panose="020B0604020202020204" pitchFamily="34" charset="0"/>
              <a:buChar char="•"/>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These outliers were attributed to Floyd Mayweather, who earned an extraordinary $285 million and $300 million in those respective years.</a:t>
            </a:r>
          </a:p>
          <a:p>
            <a:pPr marL="285750" indent="-285750">
              <a:buFont typeface="Arial" panose="020B0604020202020204" pitchFamily="34" charset="0"/>
              <a:buChar char="•"/>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AutoShape 2">
            <a:extLst>
              <a:ext uri="{FF2B5EF4-FFF2-40B4-BE49-F238E27FC236}">
                <a16:creationId xmlns:a16="http://schemas.microsoft.com/office/drawing/2014/main" id="{5BC41E97-93E3-6582-6DBC-1D6666B47662}"/>
              </a:ext>
            </a:extLst>
          </p:cNvPr>
          <p:cNvSpPr>
            <a:spLocks noChangeAspect="1" noChangeArrowheads="1"/>
          </p:cNvSpPr>
          <p:nvPr/>
        </p:nvSpPr>
        <p:spPr bwMode="auto">
          <a:xfrm>
            <a:off x="5943599" y="142461"/>
            <a:ext cx="3438939" cy="343893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9" name="Picture 8">
            <a:extLst>
              <a:ext uri="{FF2B5EF4-FFF2-40B4-BE49-F238E27FC236}">
                <a16:creationId xmlns:a16="http://schemas.microsoft.com/office/drawing/2014/main" id="{CA499679-E6FC-57CC-B8FC-674AED22842C}"/>
              </a:ext>
            </a:extLst>
          </p:cNvPr>
          <p:cNvPicPr>
            <a:picLocks noChangeAspect="1"/>
          </p:cNvPicPr>
          <p:nvPr/>
        </p:nvPicPr>
        <p:blipFill>
          <a:blip r:embed="rId3"/>
          <a:stretch>
            <a:fillRect/>
          </a:stretch>
        </p:blipFill>
        <p:spPr>
          <a:xfrm>
            <a:off x="4735608" y="1529770"/>
            <a:ext cx="7133198" cy="4697293"/>
          </a:xfrm>
          <a:prstGeom prst="rect">
            <a:avLst/>
          </a:prstGeom>
        </p:spPr>
      </p:pic>
    </p:spTree>
    <p:extLst>
      <p:ext uri="{BB962C8B-B14F-4D97-AF65-F5344CB8AC3E}">
        <p14:creationId xmlns:p14="http://schemas.microsoft.com/office/powerpoint/2010/main" val="3002999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767" y="321968"/>
            <a:ext cx="7820134" cy="965477"/>
          </a:xfrm>
        </p:spPr>
        <p:txBody>
          <a:bodyPr>
            <a:normAutofit/>
          </a:bodyPr>
          <a:lstStyle/>
          <a:p>
            <a:r>
              <a:rPr lang="en-US" dirty="0">
                <a:solidFill>
                  <a:schemeClr val="tx1"/>
                </a:solidFill>
              </a:rPr>
              <a:t>Top Sports to Earn Most Money</a:t>
            </a:r>
          </a:p>
        </p:txBody>
      </p:sp>
      <p:sp>
        <p:nvSpPr>
          <p:cNvPr id="3" name="Content Placeholder 2"/>
          <p:cNvSpPr>
            <a:spLocks noGrp="1"/>
          </p:cNvSpPr>
          <p:nvPr>
            <p:ph idx="1"/>
          </p:nvPr>
        </p:nvSpPr>
        <p:spPr>
          <a:xfrm>
            <a:off x="323193" y="1466952"/>
            <a:ext cx="4412415" cy="4839255"/>
          </a:xfrm>
        </p:spPr>
        <p:txBody>
          <a:bodyPr>
            <a:normAutofit/>
          </a:bodyPr>
          <a:lstStyle/>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Which sports get the biggest piece of pie? Pie chart showing the Top 10 sportspeople earnings by percentage split by sport since 1990</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How do sports compare over the years? Interactive 3D plot  showing total earnings per sport, per year since 1990. Sport can be toggled on and off at legend to compare to each other and for clarity.</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More graphs and interactive charts can be viewed on the web page here.</a:t>
            </a:r>
          </a:p>
          <a:p>
            <a:r>
              <a:rPr lang="en-AU" dirty="0">
                <a:hlinkClick r:id="rId3"/>
              </a:rPr>
              <a:t>https://nathanteakle.github.io/Project3-Test/</a:t>
            </a: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grpSp>
        <p:nvGrpSpPr>
          <p:cNvPr id="5" name="Group 4">
            <a:extLst>
              <a:ext uri="{FF2B5EF4-FFF2-40B4-BE49-F238E27FC236}">
                <a16:creationId xmlns:a16="http://schemas.microsoft.com/office/drawing/2014/main" id="{0F94F4CF-50B6-4D33-7319-7E2581273FCB}"/>
              </a:ext>
            </a:extLst>
          </p:cNvPr>
          <p:cNvGrpSpPr/>
          <p:nvPr/>
        </p:nvGrpSpPr>
        <p:grpSpPr>
          <a:xfrm>
            <a:off x="6388909" y="2443184"/>
            <a:ext cx="5650692" cy="4056739"/>
            <a:chOff x="5657003" y="1776747"/>
            <a:chExt cx="6222980" cy="4474432"/>
          </a:xfrm>
        </p:grpSpPr>
        <p:grpSp>
          <p:nvGrpSpPr>
            <p:cNvPr id="7" name="Group 6">
              <a:extLst>
                <a:ext uri="{FF2B5EF4-FFF2-40B4-BE49-F238E27FC236}">
                  <a16:creationId xmlns:a16="http://schemas.microsoft.com/office/drawing/2014/main" id="{C91A2AB7-DBF0-761D-DE3B-D31CCFC88E08}"/>
                </a:ext>
              </a:extLst>
            </p:cNvPr>
            <p:cNvGrpSpPr/>
            <p:nvPr/>
          </p:nvGrpSpPr>
          <p:grpSpPr>
            <a:xfrm>
              <a:off x="5657003" y="1892840"/>
              <a:ext cx="6222980" cy="4358339"/>
              <a:chOff x="5825170" y="1124932"/>
              <a:chExt cx="6222980" cy="4358339"/>
            </a:xfrm>
          </p:grpSpPr>
          <p:pic>
            <p:nvPicPr>
              <p:cNvPr id="9" name="Picture 8" descr="A graph showing different colored dots&#10;&#10;Description automatically generated">
                <a:extLst>
                  <a:ext uri="{FF2B5EF4-FFF2-40B4-BE49-F238E27FC236}">
                    <a16:creationId xmlns:a16="http://schemas.microsoft.com/office/drawing/2014/main" id="{4D68B5CE-58FC-D8E7-64BA-A5DFCE5A5CF8}"/>
                  </a:ext>
                </a:extLst>
              </p:cNvPr>
              <p:cNvPicPr>
                <a:picLocks noChangeAspect="1"/>
              </p:cNvPicPr>
              <p:nvPr/>
            </p:nvPicPr>
            <p:blipFill rotWithShape="1">
              <a:blip r:embed="rId4"/>
              <a:srcRect l="4862" t="16568" r="38405" b="-404"/>
              <a:stretch/>
            </p:blipFill>
            <p:spPr>
              <a:xfrm>
                <a:off x="5825170" y="1124932"/>
                <a:ext cx="4782208" cy="4358339"/>
              </a:xfrm>
              <a:prstGeom prst="rect">
                <a:avLst/>
              </a:prstGeom>
            </p:spPr>
          </p:pic>
          <p:pic>
            <p:nvPicPr>
              <p:cNvPr id="10" name="Picture 9" descr="A graph showing different colored dots&#10;&#10;Description automatically generated">
                <a:extLst>
                  <a:ext uri="{FF2B5EF4-FFF2-40B4-BE49-F238E27FC236}">
                    <a16:creationId xmlns:a16="http://schemas.microsoft.com/office/drawing/2014/main" id="{2516A436-6221-71A2-CE6F-ADBD704A2D8B}"/>
                  </a:ext>
                </a:extLst>
              </p:cNvPr>
              <p:cNvPicPr>
                <a:picLocks noChangeAspect="1"/>
              </p:cNvPicPr>
              <p:nvPr/>
            </p:nvPicPr>
            <p:blipFill rotWithShape="1">
              <a:blip r:embed="rId4"/>
              <a:srcRect l="74127" t="1124" b="56419"/>
              <a:stretch/>
            </p:blipFill>
            <p:spPr>
              <a:xfrm>
                <a:off x="9867253" y="2370081"/>
                <a:ext cx="2180897" cy="2207173"/>
              </a:xfrm>
              <a:prstGeom prst="rect">
                <a:avLst/>
              </a:prstGeom>
            </p:spPr>
          </p:pic>
        </p:grpSp>
        <p:pic>
          <p:nvPicPr>
            <p:cNvPr id="8" name="Picture 7" descr="A graph showing different colored dots&#10;&#10;Description automatically generated">
              <a:extLst>
                <a:ext uri="{FF2B5EF4-FFF2-40B4-BE49-F238E27FC236}">
                  <a16:creationId xmlns:a16="http://schemas.microsoft.com/office/drawing/2014/main" id="{DA143890-7EE3-230B-F71C-4C97E8F44BA8}"/>
                </a:ext>
              </a:extLst>
            </p:cNvPr>
            <p:cNvPicPr>
              <a:picLocks noChangeAspect="1"/>
            </p:cNvPicPr>
            <p:nvPr/>
          </p:nvPicPr>
          <p:blipFill rotWithShape="1">
            <a:blip r:embed="rId4"/>
            <a:srcRect l="19318" t="-117" r="38529" b="91181"/>
            <a:stretch/>
          </p:blipFill>
          <p:spPr>
            <a:xfrm>
              <a:off x="6604436" y="1776747"/>
              <a:ext cx="4918253" cy="643071"/>
            </a:xfrm>
            <a:prstGeom prst="rect">
              <a:avLst/>
            </a:prstGeom>
          </p:spPr>
        </p:pic>
      </p:grpSp>
      <p:pic>
        <p:nvPicPr>
          <p:cNvPr id="12" name="Picture 11">
            <a:extLst>
              <a:ext uri="{FF2B5EF4-FFF2-40B4-BE49-F238E27FC236}">
                <a16:creationId xmlns:a16="http://schemas.microsoft.com/office/drawing/2014/main" id="{D47FE08A-9DE3-E569-74F2-7548EA0FCD05}"/>
              </a:ext>
            </a:extLst>
          </p:cNvPr>
          <p:cNvPicPr>
            <a:picLocks noChangeAspect="1"/>
          </p:cNvPicPr>
          <p:nvPr/>
        </p:nvPicPr>
        <p:blipFill>
          <a:blip r:embed="rId5"/>
          <a:stretch>
            <a:fillRect/>
          </a:stretch>
        </p:blipFill>
        <p:spPr>
          <a:xfrm>
            <a:off x="8022152" y="400280"/>
            <a:ext cx="3846655" cy="2042903"/>
          </a:xfrm>
          <a:prstGeom prst="rect">
            <a:avLst/>
          </a:prstGeom>
        </p:spPr>
      </p:pic>
    </p:spTree>
    <p:extLst>
      <p:ext uri="{BB962C8B-B14F-4D97-AF65-F5344CB8AC3E}">
        <p14:creationId xmlns:p14="http://schemas.microsoft.com/office/powerpoint/2010/main" val="1014211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943" y="373583"/>
            <a:ext cx="7418957" cy="965477"/>
          </a:xfrm>
        </p:spPr>
        <p:txBody>
          <a:bodyPr>
            <a:normAutofit fontScale="90000"/>
          </a:bodyPr>
          <a:lstStyle/>
          <a:p>
            <a:r>
              <a:rPr lang="en-US" dirty="0">
                <a:solidFill>
                  <a:schemeClr val="tx1"/>
                </a:solidFill>
              </a:rPr>
              <a:t>Top 10 Most Occurring Athletes</a:t>
            </a:r>
          </a:p>
        </p:txBody>
      </p:sp>
      <p:pic>
        <p:nvPicPr>
          <p:cNvPr id="10" name="Picture 9" descr="A graph of colored circles&#10;&#10;Description automatically generated">
            <a:extLst>
              <a:ext uri="{FF2B5EF4-FFF2-40B4-BE49-F238E27FC236}">
                <a16:creationId xmlns:a16="http://schemas.microsoft.com/office/drawing/2014/main" id="{9A0A27D9-8F06-8437-B318-3874C87B7F73}"/>
              </a:ext>
            </a:extLst>
          </p:cNvPr>
          <p:cNvPicPr>
            <a:picLocks noChangeAspect="1"/>
          </p:cNvPicPr>
          <p:nvPr/>
        </p:nvPicPr>
        <p:blipFill rotWithShape="1">
          <a:blip r:embed="rId3"/>
          <a:srcRect l="2516" r="11216" b="2400"/>
          <a:stretch/>
        </p:blipFill>
        <p:spPr>
          <a:xfrm>
            <a:off x="3257909" y="3429000"/>
            <a:ext cx="5676181" cy="2525175"/>
          </a:xfrm>
          <a:prstGeom prst="rect">
            <a:avLst/>
          </a:prstGeom>
        </p:spPr>
      </p:pic>
      <p:sp>
        <p:nvSpPr>
          <p:cNvPr id="5" name="Content Placeholder 4">
            <a:extLst>
              <a:ext uri="{FF2B5EF4-FFF2-40B4-BE49-F238E27FC236}">
                <a16:creationId xmlns:a16="http://schemas.microsoft.com/office/drawing/2014/main" id="{372E14EE-B3AA-F4D0-76FC-62DB71A8EE46}"/>
              </a:ext>
            </a:extLst>
          </p:cNvPr>
          <p:cNvSpPr>
            <a:spLocks noGrp="1"/>
          </p:cNvSpPr>
          <p:nvPr>
            <p:ph idx="1"/>
          </p:nvPr>
        </p:nvSpPr>
        <p:spPr>
          <a:xfrm>
            <a:off x="543943" y="1265825"/>
            <a:ext cx="10847498" cy="2585545"/>
          </a:xfrm>
        </p:spPr>
        <p:txBody>
          <a:bodyPr/>
          <a:lstStyle/>
          <a:p>
            <a:pPr marL="285750" indent="-285750">
              <a:buFont typeface="Arial" panose="020B0604020202020204" pitchFamily="34" charset="0"/>
              <a:buChar char="•"/>
            </a:pPr>
            <a:r>
              <a:rPr lang="en-US" dirty="0">
                <a:solidFill>
                  <a:schemeClr val="tx1"/>
                </a:solidFill>
                <a:latin typeface="Slack-Lato"/>
              </a:rPr>
              <a:t>S</a:t>
            </a:r>
            <a:r>
              <a:rPr lang="en-US" b="0" i="0" dirty="0">
                <a:solidFill>
                  <a:schemeClr val="tx1"/>
                </a:solidFill>
                <a:effectLst/>
                <a:latin typeface="Slack-Lato"/>
              </a:rPr>
              <a:t>howcases the 10 most frequently occurring athletes within the dataset, with the size of their bubble being a direct correspondent to this. </a:t>
            </a:r>
          </a:p>
          <a:p>
            <a:pPr marL="285750" indent="-285750">
              <a:buFont typeface="Arial" panose="020B0604020202020204" pitchFamily="34" charset="0"/>
              <a:buChar char="•"/>
            </a:pPr>
            <a:r>
              <a:rPr lang="en-US" b="0" i="0" dirty="0">
                <a:solidFill>
                  <a:schemeClr val="tx1"/>
                </a:solidFill>
                <a:effectLst/>
                <a:latin typeface="Slack-Lato"/>
              </a:rPr>
              <a:t>At the forefront, we see </a:t>
            </a:r>
            <a:r>
              <a:rPr lang="en-US" b="1" i="0" dirty="0">
                <a:solidFill>
                  <a:schemeClr val="tx1"/>
                </a:solidFill>
                <a:effectLst/>
                <a:latin typeface="Slack-Lato"/>
              </a:rPr>
              <a:t>Tiger Woods</a:t>
            </a:r>
            <a:r>
              <a:rPr lang="en-US" b="0" i="0" dirty="0">
                <a:solidFill>
                  <a:schemeClr val="tx1"/>
                </a:solidFill>
                <a:effectLst/>
                <a:latin typeface="Slack-Lato"/>
              </a:rPr>
              <a:t> represented with the largest bubble, </a:t>
            </a:r>
            <a:r>
              <a:rPr lang="en-US" b="1" i="0" dirty="0">
                <a:solidFill>
                  <a:schemeClr val="tx1"/>
                </a:solidFill>
                <a:effectLst/>
                <a:latin typeface="Slack-Lato"/>
              </a:rPr>
              <a:t>Tiger’s</a:t>
            </a:r>
            <a:r>
              <a:rPr lang="en-US" b="0" i="0" dirty="0">
                <a:solidFill>
                  <a:schemeClr val="tx1"/>
                </a:solidFill>
                <a:effectLst/>
                <a:latin typeface="Slack-Lato"/>
              </a:rPr>
              <a:t> dominance of the golfing world for nearly 20 years earned him a cool 1.37 billion dollars.</a:t>
            </a:r>
          </a:p>
          <a:p>
            <a:pPr marL="285750" indent="-285750">
              <a:buFont typeface="Arial" panose="020B0604020202020204" pitchFamily="34" charset="0"/>
              <a:buChar char="•"/>
            </a:pPr>
            <a:r>
              <a:rPr lang="en-US" dirty="0">
                <a:solidFill>
                  <a:schemeClr val="tx1"/>
                </a:solidFill>
                <a:latin typeface="Slack-Lato"/>
              </a:rPr>
              <a:t>This chart can be viewed interactively on our webpage.</a:t>
            </a:r>
            <a:endParaRPr lang="en-AU" dirty="0">
              <a:solidFill>
                <a:schemeClr val="tx1"/>
              </a:solidFill>
            </a:endParaRPr>
          </a:p>
        </p:txBody>
      </p:sp>
    </p:spTree>
    <p:extLst>
      <p:ext uri="{BB962C8B-B14F-4D97-AF65-F5344CB8AC3E}">
        <p14:creationId xmlns:p14="http://schemas.microsoft.com/office/powerpoint/2010/main" val="3878015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100" y="723761"/>
            <a:ext cx="7418957" cy="965477"/>
          </a:xfrm>
        </p:spPr>
        <p:txBody>
          <a:bodyPr>
            <a:normAutofit/>
          </a:bodyPr>
          <a:lstStyle/>
          <a:p>
            <a:r>
              <a:rPr lang="en-US" dirty="0">
                <a:solidFill>
                  <a:schemeClr val="tx1"/>
                </a:solidFill>
              </a:rPr>
              <a:t>Key Take Aways</a:t>
            </a:r>
          </a:p>
        </p:txBody>
      </p:sp>
      <p:sp>
        <p:nvSpPr>
          <p:cNvPr id="5" name="Content Placeholder 4">
            <a:extLst>
              <a:ext uri="{FF2B5EF4-FFF2-40B4-BE49-F238E27FC236}">
                <a16:creationId xmlns:a16="http://schemas.microsoft.com/office/drawing/2014/main" id="{ECF691F4-3D0A-C805-9823-3FECF666B1B8}"/>
              </a:ext>
            </a:extLst>
          </p:cNvPr>
          <p:cNvSpPr>
            <a:spLocks noGrp="1"/>
          </p:cNvSpPr>
          <p:nvPr>
            <p:ph idx="1"/>
          </p:nvPr>
        </p:nvSpPr>
        <p:spPr>
          <a:xfrm>
            <a:off x="673100" y="2136227"/>
            <a:ext cx="5524500" cy="3515273"/>
          </a:xfrm>
        </p:spPr>
        <p:txBody>
          <a:bodyPr>
            <a:normAutofit fontScale="92500" lnSpcReduction="20000"/>
          </a:bodyPr>
          <a:lstStyle/>
          <a:p>
            <a:pPr marL="342900" indent="-342900" algn="l">
              <a:buFont typeface="+mj-lt"/>
              <a:buAutoNum type="arabicPeriod"/>
            </a:pPr>
            <a:r>
              <a:rPr lang="en-US" b="0" i="0" dirty="0">
                <a:effectLst/>
                <a:latin typeface="Slack-Lato"/>
              </a:rPr>
              <a:t>Tiger Woods dominates the list of Top ranked recently while earlier it was Michael Jordan.</a:t>
            </a:r>
          </a:p>
          <a:p>
            <a:pPr marL="342900" indent="-342900" algn="l">
              <a:buFont typeface="+mj-lt"/>
              <a:buAutoNum type="arabicPeriod"/>
            </a:pPr>
            <a:r>
              <a:rPr lang="en-US" b="0" i="0" dirty="0">
                <a:effectLst/>
                <a:latin typeface="Slack-Lato"/>
              </a:rPr>
              <a:t>USA dominates the world when it comes to earnings.</a:t>
            </a:r>
          </a:p>
          <a:p>
            <a:pPr marL="342900" indent="-342900" algn="l">
              <a:buFont typeface="+mj-lt"/>
              <a:buAutoNum type="arabicPeriod"/>
            </a:pPr>
            <a:r>
              <a:rPr lang="en-US" b="0" i="0" dirty="0">
                <a:effectLst/>
                <a:latin typeface="Slack-Lato"/>
              </a:rPr>
              <a:t>Monica Seles is the only women to make the top-10 highest paid athlete, since 1990.</a:t>
            </a:r>
          </a:p>
          <a:p>
            <a:pPr marL="342900" indent="-342900" algn="l">
              <a:buFont typeface="+mj-lt"/>
              <a:buAutoNum type="arabicPeriod"/>
            </a:pPr>
            <a:r>
              <a:rPr lang="en-US" b="0" i="0" dirty="0">
                <a:effectLst/>
                <a:latin typeface="Slack-Lato"/>
              </a:rPr>
              <a:t>Top 3 earners in 2020 are soccer players.</a:t>
            </a:r>
          </a:p>
          <a:p>
            <a:pPr marL="342900" indent="-342900" algn="l">
              <a:buFont typeface="+mj-lt"/>
              <a:buAutoNum type="arabicPeriod"/>
            </a:pPr>
            <a:r>
              <a:rPr lang="en-US" b="0" i="0" dirty="0">
                <a:effectLst/>
                <a:latin typeface="Slack-Lato"/>
              </a:rPr>
              <a:t>Top 3 lifetime earners in our data set all play different sports.</a:t>
            </a:r>
          </a:p>
          <a:p>
            <a:pPr marL="342900" indent="-342900" algn="l">
              <a:buFont typeface="+mj-lt"/>
              <a:buAutoNum type="arabicPeriod"/>
            </a:pPr>
            <a:r>
              <a:rPr lang="en-US" b="0" i="0" dirty="0">
                <a:effectLst/>
                <a:latin typeface="Slack-Lato"/>
              </a:rPr>
              <a:t>Basketball players earn the most followed by Boxing and Golf.</a:t>
            </a:r>
          </a:p>
          <a:p>
            <a:pPr marL="342900" indent="-342900">
              <a:buFont typeface="+mj-lt"/>
              <a:buAutoNum type="arabicPeriod"/>
            </a:pPr>
            <a:endParaRPr lang="en-AU" dirty="0"/>
          </a:p>
        </p:txBody>
      </p:sp>
      <p:pic>
        <p:nvPicPr>
          <p:cNvPr id="2052" name="Picture 4" descr="Key Takeaway Images – Browse 1,097 Stock Photos, Vectors, and Video | Adobe  Stock">
            <a:extLst>
              <a:ext uri="{FF2B5EF4-FFF2-40B4-BE49-F238E27FC236}">
                <a16:creationId xmlns:a16="http://schemas.microsoft.com/office/drawing/2014/main" id="{F53FAD67-BDEF-2ACA-9C8F-97664AED9C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31" t="16179" r="50175" b="6571"/>
          <a:stretch/>
        </p:blipFill>
        <p:spPr bwMode="auto">
          <a:xfrm>
            <a:off x="7130691" y="1836682"/>
            <a:ext cx="3824858" cy="3559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694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9545"/>
            <a:ext cx="10756231" cy="965477"/>
          </a:xfrm>
        </p:spPr>
        <p:txBody>
          <a:bodyPr>
            <a:normAutofit/>
          </a:bodyPr>
          <a:lstStyle/>
          <a:p>
            <a:r>
              <a:rPr lang="en-US" dirty="0">
                <a:solidFill>
                  <a:schemeClr val="tx1"/>
                </a:solidFill>
              </a:rPr>
              <a:t>Reasons for Changes in Salaries</a:t>
            </a:r>
          </a:p>
        </p:txBody>
      </p:sp>
      <p:sp>
        <p:nvSpPr>
          <p:cNvPr id="3" name="Content Placeholder 2"/>
          <p:cNvSpPr>
            <a:spLocks noGrp="1"/>
          </p:cNvSpPr>
          <p:nvPr>
            <p:ph idx="1"/>
          </p:nvPr>
        </p:nvSpPr>
        <p:spPr>
          <a:xfrm>
            <a:off x="647699" y="1901933"/>
            <a:ext cx="10375231" cy="2585545"/>
          </a:xfrm>
        </p:spPr>
        <p:txBody>
          <a:bodyPr/>
          <a:lstStyle/>
          <a:p>
            <a:pPr marL="285750" indent="-285750">
              <a:buFont typeface="Arial" panose="020B0604020202020204" pitchFamily="34" charset="0"/>
              <a:buChar char="•"/>
            </a:pPr>
            <a:r>
              <a:rPr lang="en-US"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Globalisation</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of sports and the impact of social media/broadcasting have expanded the athlete's market, engaged a broader fan base and attracting sponsors.</a:t>
            </a:r>
          </a:p>
          <a:p>
            <a:pPr marL="285750" indent="-285750">
              <a:buFont typeface="Arial" panose="020B0604020202020204" pitchFamily="34" charset="0"/>
              <a:buChar char="•"/>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Increasing corporate investment in sports sponsorships and partnerships has created additional revenue streams for athletes.</a:t>
            </a:r>
          </a:p>
          <a:p>
            <a:pPr marL="285750" indent="-285750">
              <a:buFont typeface="Arial" panose="020B0604020202020204" pitchFamily="34" charset="0"/>
              <a:buChar char="•"/>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Athlete popularity surge has resulted in more endorsement opportunities with major brands, leading to increased earnings.</a:t>
            </a:r>
          </a:p>
        </p:txBody>
      </p:sp>
    </p:spTree>
    <p:extLst>
      <p:ext uri="{BB962C8B-B14F-4D97-AF65-F5344CB8AC3E}">
        <p14:creationId xmlns:p14="http://schemas.microsoft.com/office/powerpoint/2010/main" val="2617674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815" y="747570"/>
            <a:ext cx="6934201" cy="965477"/>
          </a:xfrm>
        </p:spPr>
        <p:txBody>
          <a:bodyPr/>
          <a:lstStyle/>
          <a:p>
            <a:r>
              <a:rPr lang="en-US" dirty="0"/>
              <a:t>Conclusion</a:t>
            </a:r>
          </a:p>
        </p:txBody>
      </p:sp>
      <p:sp>
        <p:nvSpPr>
          <p:cNvPr id="3" name="Content Placeholder 2"/>
          <p:cNvSpPr>
            <a:spLocks noGrp="1"/>
          </p:cNvSpPr>
          <p:nvPr>
            <p:ph idx="1"/>
          </p:nvPr>
        </p:nvSpPr>
        <p:spPr>
          <a:xfrm>
            <a:off x="846826" y="2136227"/>
            <a:ext cx="10375231" cy="2585545"/>
          </a:xfrm>
        </p:spPr>
        <p:txBody>
          <a:bodyPr/>
          <a:lstStyle/>
          <a:p>
            <a:pPr marL="285750" indent="-285750">
              <a:buFont typeface="Arial" panose="020B0604020202020204" pitchFamily="34" charset="0"/>
              <a:buChar char="•"/>
            </a:pPr>
            <a:r>
              <a:rPr lang="en-US" dirty="0"/>
              <a:t>In conclusion, the Forbes Highest Paid Athletes 1990-2020 presentation showcases the remarkable growth of athlete earnings and highlights the integral role of endorsements and global events in shaping the sports industry's financial landscape.</a:t>
            </a:r>
          </a:p>
          <a:p>
            <a:pPr marL="285750" indent="-285750">
              <a:buFont typeface="Arial" panose="020B0604020202020204" pitchFamily="34" charset="0"/>
              <a:buChar char="•"/>
            </a:pPr>
            <a:r>
              <a:rPr lang="en-US" dirty="0"/>
              <a:t>As we reflect on the past three decades, it is evident that the world of sports has witnessed a paradigm shift in athlete earnings, demonstrating the immense potential for financial success through talent, brand endorsements, and strategic career choices.</a:t>
            </a:r>
          </a:p>
        </p:txBody>
      </p:sp>
    </p:spTree>
    <p:extLst>
      <p:ext uri="{BB962C8B-B14F-4D97-AF65-F5344CB8AC3E}">
        <p14:creationId xmlns:p14="http://schemas.microsoft.com/office/powerpoint/2010/main" val="2532631602"/>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2D3C50"/>
      </a:dk2>
      <a:lt2>
        <a:srgbClr val="CBD1D1"/>
      </a:lt2>
      <a:accent1>
        <a:srgbClr val="46A0D8"/>
      </a:accent1>
      <a:accent2>
        <a:srgbClr val="CC5B27"/>
      </a:accent2>
      <a:accent3>
        <a:srgbClr val="33AC55"/>
      </a:accent3>
      <a:accent4>
        <a:srgbClr val="EE9F20"/>
      </a:accent4>
      <a:accent5>
        <a:srgbClr val="824D9D"/>
      </a:accent5>
      <a:accent6>
        <a:srgbClr val="3ABA99"/>
      </a:accent6>
      <a:hlink>
        <a:srgbClr val="0563C1"/>
      </a:hlink>
      <a:folHlink>
        <a:srgbClr val="954F72"/>
      </a:folHlink>
    </a:clrScheme>
    <a:fontScheme name="Custom 2">
      <a:majorFont>
        <a:latin typeface="Century Gothic"/>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6401942_win32_v2" id="{BFDBA5BB-00C2-4FD6-BF44-6F34C81AFAE6}" vid="{710E1C20-E799-41A9-B32B-772BA18F69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44A853-FA74-45B4-AE5F-B3796F4BB94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304D194-9020-4D77-BCEE-37803F7241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0488788-02F3-4614-A0E2-F208657CDF0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Healthy Habit Tracker</Template>
  <TotalTime>221</TotalTime>
  <Words>667</Words>
  <Application>Microsoft Office PowerPoint</Application>
  <PresentationFormat>Widescreen</PresentationFormat>
  <Paragraphs>57</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Segoe UI</vt:lpstr>
      <vt:lpstr>Slack-Lato</vt:lpstr>
      <vt:lpstr>Office Theme</vt:lpstr>
      <vt:lpstr>Forbes Highest Paid Athletes 1990-2020</vt:lpstr>
      <vt:lpstr>Summary of Presentation</vt:lpstr>
      <vt:lpstr>Nationality of Athletes</vt:lpstr>
      <vt:lpstr>Change In Athletes Revenue</vt:lpstr>
      <vt:lpstr>Top Sports to Earn Most Money</vt:lpstr>
      <vt:lpstr>Top 10 Most Occurring Athletes</vt:lpstr>
      <vt:lpstr>Key Take Aways</vt:lpstr>
      <vt:lpstr>Reasons for Changes in Salaries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ForbesHighest Paid Athletes 1990-2020</dc:title>
  <dc:creator>Cameron DiFalco</dc:creator>
  <cp:lastModifiedBy>Andy Newman</cp:lastModifiedBy>
  <cp:revision>11</cp:revision>
  <dcterms:created xsi:type="dcterms:W3CDTF">2023-07-24T11:23:45Z</dcterms:created>
  <dcterms:modified xsi:type="dcterms:W3CDTF">2023-07-27T10:30:47Z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