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62" r:id="rId4"/>
    <p:sldId id="266" r:id="rId5"/>
    <p:sldId id="269" r:id="rId6"/>
    <p:sldId id="268" r:id="rId7"/>
    <p:sldId id="267" r:id="rId8"/>
    <p:sldId id="265" r:id="rId9"/>
    <p:sldId id="271" r:id="rId10"/>
    <p:sldId id="273" r:id="rId11"/>
    <p:sldId id="274" r:id="rId12"/>
    <p:sldId id="263" r:id="rId13"/>
    <p:sldId id="272" r:id="rId14"/>
    <p:sldId id="275" r:id="rId15"/>
    <p:sldId id="276" r:id="rId16"/>
    <p:sldId id="277" r:id="rId17"/>
    <p:sldId id="279" r:id="rId18"/>
    <p:sldId id="278" r:id="rId19"/>
    <p:sldId id="303" r:id="rId20"/>
    <p:sldId id="280" r:id="rId21"/>
    <p:sldId id="281" r:id="rId22"/>
    <p:sldId id="283" r:id="rId23"/>
    <p:sldId id="284" r:id="rId24"/>
    <p:sldId id="282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83119-D626-4A47-B1D6-5CB284E338FB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8D76-E14F-475F-9C87-1B491FA46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3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16D1-567A-4BA4-A9A1-6E8667688D48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3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58A-92E4-4000-BFD7-3154D6B77600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97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C03C-DC89-40F3-AAF4-4971C908A805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20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4557-C0B0-4B53-97CE-7BBD798C42F5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9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009A-31C8-471C-9BDD-8734611362F2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99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0F8-84CA-4C07-B4FE-E6F5552099E2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17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288-2031-4D4E-A78E-D89C031A4F07}" type="datetime1">
              <a:rPr lang="pt-BR" smtClean="0"/>
              <a:t>10/07/2023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50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5DC-6F3C-4271-B5AA-7DC888403436}" type="datetime1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6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B114-1F68-4A72-93B6-04F63844FCD3}" type="datetime1">
              <a:rPr lang="pt-BR" smtClean="0"/>
              <a:t>10/07/2023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9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84AC-D534-4281-B06D-14F3D28A00AC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C74-58F4-435A-A026-7EEF72E60F66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2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3AF6-8476-4723-97E8-21B71523C0F0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408F-0CAE-4FCC-8B0E-B1BDA3666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5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Ciência de dados na análise do impacto do ensino remoto emergencial: um estudo experimental na UFJF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4512481"/>
            <a:ext cx="6400800" cy="206308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Aluno: Nathan Toschi Reis</a:t>
            </a:r>
          </a:p>
          <a:p>
            <a:r>
              <a:rPr lang="pt-BR" sz="2800" dirty="0">
                <a:solidFill>
                  <a:schemeClr val="tx1"/>
                </a:solidFill>
              </a:rPr>
              <a:t>Orientador: Victor </a:t>
            </a:r>
            <a:r>
              <a:rPr lang="pt-BR" sz="2800" dirty="0" err="1">
                <a:solidFill>
                  <a:schemeClr val="tx1"/>
                </a:solidFill>
              </a:rPr>
              <a:t>Ströele</a:t>
            </a:r>
            <a:r>
              <a:rPr lang="pt-BR" sz="2800" dirty="0">
                <a:solidFill>
                  <a:schemeClr val="tx1"/>
                </a:solidFill>
              </a:rPr>
              <a:t> de Andrade Menezes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8"/>
            <a:ext cx="2088232" cy="149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6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 descritiva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Tendência central (média, mediana e moda);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Dispersão dos dados (variância, desvio padrão e amplitude interquartil);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Boxplot</a:t>
            </a:r>
            <a:r>
              <a:rPr lang="pt-BR" dirty="0"/>
              <a:t> (quartis, intervalo interquartil, limites, valores discrepantes, mediana e valor mínimo e máximo).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3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 descritiva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11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E596FA7-2213-96B6-6D04-CE8A8A96C1C2}"/>
              </a:ext>
            </a:extLst>
          </p:cNvPr>
          <p:cNvSpPr txBox="1"/>
          <p:nvPr/>
        </p:nvSpPr>
        <p:spPr>
          <a:xfrm>
            <a:off x="2411760" y="169227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Boxplot</a:t>
            </a:r>
            <a:r>
              <a:rPr lang="pt-BR" dirty="0"/>
              <a:t> do DCC no período de </a:t>
            </a:r>
            <a:r>
              <a:rPr lang="pt-BR" dirty="0" err="1"/>
              <a:t>pré</a:t>
            </a:r>
            <a:r>
              <a:rPr lang="pt-BR" dirty="0"/>
              <a:t>-pandemia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48DD937B-08BA-39E3-586A-352C49579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1F039B-CB3F-50CB-5134-AF1E0E7A8173}"/>
              </a:ext>
            </a:extLst>
          </p:cNvPr>
          <p:cNvSpPr txBox="1"/>
          <p:nvPr/>
        </p:nvSpPr>
        <p:spPr>
          <a:xfrm>
            <a:off x="2737366" y="1755199"/>
            <a:ext cx="41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Boxplot</a:t>
            </a:r>
            <a:r>
              <a:rPr lang="pt-BR" dirty="0"/>
              <a:t> do DCC no período </a:t>
            </a:r>
            <a:r>
              <a:rPr lang="pt-BR" dirty="0" err="1"/>
              <a:t>pré</a:t>
            </a:r>
            <a:r>
              <a:rPr lang="pt-BR" dirty="0"/>
              <a:t>-pandemia</a:t>
            </a:r>
          </a:p>
        </p:txBody>
      </p:sp>
    </p:spTree>
    <p:extLst>
      <p:ext uri="{BB962C8B-B14F-4D97-AF65-F5344CB8AC3E}">
        <p14:creationId xmlns:p14="http://schemas.microsoft.com/office/powerpoint/2010/main" val="153703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Foi utilizada uma abordagem </a:t>
            </a:r>
            <a:r>
              <a:rPr lang="pt-BR" dirty="0" err="1"/>
              <a:t>multimétodo</a:t>
            </a:r>
            <a:r>
              <a:rPr lang="pt-BR" dirty="0"/>
              <a:t>, constituída de quatro etapas:</a:t>
            </a:r>
            <a:br>
              <a:rPr lang="pt-BR" dirty="0"/>
            </a:br>
            <a:r>
              <a:rPr lang="pt-BR" dirty="0"/>
              <a:t>pesquisa, análise dos dados dos estudantes, análise das respostas do formulário e análise de ambos. </a:t>
            </a:r>
          </a:p>
          <a:p>
            <a:endParaRPr lang="pt-BR" dirty="0"/>
          </a:p>
          <a:p>
            <a:r>
              <a:rPr lang="pt-BR" dirty="0"/>
              <a:t>Pesquisa de campo direta e extensiva.</a:t>
            </a:r>
          </a:p>
          <a:p>
            <a:r>
              <a:rPr lang="pt-BR" dirty="0"/>
              <a:t>Possui caráter qualitativo e quantificativo.</a:t>
            </a:r>
          </a:p>
          <a:p>
            <a:r>
              <a:rPr lang="pt-BR" dirty="0"/>
              <a:t>Possui caráter descritivo.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91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Solicitação no Fala.BR, site da Controladoria-Geral da União;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Documento em Excel com 546.615 linhas de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Período entre 2019 e 2022.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1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1D176B-4F74-3342-E588-4602C86A4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8" y="1926264"/>
            <a:ext cx="7308304" cy="387383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2B9AD0-C204-90E5-939A-8BC793E8DB2C}"/>
              </a:ext>
            </a:extLst>
          </p:cNvPr>
          <p:cNvSpPr txBox="1"/>
          <p:nvPr/>
        </p:nvSpPr>
        <p:spPr>
          <a:xfrm>
            <a:off x="1067365" y="1507610"/>
            <a:ext cx="705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Trecho da planilha contendo todos os dados disponibilizados pelo Fala.BR</a:t>
            </a:r>
          </a:p>
        </p:txBody>
      </p:sp>
    </p:spTree>
    <p:extLst>
      <p:ext uri="{BB962C8B-B14F-4D97-AF65-F5344CB8AC3E}">
        <p14:creationId xmlns:p14="http://schemas.microsoft.com/office/powerpoint/2010/main" val="71197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Utilização do Python e suas bibliotecas para processamento dos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529.397 linhas de dados válidas após filtragem;</a:t>
            </a:r>
          </a:p>
          <a:p>
            <a:r>
              <a:rPr lang="pt-BR" dirty="0"/>
              <a:t>Análise dividiu os dados entre </a:t>
            </a:r>
            <a:r>
              <a:rPr lang="pt-BR" dirty="0" err="1"/>
              <a:t>pré</a:t>
            </a:r>
            <a:r>
              <a:rPr lang="pt-BR" dirty="0"/>
              <a:t> (198.818) e durante a pandemia (330.578);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Notas igual a 0 foram consideradas reprovação por infrequência;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4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2B9AD0-C204-90E5-939A-8BC793E8DB2C}"/>
              </a:ext>
            </a:extLst>
          </p:cNvPr>
          <p:cNvSpPr txBox="1"/>
          <p:nvPr/>
        </p:nvSpPr>
        <p:spPr>
          <a:xfrm>
            <a:off x="2306795" y="1462210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Trecho da planilha com a análise por disciplina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BB484D5-4DFE-9355-F5B2-7D717EC7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50053"/>
            <a:ext cx="8686800" cy="22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9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17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83568" y="182817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2B9AD0-C204-90E5-939A-8BC793E8DB2C}"/>
              </a:ext>
            </a:extLst>
          </p:cNvPr>
          <p:cNvSpPr txBox="1"/>
          <p:nvPr/>
        </p:nvSpPr>
        <p:spPr>
          <a:xfrm>
            <a:off x="1228392" y="1458841"/>
            <a:ext cx="5900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Comparação entre dois </a:t>
            </a:r>
            <a:r>
              <a:rPr lang="pt-BR" dirty="0" err="1"/>
              <a:t>boxplots</a:t>
            </a:r>
            <a:r>
              <a:rPr lang="pt-BR" dirty="0"/>
              <a:t> da disciplina de Algoritmos, </a:t>
            </a:r>
          </a:p>
          <a:p>
            <a:r>
              <a:rPr lang="pt-BR" dirty="0"/>
              <a:t>antes e durante a pandemia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5AB4CB-2704-4540-F380-06995EA5A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3" y="2564904"/>
            <a:ext cx="3646166" cy="27346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2640F4-1C57-F392-6011-ABC59C856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09" y="2564904"/>
            <a:ext cx="3646168" cy="27346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6E79616-F51F-1618-7747-7759B5179C59}"/>
              </a:ext>
            </a:extLst>
          </p:cNvPr>
          <p:cNvSpPr txBox="1"/>
          <p:nvPr/>
        </p:nvSpPr>
        <p:spPr>
          <a:xfrm>
            <a:off x="2483768" y="2564904"/>
            <a:ext cx="658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1253A6-E787-E526-5796-3DCE0FDEC28F}"/>
              </a:ext>
            </a:extLst>
          </p:cNvPr>
          <p:cNvSpPr txBox="1"/>
          <p:nvPr/>
        </p:nvSpPr>
        <p:spPr>
          <a:xfrm>
            <a:off x="5940152" y="2564904"/>
            <a:ext cx="85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Durante</a:t>
            </a:r>
          </a:p>
        </p:txBody>
      </p:sp>
    </p:spTree>
    <p:extLst>
      <p:ext uri="{BB962C8B-B14F-4D97-AF65-F5344CB8AC3E}">
        <p14:creationId xmlns:p14="http://schemas.microsoft.com/office/powerpoint/2010/main" val="197704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2B9AD0-C204-90E5-939A-8BC793E8DB2C}"/>
              </a:ext>
            </a:extLst>
          </p:cNvPr>
          <p:cNvSpPr txBox="1"/>
          <p:nvPr/>
        </p:nvSpPr>
        <p:spPr>
          <a:xfrm>
            <a:off x="2123728" y="1476937"/>
            <a:ext cx="500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Trecho da planilha com a análise por departamento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F03314-527A-F553-3DFB-4827B287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73146"/>
            <a:ext cx="7299056" cy="40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2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19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83568" y="182817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2B9AD0-C204-90E5-939A-8BC793E8DB2C}"/>
              </a:ext>
            </a:extLst>
          </p:cNvPr>
          <p:cNvSpPr txBox="1"/>
          <p:nvPr/>
        </p:nvSpPr>
        <p:spPr>
          <a:xfrm>
            <a:off x="1228392" y="1458841"/>
            <a:ext cx="643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Comparação entre dois </a:t>
            </a:r>
            <a:r>
              <a:rPr lang="pt-BR" dirty="0" err="1"/>
              <a:t>boxplots</a:t>
            </a:r>
            <a:r>
              <a:rPr lang="pt-BR" dirty="0"/>
              <a:t> do departamento de DCC, antes e</a:t>
            </a:r>
          </a:p>
          <a:p>
            <a:r>
              <a:rPr lang="pt-BR" dirty="0"/>
              <a:t> durante a pandemia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E79616-F51F-1618-7747-7759B5179C59}"/>
              </a:ext>
            </a:extLst>
          </p:cNvPr>
          <p:cNvSpPr txBox="1"/>
          <p:nvPr/>
        </p:nvSpPr>
        <p:spPr>
          <a:xfrm>
            <a:off x="2483768" y="2636912"/>
            <a:ext cx="658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1253A6-E787-E526-5796-3DCE0FDEC28F}"/>
              </a:ext>
            </a:extLst>
          </p:cNvPr>
          <p:cNvSpPr txBox="1"/>
          <p:nvPr/>
        </p:nvSpPr>
        <p:spPr>
          <a:xfrm>
            <a:off x="5940152" y="2564904"/>
            <a:ext cx="85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Durante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34463D-AACE-99AB-3967-04990F1F8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35" y="2903458"/>
            <a:ext cx="3886192" cy="29146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E088BC-1F95-43C8-7926-212951379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8" y="2903458"/>
            <a:ext cx="3886192" cy="29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Recentemente vivemos em um cenário de pandemia e tanto discentes quanto docentes tiveram que passar por uma profunda adaptação ao ensino remoto;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cenário gerou pontos positivos e negativos no que diz respeito à educação, gerando transformações que permanecem até hoje, como o ensino híbrido.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38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geral, houve um aumento de 6,89 pontos da média (9,02%) dos estudantes durante a pandemia (76,42 para 83,31);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Taxa de aprovação foi de 87,09% para 90,63%;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06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21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5B1126-7A34-C928-435C-C0CD7FB5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0888"/>
            <a:ext cx="8410575" cy="35242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14A7BB-4A66-C00E-7F40-9BD9CD257784}"/>
              </a:ext>
            </a:extLst>
          </p:cNvPr>
          <p:cNvSpPr txBox="1"/>
          <p:nvPr/>
        </p:nvSpPr>
        <p:spPr>
          <a:xfrm>
            <a:off x="1235427" y="1417638"/>
            <a:ext cx="685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Comparação entre os </a:t>
            </a:r>
            <a:r>
              <a:rPr lang="pt-BR" dirty="0" err="1"/>
              <a:t>boxplots</a:t>
            </a:r>
            <a:r>
              <a:rPr lang="pt-BR" dirty="0"/>
              <a:t> da média de todas disciplinas durante e </a:t>
            </a:r>
          </a:p>
          <a:p>
            <a:r>
              <a:rPr lang="pt-BR" dirty="0"/>
              <a:t>antes da pandemia</a:t>
            </a:r>
          </a:p>
        </p:txBody>
      </p:sp>
    </p:spTree>
    <p:extLst>
      <p:ext uri="{BB962C8B-B14F-4D97-AF65-F5344CB8AC3E}">
        <p14:creationId xmlns:p14="http://schemas.microsoft.com/office/powerpoint/2010/main" val="333978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22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14A7BB-4A66-C00E-7F40-9BD9CD257784}"/>
              </a:ext>
            </a:extLst>
          </p:cNvPr>
          <p:cNvSpPr txBox="1"/>
          <p:nvPr/>
        </p:nvSpPr>
        <p:spPr>
          <a:xfrm>
            <a:off x="2262702" y="1412776"/>
            <a:ext cx="4178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As dez disciplinas com maior aumento de média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E76067-B4D9-E561-A676-620D3824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63250"/>
            <a:ext cx="4744112" cy="19243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AA29B2-6217-9587-5B1D-3712F5D3DA72}"/>
              </a:ext>
            </a:extLst>
          </p:cNvPr>
          <p:cNvSpPr txBox="1"/>
          <p:nvPr/>
        </p:nvSpPr>
        <p:spPr>
          <a:xfrm>
            <a:off x="1979712" y="4150834"/>
            <a:ext cx="4766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Os cinco departamentos com maior aumento de média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06F96D0-D4A7-41FC-2A0B-E499DEBF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600406"/>
            <a:ext cx="381053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23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93A32F-5987-9D62-FF4F-154B91E1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5" y="1893901"/>
            <a:ext cx="7965120" cy="39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4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24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Tais resultados comprovam um padrão das disciplinas de Exatas, onde analisaremos com maior profundidade;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Houveram também disciplinas com uma queda da média durante a pandemia, porém a quantidade e intensidade foi muito menor comparada com as que aumentaram;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17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Quantitativa: Exatas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Cinco departamentos: DCC, MAT, FIS, EST e QUI;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27.848 notas no período </a:t>
            </a:r>
            <a:r>
              <a:rPr lang="pt-BR" dirty="0" err="1"/>
              <a:t>pré</a:t>
            </a:r>
            <a:r>
              <a:rPr lang="pt-BR" dirty="0"/>
              <a:t>-pandemia e 49.587 notas durante o Ensino Remoto Emergencial (ERE);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Aumento de 15,44 (26,25%) média, antes com 58,81 e durante a pandemia 74,25;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Aprovação aumentou de 64,69% para 83,24% (28,68% de aumento);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6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Quantitativa: Exatas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26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14A7BB-4A66-C00E-7F40-9BD9CD257784}"/>
              </a:ext>
            </a:extLst>
          </p:cNvPr>
          <p:cNvSpPr txBox="1"/>
          <p:nvPr/>
        </p:nvSpPr>
        <p:spPr>
          <a:xfrm>
            <a:off x="1235427" y="1417638"/>
            <a:ext cx="677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Comparação entre os </a:t>
            </a:r>
            <a:r>
              <a:rPr lang="pt-BR" dirty="0" err="1"/>
              <a:t>boxplots</a:t>
            </a:r>
            <a:r>
              <a:rPr lang="pt-BR" dirty="0"/>
              <a:t> da média de todas disciplinas de Exatas</a:t>
            </a:r>
          </a:p>
          <a:p>
            <a:r>
              <a:rPr lang="pt-BR" dirty="0"/>
              <a:t>durante e antes da pandemia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CE9EDD-7A7C-9F6D-F1E2-21F3DB5F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9" y="2348880"/>
            <a:ext cx="8532440" cy="34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7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Quantitativa: Conclusões Iniciais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27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Aumento geral nas médias e taxa de aprovação durante o período de pandemia, principalmente nas Ciências Exatas;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9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Qualitativa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28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Pesquisa realizada através do Google Forms no período de 2022.1;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22 perguntas, com três seções: construção perfil do aluno, análise do ensino remoto e retorno ao presencial;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40 respostas, onde a maioria foram estudantes de Ciências Exatas;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070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Qualitativa: Perfil dos Alunos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29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maioria dos alunos (62,5%) possui entre 20 e 22 anos;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Metade dos alunos recebe até 4 salários mínimos como renda pessoal. Dentre estes, 35% recebem até 1 salário mínimo;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30% têm uma renda familiar de até 3 salários mínimos, enquanto outros 30% têm de até 6 salários mínimos;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Maioria dos alunos (62,5%) não morava em Juiz de Fora antes de ingressar na UFJF.</a:t>
            </a: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24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Como analisar a motivação e o rendimento dos alunos durante este período?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Quais dificuldades o retorno ao presencial apresentou?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Quais pontos positivos podem ser mantidos como herança do ERE?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a ciência da computação pode ajudar com essas respostas?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219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Qualitativa: Perfil dos Alunos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30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AF6907-0FD9-2E71-3F17-896B4AEF3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93" y="1427266"/>
            <a:ext cx="6492213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8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Qualitativa: Ensino Remoto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31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Metade trancou pelo menos uma disciplina durante ERE;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40% afirmaram que não conseguiram se adaptar ao modelo de ensino proposto pelos professores;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35% mencionaram desânimo devido ao formato remoto;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30% relataram que tiveram dificuldades de adaptação e apresentaram um desempenho acadêmico ruim.</a:t>
            </a: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739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Qualitativa: Ensino Remoto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40% avaliaram sua motivação para estudar durante o ERE como “desmotivado” e 20% como “muito desmotivado‘”;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42,9% afirmaram que o ERE teve um impacto positivo em suas notas, enquanto 22,9% consideraram que teve um impacto “muito positivo”.</a:t>
            </a: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06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Quantitativa: Ensino Remoto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33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14A7BB-4A66-C00E-7F40-9BD9CD257784}"/>
              </a:ext>
            </a:extLst>
          </p:cNvPr>
          <p:cNvSpPr txBox="1"/>
          <p:nvPr/>
        </p:nvSpPr>
        <p:spPr>
          <a:xfrm>
            <a:off x="1235427" y="1417638"/>
            <a:ext cx="615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Gráficos de pizza sobre a motivação e impacto do ERE nas notas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94F841-EB45-EECC-5904-40A5FDA5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07" y="2574376"/>
            <a:ext cx="8388424" cy="22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49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Qualitativa: Ensino Remoto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34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36,1% alegaram que o ERE afetou negativamente sua motivação para estudar, e 30,6% afirmaram que o impacto foi muito negativo;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45% consideraram que os professores tiveram uma adaptação ruim ao novo modelo de estudo, enquanto 15% acreditaram que foi muito ruim;</a:t>
            </a: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375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Qualitativa: Retorno ao Presencial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57,5% enfrentaram dificuldades para conciliar o retorno do ensino presencial com outras atividades;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65% dos alunos afirmaram que suas notas foram melhores durante o ERE, enquanto apenas 12,5% relataram uma piora;</a:t>
            </a: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685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Qualitativa: Retorno ao Presencial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Nas respostas discursivas envolvendo o motivo da melhora das notas durante o ERE, a maioria relatou:</a:t>
            </a:r>
          </a:p>
          <a:p>
            <a:pPr lvl="1"/>
            <a:r>
              <a:rPr lang="pt-BR" dirty="0"/>
              <a:t>Tempo maior para estudo;</a:t>
            </a:r>
          </a:p>
          <a:p>
            <a:pPr lvl="1"/>
            <a:r>
              <a:rPr lang="pt-BR" dirty="0"/>
              <a:t>Melhor facilidade de conciliação entre as disciplinas;</a:t>
            </a:r>
          </a:p>
          <a:p>
            <a:pPr lvl="1"/>
            <a:r>
              <a:rPr lang="pt-BR" dirty="0"/>
              <a:t>As avaliações estavam mais fáceis;</a:t>
            </a:r>
          </a:p>
          <a:p>
            <a:pPr lvl="1"/>
            <a:r>
              <a:rPr lang="pt-BR" dirty="0"/>
              <a:t>Facilidade de “cola”;</a:t>
            </a: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146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Qualitativa: Conclusões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37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Maior desânimo nos estudantes;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Sentimento de queda de aprendizado;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Facilidade para obter notas mais altas;</a:t>
            </a: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745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Comparação entre as duas análises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38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Notas maiores, mas sentimento de desânimo também cresceu;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Ressalta a importância de considerar não apenas o desempenho acadêmico, mas também a motivação e o bem-estar dos estudantes.</a:t>
            </a: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437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Trabalhos futuros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39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Todos os gráficos, análises e as ferramentas utilizadas estão disponibilizados num repositório no </a:t>
            </a:r>
            <a:r>
              <a:rPr lang="pt-BR" dirty="0" err="1"/>
              <a:t>github</a:t>
            </a:r>
            <a:r>
              <a:rPr lang="pt-BR" dirty="0"/>
              <a:t>; </a:t>
            </a:r>
          </a:p>
          <a:p>
            <a:endParaRPr lang="pt-BR" dirty="0"/>
          </a:p>
          <a:p>
            <a:r>
              <a:rPr lang="pt-BR" dirty="0"/>
              <a:t>Análise das notas após o retorno ao presencial;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Analise de disciplinas que tiveram uma queda nas médias durante a pandemia;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Análise mais aprofundada de um departamento ou disciplina específica;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73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Garantir a coleta de dados da UFJF, analisando as notas do período durante e o que antecede a pandemia. Analisando a diferença entre essas notas e coletando através de um formulário respostas sobre a motivação e o aprendizado experienciados pelos estudantes, podemos chegar a algumas conclusões do real impacto do ERE.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162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Considerações Finais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40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Aumento significativo na média das disciplinas, especialmente nas áreas de Ciências Exatas;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Motivação dos estudantes foi afetada negativamente durante o ERE, apesar do aumento nas notas;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Há indícios de que a mudança no modelo de avaliação pode ter sido um fator que contribuiu para uma melhora na notas.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Necessidade de uma investigação mais aprofundada sobre os fatores que influenciaram a motivação dos estudantes durante esse período;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Há uma limitação na pesquisa devido à quantidade de respostas no formulário e dos anos em que os dados foram analisados;</a:t>
            </a: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840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41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645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Obrigado!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42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Dúvidas?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nathan.toschi@ice.ufjf.br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7DC6253E-D197-A286-DFD8-919AA9BA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16224" cy="156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Conseguir acesso às notas dos estudantes da UFJF durante os tempos antes e durante a pandemia;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Obter através de um questionário online, dados dos alunos sobre seu desempenho e motivação durante o ERE;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33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Analisar tais notas com a ajuda da computação e de análises estatísticas;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Analisar a resposta do questionário;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Correlacionar ambas as análises, afim de compreendermos os verdadeiros impactos do ERE;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Disponibilizar todos os resultados, análises e ferramentas de forma gratuita.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52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Background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Ensino Remoto Emergencial</a:t>
            </a:r>
          </a:p>
          <a:p>
            <a:r>
              <a:rPr lang="pt-BR" dirty="0"/>
              <a:t>Trabalhos Relacionados</a:t>
            </a:r>
          </a:p>
          <a:p>
            <a:r>
              <a:rPr lang="pt-BR" dirty="0"/>
              <a:t>Análise estatística descritiva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10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Foram analisados projetos que buscavam estudar estratégias e comportamentos durante o ensino remoto, como ferramentas de ensino, análise do engajamento de alunos, revisão sistemática sobre o tema, entre outros.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Analisamos também trabalhos que focaram em estudar os docentes, como conduziram a pandemia e quais impactos ela teve sobre eles, como por exemplo à respeito do estresse.</a:t>
            </a:r>
          </a:p>
          <a:p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81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408F-0CAE-4FCC-8B0E-B1BDA36664B5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Porém, não foi encontrada uma pesquisa tão ampla e que utilizou também de dados à cerca do rendimento dos estudantes, fazendo essa correlação entre dois tipos de análises diferentes.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0"/>
            <a:ext cx="1017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049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1555</Words>
  <Application>Microsoft Office PowerPoint</Application>
  <PresentationFormat>Apresentação na tela (4:3)</PresentationFormat>
  <Paragraphs>237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5" baseType="lpstr">
      <vt:lpstr>Arial</vt:lpstr>
      <vt:lpstr>Calibri</vt:lpstr>
      <vt:lpstr>Tema do Office</vt:lpstr>
      <vt:lpstr>Ciência de dados na análise do impacto do ensino remoto emergencial: um estudo experimental na UFJF</vt:lpstr>
      <vt:lpstr>Introdução</vt:lpstr>
      <vt:lpstr>Motivação</vt:lpstr>
      <vt:lpstr>Objetivos</vt:lpstr>
      <vt:lpstr>Objetivos específicos</vt:lpstr>
      <vt:lpstr>Objetivos específicos</vt:lpstr>
      <vt:lpstr>Background</vt:lpstr>
      <vt:lpstr>Trabalhos Relacionados</vt:lpstr>
      <vt:lpstr>Trabalhos Relacionados</vt:lpstr>
      <vt:lpstr>Análise estatística descritiva</vt:lpstr>
      <vt:lpstr>Análise estatística descritiva</vt:lpstr>
      <vt:lpstr>Metodologia</vt:lpstr>
      <vt:lpstr>Análise Quantitativa</vt:lpstr>
      <vt:lpstr>Análise Quantitativa</vt:lpstr>
      <vt:lpstr>Análise Quantitativa</vt:lpstr>
      <vt:lpstr>Análise Quantitativa</vt:lpstr>
      <vt:lpstr>Análise Quantitativa</vt:lpstr>
      <vt:lpstr>Análise Quantitativa</vt:lpstr>
      <vt:lpstr>Análise Quantitativa</vt:lpstr>
      <vt:lpstr>Análise Quantitativa</vt:lpstr>
      <vt:lpstr>Análise Quantitativa</vt:lpstr>
      <vt:lpstr>Análise Quantitativa</vt:lpstr>
      <vt:lpstr>Análise Quantitativa</vt:lpstr>
      <vt:lpstr>Análise Quantitativa</vt:lpstr>
      <vt:lpstr>Análise Quantitativa: Exatas</vt:lpstr>
      <vt:lpstr>Análise Quantitativa: Exatas</vt:lpstr>
      <vt:lpstr>Análise Quantitativa: Conclusões Iniciais</vt:lpstr>
      <vt:lpstr>Análise Qualitativa</vt:lpstr>
      <vt:lpstr>Análise Qualitativa: Perfil dos Alunos</vt:lpstr>
      <vt:lpstr>Análise Qualitativa: Perfil dos Alunos</vt:lpstr>
      <vt:lpstr>Análise Qualitativa: Ensino Remoto</vt:lpstr>
      <vt:lpstr>Análise Qualitativa: Ensino Remoto</vt:lpstr>
      <vt:lpstr>Análise Quantitativa: Ensino Remoto</vt:lpstr>
      <vt:lpstr>Análise Qualitativa: Ensino Remoto</vt:lpstr>
      <vt:lpstr>Análise Qualitativa: Retorno ao Presencial</vt:lpstr>
      <vt:lpstr>Análise Qualitativa: Retorno ao Presencial</vt:lpstr>
      <vt:lpstr>Análise Qualitativa: Conclusões</vt:lpstr>
      <vt:lpstr>Comparação entre as duas análises</vt:lpstr>
      <vt:lpstr>Trabalhos futuros</vt:lpstr>
      <vt:lpstr>Considerações Finais</vt:lpstr>
      <vt:lpstr>Agradecimentos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Original do TCC</dc:title>
  <dc:creator>ELAINY</dc:creator>
  <cp:lastModifiedBy>Nathan Toschi</cp:lastModifiedBy>
  <cp:revision>27</cp:revision>
  <dcterms:created xsi:type="dcterms:W3CDTF">2018-10-31T16:29:08Z</dcterms:created>
  <dcterms:modified xsi:type="dcterms:W3CDTF">2023-07-10T08:09:17Z</dcterms:modified>
</cp:coreProperties>
</file>