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1_6979891A.xml" ContentType="application/vnd.ms-powerpoint.comments+xml"/>
  <Override PartName="/ppt/comments/modernComment_103_D258B6C5.xml" ContentType="application/vnd.ms-powerpoint.comments+xml"/>
  <Override PartName="/ppt/comments/modernComment_112_145A2A6.xml" ContentType="application/vnd.ms-powerpoint.comments+xml"/>
  <Override PartName="/ppt/comments/modernComment_10B_2E5F1205.xml" ContentType="application/vnd.ms-powerpoint.comments+xml"/>
  <Override PartName="/ppt/comments/modernComment_110_49315505.xml" ContentType="application/vnd.ms-powerpoint.comments+xml"/>
  <Override PartName="/ppt/comments/modernComment_10E_9886C415.xml" ContentType="application/vnd.ms-powerpoint.comments+xml"/>
  <Override PartName="/ppt/comments/modernComment_113_1D742931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3" r:id="rId6"/>
    <p:sldId id="269" r:id="rId7"/>
    <p:sldId id="274" r:id="rId8"/>
    <p:sldId id="267" r:id="rId9"/>
    <p:sldId id="272" r:id="rId10"/>
    <p:sldId id="270" r:id="rId11"/>
    <p:sldId id="275" r:id="rId12"/>
    <p:sldId id="271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6EFEAFA-4F1A-F668-266E-C0CB051DC3B9}" name="Nathan Touboul" initials="NT" userId="Nathan Touboul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5634" autoAdjust="0"/>
  </p:normalViewPr>
  <p:slideViewPr>
    <p:cSldViewPr snapToGrid="0">
      <p:cViewPr varScale="1">
        <p:scale>
          <a:sx n="91" d="100"/>
          <a:sy n="91" d="100"/>
        </p:scale>
        <p:origin x="2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modernComment_101_6979891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0025EF9-B942-4C35-95CC-3E007232F6D5}" authorId="{26EFEAFA-4F1A-F668-266E-C0CB051DC3B9}" created="2021-11-16T21:29:20.33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69572634" sldId="257"/>
      <ac:spMk id="6" creationId="{A4EE1B3A-CDAC-40DA-91CE-BEBF1D5D0C42}"/>
    </ac:deMkLst>
    <p188:txBody>
      <a:bodyPr/>
      <a:lstStyle/>
      <a:p>
        <a:r>
          <a:rPr lang="en-US"/>
          <a:t>- Vehicle localization
- Lidar localization region where GPS not available</a:t>
        </a:r>
      </a:p>
    </p188:txBody>
  </p188:cm>
  <p188:cm id="{C81DEFB8-5B1B-41A9-BDD1-530F4F40C2A2}" authorId="{26EFEAFA-4F1A-F668-266E-C0CB051DC3B9}" created="2021-11-16T21:35:51.468">
    <pc:sldMkLst xmlns:pc="http://schemas.microsoft.com/office/powerpoint/2013/main/command">
      <pc:docMk/>
      <pc:sldMk cId="1769572634" sldId="257"/>
    </pc:sldMkLst>
    <p188:replyLst>
      <p188:reply id="{8F1276E5-032F-46A6-8BFA-A02603FDC353}" authorId="{26EFEAFA-4F1A-F668-266E-C0CB051DC3B9}" created="2021-11-16T22:39:46.198">
        <p188:txBody>
          <a:bodyPr/>
          <a:lstStyle/>
          <a:p>
            <a:r>
              <a:rPr lang="en-US"/>
              <a:t>Stay below the upper bound of the probability of  Hazardous Misleading Information</a:t>
            </a:r>
          </a:p>
        </p188:txBody>
      </p188:reply>
    </p188:replyLst>
    <p188:txBody>
      <a:bodyPr/>
      <a:lstStyle/>
      <a:p>
        <a:r>
          <a:rPr lang="en-US"/>
          <a:t>IMU drift and Reset Points</a:t>
        </a:r>
      </a:p>
    </p188:txBody>
  </p188:cm>
</p188:cmLst>
</file>

<file path=ppt/comments/modernComment_103_D258B6C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076FEC3-007F-4A3E-BA60-496A3A019AF4}" authorId="{26EFEAFA-4F1A-F668-266E-C0CB051DC3B9}" created="2021-11-16T21:30:03.53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529029317" sldId="259"/>
      <ac:spMk id="9" creationId="{7697FEE2-B338-4D25-8280-D454817C0F42}"/>
    </ac:deMkLst>
    <p188:txBody>
      <a:bodyPr/>
      <a:lstStyle/>
      <a:p>
        <a:r>
          <a:rPr lang="en-US"/>
          <a:t>Range of lidar
Other vehicles
Undetected landmarks</a:t>
        </a:r>
      </a:p>
    </p188:txBody>
  </p188:cm>
  <p188:cm id="{0E3DC9FF-5B3E-4AF0-BDC8-574C3F8225AF}" authorId="{26EFEAFA-4F1A-F668-266E-C0CB051DC3B9}" created="2021-11-16T21:44:07.98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529029317" sldId="259"/>
      <ac:spMk id="54" creationId="{B944FA7C-947C-4B3F-8B9F-A69610CAF462}"/>
    </ac:deMkLst>
    <p188:txBody>
      <a:bodyPr/>
      <a:lstStyle/>
      <a:p>
        <a:r>
          <a:rPr lang="en-US"/>
          <a:t>Temporal: Changing landscape</a:t>
        </a:r>
      </a:p>
    </p188:txBody>
  </p188:cm>
  <p188:cm id="{B7D7DC1B-FDDD-4851-8CFD-F7F2EDCD5E0E}" authorId="{26EFEAFA-4F1A-F668-266E-C0CB051DC3B9}" created="2021-11-16T22:38:25.422">
    <pc:sldMkLst xmlns:pc="http://schemas.microsoft.com/office/powerpoint/2013/main/command">
      <pc:docMk/>
      <pc:sldMk cId="3529029317" sldId="259"/>
    </pc:sldMkLst>
    <p188:txBody>
      <a:bodyPr/>
      <a:lstStyle/>
      <a:p>
        <a:r>
          <a:rPr lang="en-US"/>
          <a:t>Sources of Noise:
- GPS errors and faults
- IMU errors and faults
- lidar or camera errors</a:t>
        </a:r>
      </a:p>
    </p188:txBody>
  </p188:cm>
</p188:cmLst>
</file>

<file path=ppt/comments/modernComment_10B_2E5F120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935F9E0-4DE6-4EF7-BAE4-EF4B22D1AC0A}" authorId="{26EFEAFA-4F1A-F668-266E-C0CB051DC3B9}" created="2021-11-18T20:20:00.043">
    <pc:sldMkLst xmlns:pc="http://schemas.microsoft.com/office/powerpoint/2013/main/command">
      <pc:docMk/>
      <pc:sldMk cId="777982469" sldId="267"/>
    </pc:sldMkLst>
    <p188:txBody>
      <a:bodyPr/>
      <a:lstStyle/>
      <a:p>
        <a:r>
          <a:rPr lang="en-US"/>
          <a:t>Before computing ratio qnd probqbilities, here is something I worked on a while back</a:t>
        </a:r>
      </a:p>
    </p188:txBody>
  </p188:cm>
</p188:cmLst>
</file>

<file path=ppt/comments/modernComment_10E_9886C41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2932AF2-0113-44A7-8595-2018DC339733}" authorId="{26EFEAFA-4F1A-F668-266E-C0CB051DC3B9}" created="2021-11-16T22:02:49.426">
    <pc:sldMkLst xmlns:pc="http://schemas.microsoft.com/office/powerpoint/2013/main/command">
      <pc:docMk/>
      <pc:sldMk cId="2558968853" sldId="270"/>
    </pc:sldMkLst>
    <p188:txBody>
      <a:bodyPr/>
      <a:lstStyle/>
      <a:p>
        <a:r>
          <a:rPr lang="en-US"/>
          <a:t>Trapezoid shape: Excluding potential sources of noise
Might be not necessary if lidar angled up</a:t>
        </a:r>
      </a:p>
    </p188:txBody>
  </p188:cm>
</p188:cmLst>
</file>

<file path=ppt/comments/modernComment_110_4931550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9DA402E-D561-487E-9D1F-23E8E31DF096}" authorId="{26EFEAFA-4F1A-F668-266E-C0CB051DC3B9}" created="2021-11-16T21:53:29.54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27969797" sldId="272"/>
      <ac:spMk id="4" creationId="{67075BA5-7876-48E6-9F72-383861436836}"/>
    </ac:deMkLst>
    <p188:txBody>
      <a:bodyPr/>
      <a:lstStyle/>
      <a:p>
        <a:r>
          <a:rPr lang="en-US"/>
          <a:t>Less noise
Now approximately where the trees should be (knowledge of nominal gap between 2 consecutive trees)
Practical for constructing a code (too much zero in, or too little if we discretize the whole space)</a:t>
        </a:r>
      </a:p>
    </p188:txBody>
  </p188:cm>
</p188:cmLst>
</file>

<file path=ppt/comments/modernComment_112_145A2A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DFC2EC3-C6EF-4C5A-9F07-FAD15BF79589}" authorId="{26EFEAFA-4F1A-F668-266E-C0CB051DC3B9}" created="2021-11-18T20:29:11.185">
    <pc:sldMkLst xmlns:pc="http://schemas.microsoft.com/office/powerpoint/2013/main/command">
      <pc:docMk/>
      <pc:sldMk cId="21340838" sldId="274"/>
    </pc:sldMkLst>
    <p188:txBody>
      <a:bodyPr/>
      <a:lstStyle/>
      <a:p>
        <a:r>
          <a:rPr lang="en-US"/>
          <a:t>Probability of misdetection: function of the ratio between tree and the span of the possible detection</a:t>
        </a:r>
      </a:p>
    </p188:txBody>
  </p188:cm>
  <p188:cm id="{DF22B78C-7F2A-4252-A686-5DB6518ADD1A}" authorId="{26EFEAFA-4F1A-F668-266E-C0CB051DC3B9}" created="2021-11-18T20:29:56.452">
    <pc:sldMkLst xmlns:pc="http://schemas.microsoft.com/office/powerpoint/2013/main/command">
      <pc:docMk/>
      <pc:sldMk cId="21340838" sldId="274"/>
    </pc:sldMkLst>
    <p188:txBody>
      <a:bodyPr/>
      <a:lstStyle/>
      <a:p>
        <a:r>
          <a:rPr lang="en-US"/>
          <a:t>Makes more sense to me to consider the curve of the tree than just the diameter</a:t>
        </a:r>
      </a:p>
    </p188:txBody>
  </p188:cm>
</p188:cmLst>
</file>

<file path=ppt/comments/modernComment_113_1D74293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A3ED056-FA8E-44B2-8746-AF547BB2E8D4}" authorId="{26EFEAFA-4F1A-F668-266E-C0CB051DC3B9}" created="2021-11-16T22:02:49.426">
    <pc:sldMkLst xmlns:pc="http://schemas.microsoft.com/office/powerpoint/2013/main/command">
      <pc:docMk/>
      <pc:sldMk cId="2558968853" sldId="270"/>
    </pc:sldMkLst>
    <p188:txBody>
      <a:bodyPr/>
      <a:lstStyle/>
      <a:p>
        <a:r>
          <a:rPr lang="en-US"/>
          <a:t>Trapezoid shape: Excluding potential sources of noise
Might be not necessary if lidar angled up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E5CBB-F092-4904-A211-E1DC0A14756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D71C9-905B-4181-A609-98B3EDC55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4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517DB6-56BA-4F81-A162-1D4E2B494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FD670C-F4CC-4813-A055-4C52104E1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B094D9-FFE9-4A4E-8EF2-E7F041139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9A6E-478B-424E-B6AE-756781222805}" type="datetime1">
              <a:rPr lang="fr-FR" smtClean="0"/>
              <a:t>19/11/2021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395EB1-2062-4B90-BF6E-FE271EEF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Nathan Touboul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9A1BB3-E467-4A5D-BA27-AFD550BB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A6E0-F352-4732-AAB1-7B697E1211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79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8FF881-D9A5-439C-A721-1817DC01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075475-7750-4A6D-A217-87FD4B6DB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A77DD1-0502-490C-8250-D4FFB3952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677E-1044-4EE3-B269-39F52370CBFE}" type="datetime1">
              <a:rPr lang="fr-FR" smtClean="0"/>
              <a:t>19/11/2021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AD86E2-B8AB-49C8-8F18-58C9B0E01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Nathan Touboul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FF7371-DB1C-48D3-ACC7-C534580D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A6E0-F352-4732-AAB1-7B697E1211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91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C1CD6F3-ABBC-4EAB-82FF-240ABE77C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2FC09B-B89A-4CCD-86DB-ED06E5FED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F4F128-A14F-4401-B55B-CF260200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A29B-8A9D-489F-B321-417CB6B3D0C3}" type="datetime1">
              <a:rPr lang="fr-FR" smtClean="0"/>
              <a:t>19/11/2021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BAB478-7546-4759-8784-1E60E739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Nathan Touboul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11F4A0-761D-434B-9D01-085E32E2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A6E0-F352-4732-AAB1-7B697E1211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23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DDA05-6FE6-44CE-AF05-AAB609BA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FC0201-8DFD-416F-8996-C72C629D6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882BF8-655F-4CA4-A20C-E6383332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4C55-2B4C-426C-B96B-DFBEC1E91E6D}" type="datetime1">
              <a:rPr lang="fr-FR" smtClean="0"/>
              <a:t>19/11/2021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EAC1C6-3867-406E-80CB-7F3F991F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Nathan Touboul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08C36E-1DCD-49B6-B337-D4E4EF85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A6E0-F352-4732-AAB1-7B697E1211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55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F2F00E-DE91-418C-8110-17B59C1C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D310AF-E104-49BA-8B1B-8DF875ECA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5B5B87-8613-4E04-9468-C907677CB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2554-44CA-4B19-BDD0-71A4A0CEE27B}" type="datetime1">
              <a:rPr lang="fr-FR" smtClean="0"/>
              <a:t>19/11/2021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2CD0C2-6916-4CC4-9C30-38C57099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Nathan Touboul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0D418B-5615-4EC0-85D9-9B7283C2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A6E0-F352-4732-AAB1-7B697E1211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3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818240-EB32-4CD6-ABDD-24427C6B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EF60C3-3464-486E-B067-A45979F0F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749528-6650-43D2-BD94-1AF974C05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C41C15-8619-4F51-9C5A-69C789EC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9601-2F88-4527-B5AA-E9AA7F037E3F}" type="datetime1">
              <a:rPr lang="fr-FR" smtClean="0"/>
              <a:t>19/11/2021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CC1291-E4DF-4188-8A1D-4B163E40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Nathan Touboul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A9D540-88D7-4073-829D-68356FC8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A6E0-F352-4732-AAB1-7B697E1211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732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0A4D1-1ACE-4C7A-8E26-9E3DD3117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1ED9B2-7F8F-448A-84CC-E66602AE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097D9E-DB41-4F07-B5C2-F384BF990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7DD6537-7F6C-4A9F-93C6-320245C4D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F80517B-FBE6-44DA-93AA-E5907D08A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6CB8C6-8CA7-4658-80AE-01B19680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B557-EDC5-4DCE-9719-73C9D51F8E40}" type="datetime1">
              <a:rPr lang="fr-FR" smtClean="0"/>
              <a:t>19/11/2021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2DB2747-93B5-4DF8-B80B-F0DCEA05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Nathan Touboul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DC178C7-6405-4438-9B5C-5443FD09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A6E0-F352-4732-AAB1-7B697E1211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87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2CE7E2-194E-44EE-B610-F3077D5B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BD7E4C9-971D-4905-94D3-956B73C5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6642-1498-4DF1-92FB-A37CADBC6E41}" type="datetime1">
              <a:rPr lang="fr-FR" smtClean="0"/>
              <a:t>19/11/2021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D05202-498D-46B3-82AD-8B6744AD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Nathan Touboul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7F53B86-14FF-4618-B81A-55B7DC5A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A6E0-F352-4732-AAB1-7B697E1211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6163B1D-D3F4-404F-AE89-C86564216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0AE9-425A-480C-AF60-3A0D9207D7FF}" type="datetime1">
              <a:rPr lang="fr-FR" smtClean="0"/>
              <a:t>19/11/2021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74BD8B3-F16E-43F4-AA0E-FF7A4E39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Nathan Touboul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F9F2B6-316C-441B-9BB0-7430E0EA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A6E0-F352-4732-AAB1-7B697E1211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09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069DB3-5C87-4E5C-9629-F679C8E3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432499-8DD2-4652-8FC1-CAB789C22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7C8EE5-89BC-41AA-B570-A3BA46149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96D81F-1E66-4FC5-9B25-43E8F466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E481-0ED5-4768-AEAF-FC9827014D03}" type="datetime1">
              <a:rPr lang="fr-FR" smtClean="0"/>
              <a:t>19/11/2021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A59399-D675-4357-8450-C4FBD19D5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Nathan Touboul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F564BB-0062-4BF6-9C48-5DDF82F3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A6E0-F352-4732-AAB1-7B697E1211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1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2155DA-B546-42E4-81EE-3AD87EF3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774741D-4E24-450C-9D2C-1D84454EA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2EEA9D-ED4F-42EC-BF86-86F54A5D6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5A0BE9-DBDD-4480-A450-628B49FF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421B-F08C-451B-9200-D58FD39538F7}" type="datetime1">
              <a:rPr lang="fr-FR" smtClean="0"/>
              <a:t>19/11/2021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B282B1-3D84-478D-A2B8-56427F2E2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Nathan Touboul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158212-C049-4430-A789-FDE200C7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A6E0-F352-4732-AAB1-7B697E1211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94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1413D9-8A99-4D5E-B008-6FDEA879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D17582-585B-46BD-8F0F-48210ECAF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227A14-68EA-43F3-BB53-2E04FDFC4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4B3F0-85B9-4F90-B7E6-FBB25C2707BB}" type="datetime1">
              <a:rPr lang="fr-FR" smtClean="0"/>
              <a:t>19/11/2021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EF25BA-E578-4B4F-91DB-ABCEC5F6C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Nathan Touboul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B2314A-C02D-40B7-A372-23C74A080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3A6E0-F352-4732-AAB1-7B697E1211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37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microsoft.com/office/2018/10/relationships/comments" Target="../comments/modernComment_10E_9886C4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microsoft.com/office/2018/10/relationships/comments" Target="../comments/modernComment_113_1D74293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JP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microsoft.com/office/2018/10/relationships/comments" Target="../comments/modernComment_101_6979891A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microsoft.com/office/2018/10/relationships/comments" Target="../comments/modernComment_103_D258B6C5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microsoft.com/office/2018/10/relationships/comments" Target="../comments/modernComment_112_145A2A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microsoft.com/office/2018/10/relationships/comments" Target="../comments/modernComment_10B_2E5F120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microsoft.com/office/2018/10/relationships/comments" Target="../comments/modernComment_110_4931550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2FAB2B-F499-47E7-8A3D-52136BC2F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160" y="4376508"/>
            <a:ext cx="9623404" cy="1257202"/>
          </a:xfrm>
        </p:spPr>
        <p:txBody>
          <a:bodyPr>
            <a:normAutofit/>
          </a:bodyPr>
          <a:lstStyle/>
          <a:p>
            <a:pPr algn="l"/>
            <a:r>
              <a:rPr lang="en-US" sz="3100" b="1" dirty="0"/>
              <a:t>Research Project Presentation</a:t>
            </a:r>
            <a:br>
              <a:rPr lang="en-US" sz="3100" dirty="0"/>
            </a:br>
            <a:r>
              <a:rPr lang="en-US" sz="3100" i="1" dirty="0"/>
              <a:t>Improving Navigation through code-based landscapes</a:t>
            </a:r>
            <a:endParaRPr lang="fr-FR" sz="3100" i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444D4D0-E693-49DD-BDE7-F464DF55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159" y="5633710"/>
            <a:ext cx="9623404" cy="417227"/>
          </a:xfrm>
        </p:spPr>
        <p:txBody>
          <a:bodyPr>
            <a:normAutofit/>
          </a:bodyPr>
          <a:lstStyle/>
          <a:p>
            <a:pPr algn="l"/>
            <a:r>
              <a:rPr lang="en-US" sz="2200" b="1" i="1" dirty="0"/>
              <a:t>Objective: Misdetection Error Model</a:t>
            </a:r>
            <a:endParaRPr lang="fr-FR" sz="2200" b="1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5FE77B-EA4C-4573-8509-E577DCA8A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A17DF42-CF8E-4BAB-84C8-746A54B01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916" y="1366237"/>
            <a:ext cx="4825404" cy="2267939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0966B72B-4B51-4DD4-AB60-E092627D3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054" y="2138302"/>
            <a:ext cx="4825407" cy="723809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3528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FE910A-2B42-43F9-94DB-866688DF9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Shape of sections of detections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D4F69-4694-4378-9B98-D6C759501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Nathan Touboul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FAEB-D7F0-493B-93DF-8516F70D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1D3A6E0-F352-4732-AAB1-7B697E1211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CA61BBD-91BA-4CA5-BD32-2FC3E9A41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7392" y="2206704"/>
            <a:ext cx="3932238" cy="392278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</a:rPr>
              <a:t>Proposed Shape: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bg1"/>
                </a:solidFill>
              </a:rPr>
              <a:t>Rectangular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bg1"/>
                </a:solidFill>
              </a:rPr>
              <a:t>Trapezoid</a:t>
            </a:r>
          </a:p>
          <a:p>
            <a:endParaRPr lang="en-US" sz="2000" i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</a:rPr>
              <a:t>Construction by edge cases of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bg1"/>
                </a:solidFill>
              </a:rPr>
              <a:t>Incertitude of position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bg1"/>
                </a:solidFill>
              </a:rPr>
              <a:t>GNSS </a:t>
            </a:r>
            <a:r>
              <a:rPr lang="en-US" sz="1600" i="1" dirty="0" err="1">
                <a:solidFill>
                  <a:schemeClr val="bg1"/>
                </a:solidFill>
              </a:rPr>
              <a:t>sigmas</a:t>
            </a:r>
            <a:endParaRPr lang="en-US" sz="1600" i="1" dirty="0">
              <a:solidFill>
                <a:schemeClr val="bg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bg1"/>
                </a:solidFill>
              </a:rPr>
              <a:t>IMU drift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bg1"/>
                </a:solidFill>
              </a:rPr>
              <a:t>Incertitude of lidar</a:t>
            </a:r>
          </a:p>
        </p:txBody>
      </p:sp>
      <p:pic>
        <p:nvPicPr>
          <p:cNvPr id="24" name="Picture 23" descr="Letter&#10;&#10;Description automatically generated with medium confidence">
            <a:extLst>
              <a:ext uri="{FF2B5EF4-FFF2-40B4-BE49-F238E27FC236}">
                <a16:creationId xmlns:a16="http://schemas.microsoft.com/office/drawing/2014/main" id="{4A9D0A45-5619-4331-ADDB-A5381C6395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01"/>
          <a:stretch/>
        </p:blipFill>
        <p:spPr>
          <a:xfrm>
            <a:off x="5784165" y="75408"/>
            <a:ext cx="2027902" cy="24394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7B30E7-319E-477B-A6F3-E61F0B18C265}"/>
              </a:ext>
            </a:extLst>
          </p:cNvPr>
          <p:cNvSpPr txBox="1"/>
          <p:nvPr/>
        </p:nvSpPr>
        <p:spPr>
          <a:xfrm>
            <a:off x="5202372" y="2673043"/>
            <a:ext cx="6816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Rectangular and Trapezoid: 1 to 5 meters from sidewalk</a:t>
            </a:r>
          </a:p>
        </p:txBody>
      </p:sp>
      <p:pic>
        <p:nvPicPr>
          <p:cNvPr id="28" name="Picture 27" descr="Letter&#10;&#10;Description automatically generated with medium confidence">
            <a:extLst>
              <a:ext uri="{FF2B5EF4-FFF2-40B4-BE49-F238E27FC236}">
                <a16:creationId xmlns:a16="http://schemas.microsoft.com/office/drawing/2014/main" id="{0D59BCEA-F52F-4923-B58F-8EA4CFF1EA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6502"/>
          <a:stretch/>
        </p:blipFill>
        <p:spPr>
          <a:xfrm>
            <a:off x="8968249" y="154598"/>
            <a:ext cx="2027902" cy="243941"/>
          </a:xfrm>
          <a:prstGeom prst="rect">
            <a:avLst/>
          </a:prstGeom>
        </p:spPr>
      </p:pic>
      <p:pic>
        <p:nvPicPr>
          <p:cNvPr id="40" name="Picture 39" descr="Chart, table&#10;&#10;Description automatically generated">
            <a:extLst>
              <a:ext uri="{FF2B5EF4-FFF2-40B4-BE49-F238E27FC236}">
                <a16:creationId xmlns:a16="http://schemas.microsoft.com/office/drawing/2014/main" id="{8BB34D65-7874-42E1-AFF0-75AEDD310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245" y="394602"/>
            <a:ext cx="3007667" cy="2255751"/>
          </a:xfrm>
          <a:prstGeom prst="rect">
            <a:avLst/>
          </a:prstGeom>
        </p:spPr>
      </p:pic>
      <p:pic>
        <p:nvPicPr>
          <p:cNvPr id="44" name="Picture 43" descr="Table&#10;&#10;Description automatically generated">
            <a:extLst>
              <a:ext uri="{FF2B5EF4-FFF2-40B4-BE49-F238E27FC236}">
                <a16:creationId xmlns:a16="http://schemas.microsoft.com/office/drawing/2014/main" id="{C1EB4412-F50C-42C5-9BAF-C09D50075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030" y="371913"/>
            <a:ext cx="3068173" cy="230113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FE3A137-0340-4D2A-B8E4-2763EA75F14D}"/>
              </a:ext>
            </a:extLst>
          </p:cNvPr>
          <p:cNvSpPr txBox="1"/>
          <p:nvPr/>
        </p:nvSpPr>
        <p:spPr>
          <a:xfrm>
            <a:off x="5202372" y="5861780"/>
            <a:ext cx="6816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Trapezoid Section – 10 cm tree – </a:t>
            </a:r>
            <a:r>
              <a:rPr lang="el-GR" sz="1600" i="1" dirty="0">
                <a:solidFill>
                  <a:schemeClr val="bg2">
                    <a:lumMod val="25000"/>
                  </a:schemeClr>
                </a:solidFill>
              </a:rPr>
              <a:t>σ</a:t>
            </a:r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 and 3</a:t>
            </a:r>
            <a:r>
              <a:rPr lang="el-GR" sz="1600" i="1" dirty="0">
                <a:solidFill>
                  <a:schemeClr val="bg2">
                    <a:lumMod val="25000"/>
                  </a:schemeClr>
                </a:solidFill>
              </a:rPr>
              <a:t>σ</a:t>
            </a:r>
            <a:endParaRPr lang="en-US" sz="1600" i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7" name="Picture 46" descr="Chart&#10;&#10;Description automatically generated">
            <a:extLst>
              <a:ext uri="{FF2B5EF4-FFF2-40B4-BE49-F238E27FC236}">
                <a16:creationId xmlns:a16="http://schemas.microsoft.com/office/drawing/2014/main" id="{82070900-183F-4DFB-B2F8-B35B6A39D9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91" y="3186131"/>
            <a:ext cx="3359512" cy="2519634"/>
          </a:xfrm>
          <a:prstGeom prst="rect">
            <a:avLst/>
          </a:prstGeom>
        </p:spPr>
      </p:pic>
      <p:pic>
        <p:nvPicPr>
          <p:cNvPr id="52" name="Picture 51" descr="Chart&#10;&#10;Description automatically generated">
            <a:extLst>
              <a:ext uri="{FF2B5EF4-FFF2-40B4-BE49-F238E27FC236}">
                <a16:creationId xmlns:a16="http://schemas.microsoft.com/office/drawing/2014/main" id="{BED3E15F-7CB9-4E0E-A69F-F020B07401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04" y="3247664"/>
            <a:ext cx="3359512" cy="251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6885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FE910A-2B42-43F9-94DB-866688DF9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Ratio and probabilities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D4F69-4694-4378-9B98-D6C759501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Nathan Touboul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FAEB-D7F0-493B-93DF-8516F70D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1D3A6E0-F352-4732-AAB1-7B697E1211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CA61BBD-91BA-4CA5-BD32-2FC3E9A41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7393" y="2164118"/>
            <a:ext cx="3932238" cy="392278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i="1" dirty="0">
                <a:solidFill>
                  <a:schemeClr val="bg1"/>
                </a:solidFill>
              </a:rPr>
              <a:t>σ</a:t>
            </a:r>
            <a:r>
              <a:rPr lang="fr-FR" sz="2000" i="1" dirty="0">
                <a:solidFill>
                  <a:schemeClr val="bg1"/>
                </a:solidFill>
              </a:rPr>
              <a:t> values for </a:t>
            </a:r>
            <a:r>
              <a:rPr lang="en-US" sz="2000" i="1" dirty="0">
                <a:solidFill>
                  <a:schemeClr val="bg1"/>
                </a:solidFill>
              </a:rPr>
              <a:t>probabilities</a:t>
            </a:r>
            <a:r>
              <a:rPr lang="fr-FR" sz="2000" i="1" dirty="0">
                <a:solidFill>
                  <a:schemeClr val="bg1"/>
                </a:solidFill>
              </a:rPr>
              <a:t>:</a:t>
            </a:r>
            <a:endParaRPr lang="en-US" sz="2000" i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sz="1800" i="1" dirty="0">
                <a:solidFill>
                  <a:schemeClr val="bg1"/>
                </a:solidFill>
              </a:rPr>
              <a:t>σ</a:t>
            </a:r>
            <a:r>
              <a:rPr lang="fr-FR" sz="1800" i="1" dirty="0">
                <a:solidFill>
                  <a:schemeClr val="bg1"/>
                </a:solidFill>
              </a:rPr>
              <a:t> for 67%</a:t>
            </a:r>
            <a:endParaRPr lang="en-US" sz="1800" i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800" i="1" dirty="0">
                <a:solidFill>
                  <a:schemeClr val="bg1"/>
                </a:solidFill>
              </a:rPr>
              <a:t>3 </a:t>
            </a:r>
            <a:r>
              <a:rPr lang="el-GR" sz="1800" i="1" dirty="0">
                <a:solidFill>
                  <a:schemeClr val="bg1"/>
                </a:solidFill>
              </a:rPr>
              <a:t>σ</a:t>
            </a:r>
            <a:r>
              <a:rPr lang="fr-FR" sz="1800" i="1" dirty="0">
                <a:solidFill>
                  <a:schemeClr val="bg1"/>
                </a:solidFill>
              </a:rPr>
              <a:t> </a:t>
            </a:r>
            <a:r>
              <a:rPr lang="fr-FR" sz="1800" i="1">
                <a:solidFill>
                  <a:schemeClr val="bg1"/>
                </a:solidFill>
              </a:rPr>
              <a:t>for 99%</a:t>
            </a:r>
            <a:endParaRPr lang="fr-FR" sz="1800" i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5FF4904F-ED4E-4803-96AA-9E3F28F78F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2455668"/>
                  </p:ext>
                </p:extLst>
              </p:nvPr>
            </p:nvGraphicFramePr>
            <p:xfrm>
              <a:off x="5408721" y="4251551"/>
              <a:ext cx="5489358" cy="20483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9786">
                      <a:extLst>
                        <a:ext uri="{9D8B030D-6E8A-4147-A177-3AD203B41FA5}">
                          <a16:colId xmlns:a16="http://schemas.microsoft.com/office/drawing/2014/main" val="1959002276"/>
                        </a:ext>
                      </a:extLst>
                    </a:gridCol>
                    <a:gridCol w="1829786">
                      <a:extLst>
                        <a:ext uri="{9D8B030D-6E8A-4147-A177-3AD203B41FA5}">
                          <a16:colId xmlns:a16="http://schemas.microsoft.com/office/drawing/2014/main" val="1339160867"/>
                        </a:ext>
                      </a:extLst>
                    </a:gridCol>
                    <a:gridCol w="1829786">
                      <a:extLst>
                        <a:ext uri="{9D8B030D-6E8A-4147-A177-3AD203B41FA5}">
                          <a16:colId xmlns:a16="http://schemas.microsoft.com/office/drawing/2014/main" val="25255106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l-GR" b="1" i="1" smtClean="0"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num>
                                  <m:den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800" i="1" dirty="0">
                              <a:solidFill>
                                <a:schemeClr val="bg1"/>
                              </a:solidFill>
                            </a:rPr>
                            <a:t>σ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i="1" dirty="0">
                              <a:solidFill>
                                <a:schemeClr val="bg1"/>
                              </a:solidFill>
                            </a:rPr>
                            <a:t>3 </a:t>
                          </a:r>
                          <a:r>
                            <a:rPr lang="el-GR" sz="1800" i="1" dirty="0">
                              <a:solidFill>
                                <a:schemeClr val="bg1"/>
                              </a:solidFill>
                            </a:rPr>
                            <a:t>σ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35401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/>
                            <a:t>L1 = 1m, r = 3 cm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3.0135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34996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/>
                            <a:t>L1 = 5m, r = 3 cm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1.1846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0.3922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91938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/>
                            <a:t>L1 = 1m, r = 5 cm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4.8405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1.5911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8857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/>
                            <a:t>L1 = 5m, r = 5 cm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1.9029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0.6300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04144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5FF4904F-ED4E-4803-96AA-9E3F28F78F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2455668"/>
                  </p:ext>
                </p:extLst>
              </p:nvPr>
            </p:nvGraphicFramePr>
            <p:xfrm>
              <a:off x="5408721" y="4251551"/>
              <a:ext cx="5489358" cy="20483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9786">
                      <a:extLst>
                        <a:ext uri="{9D8B030D-6E8A-4147-A177-3AD203B41FA5}">
                          <a16:colId xmlns:a16="http://schemas.microsoft.com/office/drawing/2014/main" val="1959002276"/>
                        </a:ext>
                      </a:extLst>
                    </a:gridCol>
                    <a:gridCol w="1829786">
                      <a:extLst>
                        <a:ext uri="{9D8B030D-6E8A-4147-A177-3AD203B41FA5}">
                          <a16:colId xmlns:a16="http://schemas.microsoft.com/office/drawing/2014/main" val="1339160867"/>
                        </a:ext>
                      </a:extLst>
                    </a:gridCol>
                    <a:gridCol w="1829786">
                      <a:extLst>
                        <a:ext uri="{9D8B030D-6E8A-4147-A177-3AD203B41FA5}">
                          <a16:colId xmlns:a16="http://schemas.microsoft.com/office/drawing/2014/main" val="2525510684"/>
                        </a:ext>
                      </a:extLst>
                    </a:gridCol>
                  </a:tblGrid>
                  <a:tr h="5650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3" t="-5376" r="-201667" b="-278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800" i="1" dirty="0">
                              <a:solidFill>
                                <a:schemeClr val="bg1"/>
                              </a:solidFill>
                            </a:rPr>
                            <a:t>σ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i="1" dirty="0">
                              <a:solidFill>
                                <a:schemeClr val="bg1"/>
                              </a:solidFill>
                            </a:rPr>
                            <a:t>3 </a:t>
                          </a:r>
                          <a:r>
                            <a:rPr lang="el-GR" sz="1800" i="1" dirty="0">
                              <a:solidFill>
                                <a:schemeClr val="bg1"/>
                              </a:solidFill>
                            </a:rPr>
                            <a:t>σ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35401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/>
                            <a:t>L1 = 1m, r = 3 cm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3.0135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34996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/>
                            <a:t>L1 = 5m, r = 3 cm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1.1846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0.3922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91938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/>
                            <a:t>L1 = 1m, r = 5 cm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4.8405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1.5911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8857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/>
                            <a:t>L1 = 5m, r = 5 cm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1.9029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0.6300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04144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6">
                <a:extLst>
                  <a:ext uri="{FF2B5EF4-FFF2-40B4-BE49-F238E27FC236}">
                    <a16:creationId xmlns:a16="http://schemas.microsoft.com/office/drawing/2014/main" id="{6E16809B-7DE4-454C-83BF-2922FC5BCF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8433574"/>
                  </p:ext>
                </p:extLst>
              </p:nvPr>
            </p:nvGraphicFramePr>
            <p:xfrm>
              <a:off x="5409389" y="1628896"/>
              <a:ext cx="5488690" cy="20900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9118">
                      <a:extLst>
                        <a:ext uri="{9D8B030D-6E8A-4147-A177-3AD203B41FA5}">
                          <a16:colId xmlns:a16="http://schemas.microsoft.com/office/drawing/2014/main" val="1959002276"/>
                        </a:ext>
                      </a:extLst>
                    </a:gridCol>
                    <a:gridCol w="1829786">
                      <a:extLst>
                        <a:ext uri="{9D8B030D-6E8A-4147-A177-3AD203B41FA5}">
                          <a16:colId xmlns:a16="http://schemas.microsoft.com/office/drawing/2014/main" val="1339160867"/>
                        </a:ext>
                      </a:extLst>
                    </a:gridCol>
                    <a:gridCol w="1829786">
                      <a:extLst>
                        <a:ext uri="{9D8B030D-6E8A-4147-A177-3AD203B41FA5}">
                          <a16:colId xmlns:a16="http://schemas.microsoft.com/office/drawing/2014/main" val="2525510684"/>
                        </a:ext>
                      </a:extLst>
                    </a:gridCol>
                  </a:tblGrid>
                  <a:tr h="3110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num>
                                  <m:den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800" i="1" dirty="0">
                              <a:solidFill>
                                <a:schemeClr val="bg1"/>
                              </a:solidFill>
                            </a:rPr>
                            <a:t>σ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i="1" dirty="0">
                              <a:solidFill>
                                <a:schemeClr val="bg1"/>
                              </a:solidFill>
                            </a:rPr>
                            <a:t>3 </a:t>
                          </a:r>
                          <a:r>
                            <a:rPr lang="el-GR" sz="1800" i="1" dirty="0">
                              <a:solidFill>
                                <a:schemeClr val="bg1"/>
                              </a:solidFill>
                            </a:rPr>
                            <a:t>σ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35401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/>
                            <a:t>L1 = 1m, r = 3 cm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1.9184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0.6306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34996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/>
                            <a:t>L1 = 5m, r = 3 cm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0.7542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0.2497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91938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/>
                            <a:t>L1 = 1m, r = 5 cm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3.0816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1.0129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8857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/>
                            <a:t>L1 = 5m, r = 5 cm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1.2114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0.4011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04144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6">
                <a:extLst>
                  <a:ext uri="{FF2B5EF4-FFF2-40B4-BE49-F238E27FC236}">
                    <a16:creationId xmlns:a16="http://schemas.microsoft.com/office/drawing/2014/main" id="{6E16809B-7DE4-454C-83BF-2922FC5BCF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8433574"/>
                  </p:ext>
                </p:extLst>
              </p:nvPr>
            </p:nvGraphicFramePr>
            <p:xfrm>
              <a:off x="5409389" y="1628896"/>
              <a:ext cx="5488690" cy="20900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9118">
                      <a:extLst>
                        <a:ext uri="{9D8B030D-6E8A-4147-A177-3AD203B41FA5}">
                          <a16:colId xmlns:a16="http://schemas.microsoft.com/office/drawing/2014/main" val="1959002276"/>
                        </a:ext>
                      </a:extLst>
                    </a:gridCol>
                    <a:gridCol w="1829786">
                      <a:extLst>
                        <a:ext uri="{9D8B030D-6E8A-4147-A177-3AD203B41FA5}">
                          <a16:colId xmlns:a16="http://schemas.microsoft.com/office/drawing/2014/main" val="1339160867"/>
                        </a:ext>
                      </a:extLst>
                    </a:gridCol>
                    <a:gridCol w="1829786">
                      <a:extLst>
                        <a:ext uri="{9D8B030D-6E8A-4147-A177-3AD203B41FA5}">
                          <a16:colId xmlns:a16="http://schemas.microsoft.com/office/drawing/2014/main" val="2525510684"/>
                        </a:ext>
                      </a:extLst>
                    </a:gridCol>
                  </a:tblGrid>
                  <a:tr h="6066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33" t="-5000" r="-201667" b="-25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800" i="1" dirty="0">
                              <a:solidFill>
                                <a:schemeClr val="bg1"/>
                              </a:solidFill>
                            </a:rPr>
                            <a:t>σ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i="1" dirty="0">
                              <a:solidFill>
                                <a:schemeClr val="bg1"/>
                              </a:solidFill>
                            </a:rPr>
                            <a:t>3 </a:t>
                          </a:r>
                          <a:r>
                            <a:rPr lang="el-GR" sz="1800" i="1" dirty="0">
                              <a:solidFill>
                                <a:schemeClr val="bg1"/>
                              </a:solidFill>
                            </a:rPr>
                            <a:t>σ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35401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/>
                            <a:t>L1 = 1m, r = 3 cm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1.9184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0.6306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34996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/>
                            <a:t>L1 = 5m, r = 3 cm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0.7542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0.2497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91938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/>
                            <a:t>L1 = 1m, r = 5 cm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3.0816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1.0129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8857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/>
                            <a:t>L1 = 5m, r = 5 cm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1.2114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0.4011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04144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B0C8D955-533B-4D4B-8C88-C9ADB33E6A46}"/>
              </a:ext>
            </a:extLst>
          </p:cNvPr>
          <p:cNvSpPr txBox="1"/>
          <p:nvPr/>
        </p:nvSpPr>
        <p:spPr>
          <a:xfrm>
            <a:off x="6010013" y="6243518"/>
            <a:ext cx="4114800" cy="30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Ratio for circular curve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B525CC-DCDF-47C9-9330-C114B883F4B9}"/>
              </a:ext>
            </a:extLst>
          </p:cNvPr>
          <p:cNvSpPr txBox="1"/>
          <p:nvPr/>
        </p:nvSpPr>
        <p:spPr>
          <a:xfrm>
            <a:off x="6010013" y="3796943"/>
            <a:ext cx="4114800" cy="30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Ratio for projected curve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00C442-9739-4D37-B5AA-DC8608B03437}"/>
              </a:ext>
            </a:extLst>
          </p:cNvPr>
          <p:cNvSpPr txBox="1"/>
          <p:nvPr/>
        </p:nvSpPr>
        <p:spPr>
          <a:xfrm>
            <a:off x="6279444" y="1192051"/>
            <a:ext cx="4114800" cy="30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Widths of sections vs distance from sidewalk</a:t>
            </a:r>
          </a:p>
        </p:txBody>
      </p:sp>
      <p:graphicFrame>
        <p:nvGraphicFramePr>
          <p:cNvPr id="30" name="Table 33">
            <a:extLst>
              <a:ext uri="{FF2B5EF4-FFF2-40B4-BE49-F238E27FC236}">
                <a16:creationId xmlns:a16="http://schemas.microsoft.com/office/drawing/2014/main" id="{305CF978-D03B-4899-A719-782A221E9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07004"/>
              </p:ext>
            </p:extLst>
          </p:nvPr>
        </p:nvGraphicFramePr>
        <p:xfrm>
          <a:off x="4928616" y="86543"/>
          <a:ext cx="681645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152">
                  <a:extLst>
                    <a:ext uri="{9D8B030D-6E8A-4147-A177-3AD203B41FA5}">
                      <a16:colId xmlns:a16="http://schemas.microsoft.com/office/drawing/2014/main" val="3160664129"/>
                    </a:ext>
                  </a:extLst>
                </a:gridCol>
                <a:gridCol w="2272152">
                  <a:extLst>
                    <a:ext uri="{9D8B030D-6E8A-4147-A177-3AD203B41FA5}">
                      <a16:colId xmlns:a16="http://schemas.microsoft.com/office/drawing/2014/main" val="2471799690"/>
                    </a:ext>
                  </a:extLst>
                </a:gridCol>
                <a:gridCol w="2272152">
                  <a:extLst>
                    <a:ext uri="{9D8B030D-6E8A-4147-A177-3AD203B41FA5}">
                      <a16:colId xmlns:a16="http://schemas.microsoft.com/office/drawing/2014/main" val="547265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i="1" dirty="0">
                          <a:solidFill>
                            <a:schemeClr val="bg1"/>
                          </a:solidFill>
                        </a:rPr>
                        <a:t>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i="1" dirty="0">
                          <a:solidFill>
                            <a:schemeClr val="bg1"/>
                          </a:solidFill>
                        </a:rPr>
                        <a:t>3 </a:t>
                      </a:r>
                      <a:r>
                        <a:rPr lang="el-GR" sz="1800" i="1" dirty="0">
                          <a:solidFill>
                            <a:schemeClr val="bg1"/>
                          </a:solidFill>
                        </a:rPr>
                        <a:t>σ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41125"/>
                  </a:ext>
                </a:extLst>
              </a:tr>
              <a:tr h="303636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/>
                        <a:t>w1 for L1 = 1m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0.0331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0.1007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02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w1 for L1 = 5m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0.0842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41309"/>
                  </a:ext>
                </a:extLst>
              </a:tr>
            </a:tbl>
          </a:graphicData>
        </a:graphic>
      </p:graphicFrame>
      <p:pic>
        <p:nvPicPr>
          <p:cNvPr id="32" name="Picture 31" descr="Letter&#10;&#10;Description automatically generated with medium confidence">
            <a:extLst>
              <a:ext uri="{FF2B5EF4-FFF2-40B4-BE49-F238E27FC236}">
                <a16:creationId xmlns:a16="http://schemas.microsoft.com/office/drawing/2014/main" id="{A94687A4-AEEA-4AB0-8E7F-54F7846DE8A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94" b="74614"/>
          <a:stretch/>
        </p:blipFill>
        <p:spPr>
          <a:xfrm>
            <a:off x="5018602" y="167189"/>
            <a:ext cx="2154795" cy="2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5198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3E86F-C685-4D7B-A5C5-CA683D72B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Conclusion and Perspective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A9E4A-73DB-4F34-9C18-237BEB839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Nathan Touboul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77291-2639-4F5D-9810-EEEFE4D4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1D3A6E0-F352-4732-AAB1-7B697E1211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4AFDB5C-5BE1-43B9-93CD-98853CFB8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7264" y="2315755"/>
            <a:ext cx="4571015" cy="200116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Defining the error model to take incertitude of IMU drift into account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Adding noisy landmark and test the process with BCH encoding –decoding 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175949F-1068-4DC9-ACC1-D5DB96259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64" y="4387749"/>
            <a:ext cx="6281368" cy="2277730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58340E1C-7535-45B4-AF35-4EADAC566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632" y="2244925"/>
            <a:ext cx="5164486" cy="387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2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29468915-EFF6-40ED-B4FA-172DE208B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57666"/>
            <a:ext cx="3822192" cy="13275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Context</a:t>
            </a:r>
          </a:p>
        </p:txBody>
      </p:sp>
      <p:cxnSp>
        <p:nvCxnSpPr>
          <p:cNvPr id="28" name="Straight Connector 20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15">
            <a:extLst>
              <a:ext uri="{FF2B5EF4-FFF2-40B4-BE49-F238E27FC236}">
                <a16:creationId xmlns:a16="http://schemas.microsoft.com/office/drawing/2014/main" id="{62A628BA-2452-471D-8AC7-BBDB64BD7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Understanding the relationship between landscape and navigation safety </a:t>
            </a:r>
          </a:p>
          <a:p>
            <a:r>
              <a:rPr lang="en-US" sz="2000" dirty="0">
                <a:solidFill>
                  <a:schemeClr val="bg1"/>
                </a:solidFill>
              </a:rPr>
              <a:t>Shaping architecture around robotics</a:t>
            </a:r>
          </a:p>
          <a:p>
            <a:r>
              <a:rPr lang="en-US" sz="2000" dirty="0">
                <a:solidFill>
                  <a:schemeClr val="bg1"/>
                </a:solidFill>
              </a:rPr>
              <a:t>Ensuring localization integrity in regions where GNSS is unavailable</a:t>
            </a:r>
          </a:p>
          <a:p>
            <a:r>
              <a:rPr lang="en-US" sz="2000" dirty="0">
                <a:solidFill>
                  <a:schemeClr val="bg1"/>
                </a:solidFill>
              </a:rPr>
              <a:t>Lidar Localization for periodic reset on IMU </a:t>
            </a:r>
          </a:p>
        </p:txBody>
      </p:sp>
      <p:pic>
        <p:nvPicPr>
          <p:cNvPr id="3" name="Content Placeholder 2" descr="Diagram&#10;&#10;Description automatically generated">
            <a:extLst>
              <a:ext uri="{FF2B5EF4-FFF2-40B4-BE49-F238E27FC236}">
                <a16:creationId xmlns:a16="http://schemas.microsoft.com/office/drawing/2014/main" id="{DEF82609-D573-44F7-A3B8-DE5E4AA04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15" y="1159520"/>
            <a:ext cx="6596652" cy="4535198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C4AEA3A-B500-4539-8CF3-4F4482AB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Nathan Touboul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663D467-5CC2-4A2A-A99A-C9EC69E7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D3A6E0-F352-4732-AAB1-7B697E12114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640845-DEE9-4CE0-B612-9E780B669E92}"/>
              </a:ext>
            </a:extLst>
          </p:cNvPr>
          <p:cNvSpPr txBox="1"/>
          <p:nvPr/>
        </p:nvSpPr>
        <p:spPr>
          <a:xfrm>
            <a:off x="5110716" y="5694718"/>
            <a:ext cx="6596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Diagram of State Street Transect </a:t>
            </a:r>
          </a:p>
          <a:p>
            <a:pPr algn="ctr"/>
            <a:r>
              <a:rPr lang="en-US" sz="800" i="1" dirty="0"/>
              <a:t>Project Proposal - NRI: FND: The Urban Design and Policy implications of Ubiquitous Robots and Navigation Safety</a:t>
            </a:r>
          </a:p>
        </p:txBody>
      </p:sp>
    </p:spTree>
    <p:extLst>
      <p:ext uri="{BB962C8B-B14F-4D97-AF65-F5344CB8AC3E}">
        <p14:creationId xmlns:p14="http://schemas.microsoft.com/office/powerpoint/2010/main" val="176957263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FE910A-2B42-43F9-94DB-866688DF9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Code-based landscape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75BA5-7876-48E6-9F72-383861436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</a:rPr>
              <a:t>Association problem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bg1"/>
                </a:solidFill>
              </a:rPr>
              <a:t>The right measurement to the right mapped object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bg1"/>
                </a:solidFill>
              </a:rPr>
              <a:t>Maximum likelihood and nearest neighbor process create uncertainty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</a:rPr>
              <a:t>Providing a landmark signature though code-based landscape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</a:rPr>
              <a:t>Retrieving the localization of the landmark</a:t>
            </a:r>
          </a:p>
          <a:p>
            <a:endParaRPr lang="en-US" sz="2000" i="1" dirty="0">
              <a:solidFill>
                <a:schemeClr val="bg1"/>
              </a:solidFill>
            </a:endParaRPr>
          </a:p>
          <a:p>
            <a:pPr marL="228600" lvl="1"/>
            <a:r>
              <a:rPr lang="en-US" sz="1800" i="1" dirty="0">
                <a:solidFill>
                  <a:schemeClr val="bg1"/>
                </a:solidFill>
              </a:rPr>
              <a:t>ID 107 </a:t>
            </a:r>
            <a:r>
              <a:rPr lang="en-US" sz="1800" i="1" dirty="0">
                <a:solidFill>
                  <a:schemeClr val="bg1"/>
                </a:solidFill>
                <a:sym typeface="Wingdings" panose="05000000000000000000" pitchFamily="2" charset="2"/>
              </a:rPr>
              <a:t> Landmark (42° N, 88° W)</a:t>
            </a:r>
            <a:endParaRPr lang="en-US" sz="1800" i="1" dirty="0">
              <a:solidFill>
                <a:schemeClr val="bg1"/>
              </a:solidFill>
            </a:endParaRPr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E5498DA-55AB-40CB-8EE3-F22AC59FD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504" y="1141034"/>
            <a:ext cx="6596652" cy="211092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D4F69-4694-4378-9B98-D6C759501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Nathan Touboul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FAEB-D7F0-493B-93DF-8516F70D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D3A6E0-F352-4732-AAB1-7B697E12114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C139D2-8F6E-42DF-B106-6D19DD839228}"/>
              </a:ext>
            </a:extLst>
          </p:cNvPr>
          <p:cNvSpPr txBox="1"/>
          <p:nvPr/>
        </p:nvSpPr>
        <p:spPr>
          <a:xfrm>
            <a:off x="5164505" y="640263"/>
            <a:ext cx="6596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Basis concept of Code based landmark identification</a:t>
            </a:r>
          </a:p>
          <a:p>
            <a:pPr algn="ctr"/>
            <a:r>
              <a:rPr lang="en-US" sz="800" i="1" dirty="0"/>
              <a:t>Project Proposal - NRI: FND: The Urban Design and Policy implications of Ubiquitous Robots and Navigation Safety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277796-5520-4AEF-AE0D-48CAC5EFF8AE}"/>
              </a:ext>
            </a:extLst>
          </p:cNvPr>
          <p:cNvSpPr txBox="1"/>
          <p:nvPr/>
        </p:nvSpPr>
        <p:spPr>
          <a:xfrm>
            <a:off x="5124911" y="6001343"/>
            <a:ext cx="6596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Creating IDs from a set of measurements </a:t>
            </a:r>
            <a:endParaRPr lang="en-US" sz="800" i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FDDBCC-5AA2-49E2-AAC2-E994A05D5B51}"/>
              </a:ext>
            </a:extLst>
          </p:cNvPr>
          <p:cNvSpPr/>
          <p:nvPr/>
        </p:nvSpPr>
        <p:spPr>
          <a:xfrm>
            <a:off x="5164504" y="3937299"/>
            <a:ext cx="6596650" cy="195747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F5F0D6-CCD5-4AAC-99DF-D2CB4F7E5A5B}"/>
              </a:ext>
            </a:extLst>
          </p:cNvPr>
          <p:cNvCxnSpPr>
            <a:cxnSpLocks/>
          </p:cNvCxnSpPr>
          <p:nvPr/>
        </p:nvCxnSpPr>
        <p:spPr>
          <a:xfrm>
            <a:off x="5325035" y="4141694"/>
            <a:ext cx="6436119" cy="0"/>
          </a:xfrm>
          <a:prstGeom prst="line">
            <a:avLst/>
          </a:prstGeom>
          <a:ln w="762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87BB338-99F8-425A-82E5-E257EF0ECB22}"/>
              </a:ext>
            </a:extLst>
          </p:cNvPr>
          <p:cNvSpPr/>
          <p:nvPr/>
        </p:nvSpPr>
        <p:spPr>
          <a:xfrm>
            <a:off x="5158375" y="5368074"/>
            <a:ext cx="6596651" cy="5266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89D11C-8EA9-4D51-9A87-DB3ECE1E61FC}"/>
              </a:ext>
            </a:extLst>
          </p:cNvPr>
          <p:cNvSpPr/>
          <p:nvPr/>
        </p:nvSpPr>
        <p:spPr>
          <a:xfrm>
            <a:off x="5445919" y="5559175"/>
            <a:ext cx="148431" cy="1444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1AE21ED-C7BB-43DB-A339-3FD2AD197986}"/>
              </a:ext>
            </a:extLst>
          </p:cNvPr>
          <p:cNvSpPr/>
          <p:nvPr/>
        </p:nvSpPr>
        <p:spPr>
          <a:xfrm>
            <a:off x="5727334" y="5559175"/>
            <a:ext cx="148431" cy="1444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82586C5-05B4-4DAE-AC72-494452259538}"/>
              </a:ext>
            </a:extLst>
          </p:cNvPr>
          <p:cNvSpPr/>
          <p:nvPr/>
        </p:nvSpPr>
        <p:spPr>
          <a:xfrm>
            <a:off x="6290164" y="5559175"/>
            <a:ext cx="148431" cy="1444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B0FBA9-CE54-47E5-8758-08480A996C2A}"/>
              </a:ext>
            </a:extLst>
          </p:cNvPr>
          <p:cNvSpPr/>
          <p:nvPr/>
        </p:nvSpPr>
        <p:spPr>
          <a:xfrm>
            <a:off x="6852994" y="5559175"/>
            <a:ext cx="148431" cy="1444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3D06A53-F424-41E4-8DDC-18E2EC8A5327}"/>
              </a:ext>
            </a:extLst>
          </p:cNvPr>
          <p:cNvSpPr/>
          <p:nvPr/>
        </p:nvSpPr>
        <p:spPr>
          <a:xfrm>
            <a:off x="7134409" y="5559175"/>
            <a:ext cx="148431" cy="1444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567B202-22F3-4258-81C5-65F967DD18DC}"/>
              </a:ext>
            </a:extLst>
          </p:cNvPr>
          <p:cNvSpPr/>
          <p:nvPr/>
        </p:nvSpPr>
        <p:spPr>
          <a:xfrm>
            <a:off x="7415824" y="5559175"/>
            <a:ext cx="148431" cy="1444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CC53A7F-9E36-4311-8749-EAF5DCDF09D8}"/>
              </a:ext>
            </a:extLst>
          </p:cNvPr>
          <p:cNvSpPr/>
          <p:nvPr/>
        </p:nvSpPr>
        <p:spPr>
          <a:xfrm>
            <a:off x="7980059" y="5559175"/>
            <a:ext cx="148431" cy="1444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25FACA4-0190-4722-91E5-778687E659BC}"/>
              </a:ext>
            </a:extLst>
          </p:cNvPr>
          <p:cNvSpPr/>
          <p:nvPr/>
        </p:nvSpPr>
        <p:spPr>
          <a:xfrm>
            <a:off x="8542889" y="5559175"/>
            <a:ext cx="148431" cy="1444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66562B0-124A-4994-8461-963EF4136A02}"/>
              </a:ext>
            </a:extLst>
          </p:cNvPr>
          <p:cNvSpPr/>
          <p:nvPr/>
        </p:nvSpPr>
        <p:spPr>
          <a:xfrm>
            <a:off x="8824304" y="5559175"/>
            <a:ext cx="148431" cy="1444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BA84BCD-01DF-4443-BE7D-950B074A5F9B}"/>
              </a:ext>
            </a:extLst>
          </p:cNvPr>
          <p:cNvSpPr/>
          <p:nvPr/>
        </p:nvSpPr>
        <p:spPr>
          <a:xfrm>
            <a:off x="9105719" y="5559175"/>
            <a:ext cx="148431" cy="1444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AF8F0BB-9494-4A52-A512-5355A617DBCA}"/>
              </a:ext>
            </a:extLst>
          </p:cNvPr>
          <p:cNvSpPr/>
          <p:nvPr/>
        </p:nvSpPr>
        <p:spPr>
          <a:xfrm>
            <a:off x="9668549" y="5559175"/>
            <a:ext cx="148431" cy="1444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76204C4-14FD-42BA-BB6C-6B51980194CA}"/>
              </a:ext>
            </a:extLst>
          </p:cNvPr>
          <p:cNvSpPr/>
          <p:nvPr/>
        </p:nvSpPr>
        <p:spPr>
          <a:xfrm>
            <a:off x="9949964" y="5559175"/>
            <a:ext cx="148431" cy="1444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05ED715-5DDA-435F-9C9D-B1728DCBAB78}"/>
              </a:ext>
            </a:extLst>
          </p:cNvPr>
          <p:cNvSpPr/>
          <p:nvPr/>
        </p:nvSpPr>
        <p:spPr>
          <a:xfrm>
            <a:off x="10512794" y="5559175"/>
            <a:ext cx="148431" cy="1444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CA351FB-E1F0-424C-B2AA-AD0669386EA9}"/>
              </a:ext>
            </a:extLst>
          </p:cNvPr>
          <p:cNvSpPr/>
          <p:nvPr/>
        </p:nvSpPr>
        <p:spPr>
          <a:xfrm>
            <a:off x="10794209" y="5559175"/>
            <a:ext cx="148431" cy="1444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DBCF05E-42AD-46BD-95AB-92748E4CA2BA}"/>
              </a:ext>
            </a:extLst>
          </p:cNvPr>
          <p:cNvSpPr/>
          <p:nvPr/>
        </p:nvSpPr>
        <p:spPr>
          <a:xfrm>
            <a:off x="11357039" y="5559175"/>
            <a:ext cx="148431" cy="1444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687043D-E7AA-4231-9F08-D4FE64BC9078}"/>
              </a:ext>
            </a:extLst>
          </p:cNvPr>
          <p:cNvSpPr/>
          <p:nvPr/>
        </p:nvSpPr>
        <p:spPr>
          <a:xfrm>
            <a:off x="5474890" y="5770142"/>
            <a:ext cx="90487" cy="1137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8941A43-A64F-4DB7-AC3E-12F4B105BD25}"/>
              </a:ext>
            </a:extLst>
          </p:cNvPr>
          <p:cNvSpPr/>
          <p:nvPr/>
        </p:nvSpPr>
        <p:spPr>
          <a:xfrm>
            <a:off x="5748219" y="5772698"/>
            <a:ext cx="90487" cy="1137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C0A7253-3349-4969-B85F-65947678A52E}"/>
              </a:ext>
            </a:extLst>
          </p:cNvPr>
          <p:cNvSpPr/>
          <p:nvPr/>
        </p:nvSpPr>
        <p:spPr>
          <a:xfrm>
            <a:off x="6038130" y="5770923"/>
            <a:ext cx="87889" cy="1161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F65808D-BB44-4CC8-ADC8-E113BD08DB4C}"/>
              </a:ext>
            </a:extLst>
          </p:cNvPr>
          <p:cNvSpPr/>
          <p:nvPr/>
        </p:nvSpPr>
        <p:spPr>
          <a:xfrm>
            <a:off x="6321576" y="5772724"/>
            <a:ext cx="90487" cy="1137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A31D2A5-2005-4EF9-8D48-285606A6FFD0}"/>
              </a:ext>
            </a:extLst>
          </p:cNvPr>
          <p:cNvSpPr/>
          <p:nvPr/>
        </p:nvSpPr>
        <p:spPr>
          <a:xfrm>
            <a:off x="6610033" y="5770142"/>
            <a:ext cx="90487" cy="1137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C42EFE0-745C-4CB9-AD2E-3CB5D5947E29}"/>
              </a:ext>
            </a:extLst>
          </p:cNvPr>
          <p:cNvSpPr/>
          <p:nvPr/>
        </p:nvSpPr>
        <p:spPr>
          <a:xfrm>
            <a:off x="6879763" y="5775052"/>
            <a:ext cx="90487" cy="1137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8D0E728-7224-4BB3-A168-F245AD542B6D}"/>
              </a:ext>
            </a:extLst>
          </p:cNvPr>
          <p:cNvSpPr/>
          <p:nvPr/>
        </p:nvSpPr>
        <p:spPr>
          <a:xfrm>
            <a:off x="7160645" y="5772698"/>
            <a:ext cx="90487" cy="1137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6AE1D41-ECDE-4058-80B3-1C2A2B644321}"/>
              </a:ext>
            </a:extLst>
          </p:cNvPr>
          <p:cNvSpPr/>
          <p:nvPr/>
        </p:nvSpPr>
        <p:spPr>
          <a:xfrm>
            <a:off x="7443385" y="5773212"/>
            <a:ext cx="90487" cy="1137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A4DAF509-4CB1-4D7E-AC61-869196F3ADB1}"/>
              </a:ext>
            </a:extLst>
          </p:cNvPr>
          <p:cNvSpPr/>
          <p:nvPr/>
        </p:nvSpPr>
        <p:spPr>
          <a:xfrm>
            <a:off x="7737395" y="5772690"/>
            <a:ext cx="90487" cy="1137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F23E492-AC5A-4648-BA97-7605CC54ACC4}"/>
              </a:ext>
            </a:extLst>
          </p:cNvPr>
          <p:cNvSpPr/>
          <p:nvPr/>
        </p:nvSpPr>
        <p:spPr>
          <a:xfrm>
            <a:off x="8012559" y="5772691"/>
            <a:ext cx="90487" cy="1137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BF71A57-8EE9-4DC6-8DA4-AB4636CEC5D0}"/>
              </a:ext>
            </a:extLst>
          </p:cNvPr>
          <p:cNvSpPr/>
          <p:nvPr/>
        </p:nvSpPr>
        <p:spPr>
          <a:xfrm>
            <a:off x="8301016" y="5772705"/>
            <a:ext cx="90487" cy="1137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321DC90-9876-445B-9DB7-A78FA4605036}"/>
              </a:ext>
            </a:extLst>
          </p:cNvPr>
          <p:cNvSpPr/>
          <p:nvPr/>
        </p:nvSpPr>
        <p:spPr>
          <a:xfrm>
            <a:off x="8570746" y="5772710"/>
            <a:ext cx="90487" cy="1137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5DC510A-88A2-4695-BF0F-39CEF7F491CA}"/>
              </a:ext>
            </a:extLst>
          </p:cNvPr>
          <p:cNvSpPr/>
          <p:nvPr/>
        </p:nvSpPr>
        <p:spPr>
          <a:xfrm>
            <a:off x="8850118" y="5772523"/>
            <a:ext cx="90487" cy="1137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5D66A469-71EB-4CB6-8A75-7463090F435A}"/>
              </a:ext>
            </a:extLst>
          </p:cNvPr>
          <p:cNvSpPr/>
          <p:nvPr/>
        </p:nvSpPr>
        <p:spPr>
          <a:xfrm>
            <a:off x="9133762" y="5772146"/>
            <a:ext cx="90487" cy="1137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947C92DC-C237-4A93-82AE-43329B74A28C}"/>
              </a:ext>
            </a:extLst>
          </p:cNvPr>
          <p:cNvSpPr/>
          <p:nvPr/>
        </p:nvSpPr>
        <p:spPr>
          <a:xfrm>
            <a:off x="9425527" y="5773873"/>
            <a:ext cx="90487" cy="1137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87E0CA74-514E-49FE-BCC1-9EEC23DBBCB2}"/>
              </a:ext>
            </a:extLst>
          </p:cNvPr>
          <p:cNvSpPr/>
          <p:nvPr/>
        </p:nvSpPr>
        <p:spPr>
          <a:xfrm>
            <a:off x="9700121" y="5771492"/>
            <a:ext cx="90487" cy="1137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D7674ED-238F-4AF2-AE76-DAFC3D86A28A}"/>
              </a:ext>
            </a:extLst>
          </p:cNvPr>
          <p:cNvSpPr/>
          <p:nvPr/>
        </p:nvSpPr>
        <p:spPr>
          <a:xfrm>
            <a:off x="9979801" y="5771353"/>
            <a:ext cx="90487" cy="1137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7906864D-664E-417C-8D9D-86745E3AD973}"/>
              </a:ext>
            </a:extLst>
          </p:cNvPr>
          <p:cNvSpPr/>
          <p:nvPr/>
        </p:nvSpPr>
        <p:spPr>
          <a:xfrm>
            <a:off x="10264657" y="5771493"/>
            <a:ext cx="90487" cy="1137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7C118B5-B16A-4D85-A732-0EF2366C7815}"/>
              </a:ext>
            </a:extLst>
          </p:cNvPr>
          <p:cNvSpPr/>
          <p:nvPr/>
        </p:nvSpPr>
        <p:spPr>
          <a:xfrm>
            <a:off x="10543423" y="5772749"/>
            <a:ext cx="90487" cy="1137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CC94513-AEE8-4F99-907C-446F42878323}"/>
              </a:ext>
            </a:extLst>
          </p:cNvPr>
          <p:cNvSpPr/>
          <p:nvPr/>
        </p:nvSpPr>
        <p:spPr>
          <a:xfrm>
            <a:off x="10825234" y="5773911"/>
            <a:ext cx="90487" cy="1137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ED6B834-FB9A-450F-85AF-7FD88D86BDDA}"/>
              </a:ext>
            </a:extLst>
          </p:cNvPr>
          <p:cNvSpPr/>
          <p:nvPr/>
        </p:nvSpPr>
        <p:spPr>
          <a:xfrm>
            <a:off x="11120172" y="5771204"/>
            <a:ext cx="90487" cy="1137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2039C15-5E31-41D2-9FED-C31616300B8F}"/>
              </a:ext>
            </a:extLst>
          </p:cNvPr>
          <p:cNvSpPr/>
          <p:nvPr/>
        </p:nvSpPr>
        <p:spPr>
          <a:xfrm>
            <a:off x="11385811" y="5774287"/>
            <a:ext cx="90487" cy="1137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BDA7E62-2C96-492D-9788-C2A4080A5A4C}"/>
              </a:ext>
            </a:extLst>
          </p:cNvPr>
          <p:cNvCxnSpPr>
            <a:cxnSpLocks/>
            <a:stCxn id="83" idx="3"/>
            <a:endCxn id="26" idx="0"/>
          </p:cNvCxnSpPr>
          <p:nvPr/>
        </p:nvCxnSpPr>
        <p:spPr>
          <a:xfrm>
            <a:off x="7160645" y="5216507"/>
            <a:ext cx="47980" cy="342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1AA95C0-D3CB-49AC-B4FC-273A097F3DD2}"/>
              </a:ext>
            </a:extLst>
          </p:cNvPr>
          <p:cNvSpPr txBox="1"/>
          <p:nvPr/>
        </p:nvSpPr>
        <p:spPr>
          <a:xfrm>
            <a:off x="5526710" y="5031841"/>
            <a:ext cx="16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 1 1 0 1 0 1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CF19AD0-5762-4214-B1FE-74D701140469}"/>
              </a:ext>
            </a:extLst>
          </p:cNvPr>
          <p:cNvSpPr txBox="1"/>
          <p:nvPr/>
        </p:nvSpPr>
        <p:spPr>
          <a:xfrm>
            <a:off x="5684485" y="4779550"/>
            <a:ext cx="16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 1 0 1 0 1 1 1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BA27F91-8EB1-4A69-907E-6263DDE9AAA1}"/>
              </a:ext>
            </a:extLst>
          </p:cNvPr>
          <p:cNvCxnSpPr>
            <a:cxnSpLocks/>
            <a:stCxn id="89" idx="3"/>
            <a:endCxn id="27" idx="0"/>
          </p:cNvCxnSpPr>
          <p:nvPr/>
        </p:nvCxnSpPr>
        <p:spPr>
          <a:xfrm>
            <a:off x="7318420" y="4964216"/>
            <a:ext cx="171620" cy="594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CC2AA11-CF25-4EC9-88DD-9C113110DA6A}"/>
              </a:ext>
            </a:extLst>
          </p:cNvPr>
          <p:cNvSpPr txBox="1"/>
          <p:nvPr/>
        </p:nvSpPr>
        <p:spPr>
          <a:xfrm>
            <a:off x="6020336" y="4546704"/>
            <a:ext cx="16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 1 0 1 1 1 0 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E5C9913-B4B9-4496-887E-1F76629350FB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7654271" y="4731370"/>
            <a:ext cx="400128" cy="8119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Speech Bubble: Rectangle with Corners Rounded 102">
            <a:extLst>
              <a:ext uri="{FF2B5EF4-FFF2-40B4-BE49-F238E27FC236}">
                <a16:creationId xmlns:a16="http://schemas.microsoft.com/office/drawing/2014/main" id="{1F4743FE-0C36-4726-8519-43CD473B46A6}"/>
              </a:ext>
            </a:extLst>
          </p:cNvPr>
          <p:cNvSpPr/>
          <p:nvPr/>
        </p:nvSpPr>
        <p:spPr>
          <a:xfrm>
            <a:off x="8190736" y="5176972"/>
            <a:ext cx="357646" cy="151567"/>
          </a:xfrm>
          <a:prstGeom prst="wedgeRoundRectCallout">
            <a:avLst>
              <a:gd name="adj1" fmla="val -350651"/>
              <a:gd name="adj2" fmla="val 1976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107</a:t>
            </a:r>
          </a:p>
        </p:txBody>
      </p:sp>
      <p:sp>
        <p:nvSpPr>
          <p:cNvPr id="105" name="Speech Bubble: Rectangle with Corners Rounded 104">
            <a:extLst>
              <a:ext uri="{FF2B5EF4-FFF2-40B4-BE49-F238E27FC236}">
                <a16:creationId xmlns:a16="http://schemas.microsoft.com/office/drawing/2014/main" id="{C39672F5-CFF6-4E62-B00A-F1FC47D5F4F8}"/>
              </a:ext>
            </a:extLst>
          </p:cNvPr>
          <p:cNvSpPr/>
          <p:nvPr/>
        </p:nvSpPr>
        <p:spPr>
          <a:xfrm>
            <a:off x="8189868" y="4888432"/>
            <a:ext cx="357646" cy="151567"/>
          </a:xfrm>
          <a:prstGeom prst="wedgeRoundRectCallout">
            <a:avLst>
              <a:gd name="adj1" fmla="val -308039"/>
              <a:gd name="adj2" fmla="val 1474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87</a:t>
            </a:r>
          </a:p>
        </p:txBody>
      </p:sp>
      <p:sp>
        <p:nvSpPr>
          <p:cNvPr id="106" name="Speech Bubble: Rectangle with Corners Rounded 105">
            <a:extLst>
              <a:ext uri="{FF2B5EF4-FFF2-40B4-BE49-F238E27FC236}">
                <a16:creationId xmlns:a16="http://schemas.microsoft.com/office/drawing/2014/main" id="{D1A31CF0-95FC-4F8A-95DB-4EF8740980A9}"/>
              </a:ext>
            </a:extLst>
          </p:cNvPr>
          <p:cNvSpPr/>
          <p:nvPr/>
        </p:nvSpPr>
        <p:spPr>
          <a:xfrm>
            <a:off x="8184269" y="4595458"/>
            <a:ext cx="357646" cy="151567"/>
          </a:xfrm>
          <a:prstGeom prst="wedgeRoundRectCallout">
            <a:avLst>
              <a:gd name="adj1" fmla="val -220684"/>
              <a:gd name="adj2" fmla="val 3987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93</a:t>
            </a:r>
          </a:p>
        </p:txBody>
      </p:sp>
    </p:spTree>
    <p:extLst>
      <p:ext uri="{BB962C8B-B14F-4D97-AF65-F5344CB8AC3E}">
        <p14:creationId xmlns:p14="http://schemas.microsoft.com/office/powerpoint/2010/main" val="354487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6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3FB66-EEE3-42C4-9C88-3F96EAADB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This can get complicated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53">
            <a:extLst>
              <a:ext uri="{FF2B5EF4-FFF2-40B4-BE49-F238E27FC236}">
                <a16:creationId xmlns:a16="http://schemas.microsoft.com/office/drawing/2014/main" id="{B944FA7C-947C-4B3F-8B9F-A69610CAF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Numerous sources of Noise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GNSS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Lidar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IMU</a:t>
            </a:r>
          </a:p>
          <a:p>
            <a:r>
              <a:rPr lang="en-US" sz="2000" dirty="0">
                <a:solidFill>
                  <a:schemeClr val="bg1"/>
                </a:solidFill>
              </a:rPr>
              <a:t>Irregularity of landmark placement – spatial and temporal</a:t>
            </a:r>
          </a:p>
          <a:p>
            <a:r>
              <a:rPr lang="en-US" sz="2000" dirty="0">
                <a:solidFill>
                  <a:schemeClr val="bg1"/>
                </a:solidFill>
              </a:rPr>
              <a:t>Misdetection possibilities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0 to 1: Measuring an inexistant landmark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1 to 0: Not measuring an existing landmark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2E7236CD-9D50-4463-9B0B-4206E93B4D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3" t="1" r="-147" b="1"/>
          <a:stretch/>
        </p:blipFill>
        <p:spPr>
          <a:xfrm>
            <a:off x="4825640" y="1493132"/>
            <a:ext cx="7161040" cy="387173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E028-4035-4148-8739-7D5A126D5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Nathan Touboul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4DB8C-7F3B-435E-9415-522DEA85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01D3A6E0-F352-4732-AAB1-7B697E121140}" type="slidenum">
              <a:rPr lang="en-US"/>
              <a:pPr>
                <a:spcAft>
                  <a:spcPts val="600"/>
                </a:spcAft>
                <a:defRPr/>
              </a:pPr>
              <a:t>4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532AAA-C8D2-494B-8270-9BFBA305C630}"/>
              </a:ext>
            </a:extLst>
          </p:cNvPr>
          <p:cNvSpPr txBox="1"/>
          <p:nvPr/>
        </p:nvSpPr>
        <p:spPr>
          <a:xfrm>
            <a:off x="5563497" y="5678177"/>
            <a:ext cx="60942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more realistic view of Code based landmark identification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Proposal - NRI: FND: The Urban Design and Policy implications of Ubiquitous Robots and Navigation Safety</a:t>
            </a:r>
          </a:p>
        </p:txBody>
      </p:sp>
    </p:spTree>
    <p:extLst>
      <p:ext uri="{BB962C8B-B14F-4D97-AF65-F5344CB8AC3E}">
        <p14:creationId xmlns:p14="http://schemas.microsoft.com/office/powerpoint/2010/main" val="352902931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FE910A-2B42-43F9-94DB-866688DF9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Error Correcting Codes</a:t>
            </a:r>
            <a:br>
              <a: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brief Overview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75BA5-7876-48E6-9F72-383861436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</a:rPr>
              <a:t>Procedures: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bg1"/>
                </a:solidFill>
              </a:rPr>
              <a:t>Detect if  and how many errors have occurred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bg1"/>
                </a:solidFill>
              </a:rPr>
              <a:t>Pinpoint the location of the error(s)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bg1"/>
                </a:solidFill>
              </a:rPr>
              <a:t>Correct the error(s)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bg1"/>
                </a:solidFill>
              </a:rPr>
              <a:t>Retrieve the initial message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D4F69-4694-4378-9B98-D6C759501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Nathan Touboul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FAEB-D7F0-493B-93DF-8516F70D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1D3A6E0-F352-4732-AAB1-7B697E1211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4DCE3A6-186D-46E0-9AA4-F77A73664B3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05916" y="640263"/>
            <a:ext cx="4660059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Hamming (7, 4) Codes: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Message : a b c d - 1 1 0 1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Redundancy bits: x y z - 1 0 0</a:t>
            </a:r>
          </a:p>
          <a:p>
            <a:pPr marL="800100" lvl="1" indent="-342900">
              <a:buFontTx/>
              <a:buChar char="-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= a ⊕ b ⊕ d</a:t>
            </a:r>
          </a:p>
          <a:p>
            <a:pPr marL="800100" lvl="1" indent="-342900">
              <a:buFontTx/>
              <a:buChar char="-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= a ⊕ c ⊕ d </a:t>
            </a:r>
          </a:p>
          <a:p>
            <a:pPr marL="800100" lvl="1" indent="-342900">
              <a:buFontTx/>
              <a:buChar char="-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 = b ⊕ c ⊕ d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Codeword = a b c d x y z – 1 1 0 1 1 0 0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Parity check: Adding a 1 if uneven number of bits, else 0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Correction of one bit error by checking redundancy bits</a:t>
            </a:r>
          </a:p>
        </p:txBody>
      </p:sp>
    </p:spTree>
    <p:extLst>
      <p:ext uri="{BB962C8B-B14F-4D97-AF65-F5344CB8AC3E}">
        <p14:creationId xmlns:p14="http://schemas.microsoft.com/office/powerpoint/2010/main" val="331678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FE910A-2B42-43F9-94DB-866688DF9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Bose-Chaudhuri-</a:t>
            </a:r>
            <a:r>
              <a:rPr lang="en-US" sz="36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Hocquenghem</a:t>
            </a:r>
            <a:r>
              <a: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Codes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75BA5-7876-48E6-9F72-383861436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3610" y="2050687"/>
            <a:ext cx="3822192" cy="384408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</a:rPr>
              <a:t>BCH [n, k, d] code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</a:rPr>
              <a:t>Subclass of cyclic code with multiple errors capability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bg1"/>
                </a:solidFill>
              </a:rPr>
              <a:t>Cyclic code for handling sequences of landmarks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bg1"/>
                </a:solidFill>
              </a:rPr>
              <a:t>At each step, a single bit changes in the sequence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</a:rPr>
              <a:t>Choosing the number of errors to correct generates the code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D4F69-4694-4378-9B98-D6C759501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Nathan Touboul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FAEB-D7F0-493B-93DF-8516F70D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1D3A6E0-F352-4732-AAB1-7B697E1211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62020B-5F2C-457B-9BC1-2FA6F1066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862" y="1721004"/>
            <a:ext cx="4791075" cy="5091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1F7009-8519-4091-BAB6-8A3006BE6969}"/>
              </a:ext>
            </a:extLst>
          </p:cNvPr>
          <p:cNvSpPr txBox="1"/>
          <p:nvPr/>
        </p:nvSpPr>
        <p:spPr>
          <a:xfrm>
            <a:off x="5757862" y="1473719"/>
            <a:ext cx="4943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Polynomial representation of a code vector: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EF9BAF-6954-4663-A2C4-8212B1A2A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474" y="640263"/>
            <a:ext cx="2609850" cy="3333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BAAC51-B1EA-45B5-96A5-AADE38FE04BB}"/>
              </a:ext>
            </a:extLst>
          </p:cNvPr>
          <p:cNvSpPr txBox="1"/>
          <p:nvPr/>
        </p:nvSpPr>
        <p:spPr>
          <a:xfrm>
            <a:off x="5757862" y="336441"/>
            <a:ext cx="4943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 vector v: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2F6A2-B64F-4056-8380-73A5EE3C6FCB}"/>
              </a:ext>
            </a:extLst>
          </p:cNvPr>
          <p:cNvSpPr txBox="1"/>
          <p:nvPr/>
        </p:nvSpPr>
        <p:spPr>
          <a:xfrm>
            <a:off x="5066188" y="5152298"/>
            <a:ext cx="6596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Cyclic nature of the IDs</a:t>
            </a:r>
            <a:endParaRPr lang="en-US" sz="800" i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5111504-0E23-40D8-A75D-2ACB96C7C64B}"/>
              </a:ext>
            </a:extLst>
          </p:cNvPr>
          <p:cNvSpPr/>
          <p:nvPr/>
        </p:nvSpPr>
        <p:spPr>
          <a:xfrm>
            <a:off x="5105781" y="3088254"/>
            <a:ext cx="6596650" cy="195747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1FACF5-BCC9-4AAE-9CA8-7B298DBB2972}"/>
              </a:ext>
            </a:extLst>
          </p:cNvPr>
          <p:cNvCxnSpPr>
            <a:cxnSpLocks/>
          </p:cNvCxnSpPr>
          <p:nvPr/>
        </p:nvCxnSpPr>
        <p:spPr>
          <a:xfrm>
            <a:off x="5266312" y="3292649"/>
            <a:ext cx="6436119" cy="0"/>
          </a:xfrm>
          <a:prstGeom prst="line">
            <a:avLst/>
          </a:prstGeom>
          <a:ln w="762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9EFB3E9-BF67-4D4B-A97C-B3B8EED5666B}"/>
              </a:ext>
            </a:extLst>
          </p:cNvPr>
          <p:cNvSpPr/>
          <p:nvPr/>
        </p:nvSpPr>
        <p:spPr>
          <a:xfrm>
            <a:off x="5099652" y="4519029"/>
            <a:ext cx="6596651" cy="5266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6DC5B3-C9EF-4B2A-8042-922E8905A3ED}"/>
              </a:ext>
            </a:extLst>
          </p:cNvPr>
          <p:cNvSpPr/>
          <p:nvPr/>
        </p:nvSpPr>
        <p:spPr>
          <a:xfrm>
            <a:off x="5387196" y="4710130"/>
            <a:ext cx="148431" cy="1444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418E34-4A0E-4A13-BA65-BF96E745CE52}"/>
              </a:ext>
            </a:extLst>
          </p:cNvPr>
          <p:cNvSpPr/>
          <p:nvPr/>
        </p:nvSpPr>
        <p:spPr>
          <a:xfrm>
            <a:off x="5668611" y="4710130"/>
            <a:ext cx="148431" cy="1444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6D02E56-4C3A-411B-AC5C-0E9413C8F888}"/>
              </a:ext>
            </a:extLst>
          </p:cNvPr>
          <p:cNvSpPr/>
          <p:nvPr/>
        </p:nvSpPr>
        <p:spPr>
          <a:xfrm>
            <a:off x="6231441" y="4710130"/>
            <a:ext cx="148431" cy="1444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85C1E1F-84BA-4C43-A7CD-7CC207681C1F}"/>
              </a:ext>
            </a:extLst>
          </p:cNvPr>
          <p:cNvSpPr/>
          <p:nvPr/>
        </p:nvSpPr>
        <p:spPr>
          <a:xfrm>
            <a:off x="6794271" y="4710130"/>
            <a:ext cx="148431" cy="1444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233CA43-D263-4E6B-90AB-BFF9930C59FA}"/>
              </a:ext>
            </a:extLst>
          </p:cNvPr>
          <p:cNvSpPr/>
          <p:nvPr/>
        </p:nvSpPr>
        <p:spPr>
          <a:xfrm>
            <a:off x="7075686" y="4710130"/>
            <a:ext cx="148431" cy="1444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BDEE667-F98C-499B-9253-513B94A80D03}"/>
              </a:ext>
            </a:extLst>
          </p:cNvPr>
          <p:cNvSpPr/>
          <p:nvPr/>
        </p:nvSpPr>
        <p:spPr>
          <a:xfrm>
            <a:off x="7357101" y="4710130"/>
            <a:ext cx="148431" cy="1444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701DD04-8BD4-46E9-AED2-2B047D07E3BC}"/>
              </a:ext>
            </a:extLst>
          </p:cNvPr>
          <p:cNvSpPr/>
          <p:nvPr/>
        </p:nvSpPr>
        <p:spPr>
          <a:xfrm>
            <a:off x="7921336" y="4710130"/>
            <a:ext cx="148431" cy="1444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07B645B-C411-412E-A8A5-54F1D561DF43}"/>
              </a:ext>
            </a:extLst>
          </p:cNvPr>
          <p:cNvSpPr/>
          <p:nvPr/>
        </p:nvSpPr>
        <p:spPr>
          <a:xfrm>
            <a:off x="8484166" y="4710130"/>
            <a:ext cx="148431" cy="1444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482918C-1573-4B7D-BBF0-8F0058D7BBD1}"/>
              </a:ext>
            </a:extLst>
          </p:cNvPr>
          <p:cNvSpPr/>
          <p:nvPr/>
        </p:nvSpPr>
        <p:spPr>
          <a:xfrm>
            <a:off x="8765581" y="4710130"/>
            <a:ext cx="148431" cy="1444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49FA17-CE8D-4386-9A61-39F741E1EF8E}"/>
              </a:ext>
            </a:extLst>
          </p:cNvPr>
          <p:cNvSpPr/>
          <p:nvPr/>
        </p:nvSpPr>
        <p:spPr>
          <a:xfrm>
            <a:off x="9046996" y="4710130"/>
            <a:ext cx="148431" cy="1444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93161C1-4049-4400-B44B-3A379D51891B}"/>
              </a:ext>
            </a:extLst>
          </p:cNvPr>
          <p:cNvSpPr/>
          <p:nvPr/>
        </p:nvSpPr>
        <p:spPr>
          <a:xfrm>
            <a:off x="9609826" y="4710130"/>
            <a:ext cx="148431" cy="1444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E72A880-11BC-4362-8A39-8D0FC1843401}"/>
              </a:ext>
            </a:extLst>
          </p:cNvPr>
          <p:cNvSpPr/>
          <p:nvPr/>
        </p:nvSpPr>
        <p:spPr>
          <a:xfrm>
            <a:off x="9891241" y="4710130"/>
            <a:ext cx="148431" cy="1444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B477FAA-582E-4715-851C-CF4346C1FAF5}"/>
              </a:ext>
            </a:extLst>
          </p:cNvPr>
          <p:cNvSpPr/>
          <p:nvPr/>
        </p:nvSpPr>
        <p:spPr>
          <a:xfrm>
            <a:off x="10454071" y="4710130"/>
            <a:ext cx="148431" cy="1444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E59E672-9EF2-4866-9836-960260B64FE4}"/>
              </a:ext>
            </a:extLst>
          </p:cNvPr>
          <p:cNvSpPr/>
          <p:nvPr/>
        </p:nvSpPr>
        <p:spPr>
          <a:xfrm>
            <a:off x="10735486" y="4710130"/>
            <a:ext cx="148431" cy="1444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CC187D2-912B-4B41-8D0C-518D0A278851}"/>
              </a:ext>
            </a:extLst>
          </p:cNvPr>
          <p:cNvSpPr/>
          <p:nvPr/>
        </p:nvSpPr>
        <p:spPr>
          <a:xfrm>
            <a:off x="11298316" y="4710130"/>
            <a:ext cx="148431" cy="1444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3793146-5D49-4CFC-88E5-5958308F80BA}"/>
              </a:ext>
            </a:extLst>
          </p:cNvPr>
          <p:cNvSpPr/>
          <p:nvPr/>
        </p:nvSpPr>
        <p:spPr>
          <a:xfrm>
            <a:off x="5416167" y="4921097"/>
            <a:ext cx="90487" cy="1137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2DBADC6-8A46-4E8F-A292-1A3512C87F5A}"/>
              </a:ext>
            </a:extLst>
          </p:cNvPr>
          <p:cNvSpPr/>
          <p:nvPr/>
        </p:nvSpPr>
        <p:spPr>
          <a:xfrm>
            <a:off x="5689496" y="4923653"/>
            <a:ext cx="90487" cy="1137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E7FD05F-52C7-46B3-B116-639A5CFB2D41}"/>
              </a:ext>
            </a:extLst>
          </p:cNvPr>
          <p:cNvSpPr/>
          <p:nvPr/>
        </p:nvSpPr>
        <p:spPr>
          <a:xfrm>
            <a:off x="5979407" y="4921878"/>
            <a:ext cx="87889" cy="1161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1EC5034-0171-42DE-8A40-B971E1779DC6}"/>
              </a:ext>
            </a:extLst>
          </p:cNvPr>
          <p:cNvSpPr/>
          <p:nvPr/>
        </p:nvSpPr>
        <p:spPr>
          <a:xfrm>
            <a:off x="6262853" y="4923679"/>
            <a:ext cx="90487" cy="1137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D51678A-A265-4B8B-9135-D65F228B4428}"/>
              </a:ext>
            </a:extLst>
          </p:cNvPr>
          <p:cNvSpPr/>
          <p:nvPr/>
        </p:nvSpPr>
        <p:spPr>
          <a:xfrm>
            <a:off x="6551310" y="4921097"/>
            <a:ext cx="90487" cy="1137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B9A9632-5E26-426E-9DF7-BB33DE8C71D9}"/>
              </a:ext>
            </a:extLst>
          </p:cNvPr>
          <p:cNvSpPr/>
          <p:nvPr/>
        </p:nvSpPr>
        <p:spPr>
          <a:xfrm>
            <a:off x="6821040" y="4926007"/>
            <a:ext cx="90487" cy="1137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38ECED8-C921-451E-AF9D-BB6166A3956B}"/>
              </a:ext>
            </a:extLst>
          </p:cNvPr>
          <p:cNvSpPr/>
          <p:nvPr/>
        </p:nvSpPr>
        <p:spPr>
          <a:xfrm>
            <a:off x="7101922" y="4923653"/>
            <a:ext cx="90487" cy="1137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8A06116-FEA8-4241-A632-C21C16579A68}"/>
              </a:ext>
            </a:extLst>
          </p:cNvPr>
          <p:cNvSpPr/>
          <p:nvPr/>
        </p:nvSpPr>
        <p:spPr>
          <a:xfrm>
            <a:off x="7384662" y="4924167"/>
            <a:ext cx="90487" cy="1137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9993DB2-AAAB-4626-BFAC-E792E32705EE}"/>
              </a:ext>
            </a:extLst>
          </p:cNvPr>
          <p:cNvSpPr/>
          <p:nvPr/>
        </p:nvSpPr>
        <p:spPr>
          <a:xfrm>
            <a:off x="7678672" y="4923645"/>
            <a:ext cx="90487" cy="1137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EE83B07-9E59-4B85-BDC8-0BB9FCA8086C}"/>
              </a:ext>
            </a:extLst>
          </p:cNvPr>
          <p:cNvSpPr/>
          <p:nvPr/>
        </p:nvSpPr>
        <p:spPr>
          <a:xfrm>
            <a:off x="7953836" y="4923646"/>
            <a:ext cx="90487" cy="1137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9FDF66D-3285-481C-81B3-FAD07DF4A82B}"/>
              </a:ext>
            </a:extLst>
          </p:cNvPr>
          <p:cNvSpPr/>
          <p:nvPr/>
        </p:nvSpPr>
        <p:spPr>
          <a:xfrm>
            <a:off x="8242293" y="4923660"/>
            <a:ext cx="90487" cy="1137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C2C67BA-0239-489C-AAFD-BD6337C0B155}"/>
              </a:ext>
            </a:extLst>
          </p:cNvPr>
          <p:cNvSpPr/>
          <p:nvPr/>
        </p:nvSpPr>
        <p:spPr>
          <a:xfrm>
            <a:off x="8512023" y="4923665"/>
            <a:ext cx="90487" cy="1137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D2C1F08-0046-4068-BADD-BDE0C120EFA4}"/>
              </a:ext>
            </a:extLst>
          </p:cNvPr>
          <p:cNvSpPr/>
          <p:nvPr/>
        </p:nvSpPr>
        <p:spPr>
          <a:xfrm>
            <a:off x="8791395" y="4923478"/>
            <a:ext cx="90487" cy="1137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5308B88-2FDD-4FC7-BFC9-7F0FB14F5F30}"/>
              </a:ext>
            </a:extLst>
          </p:cNvPr>
          <p:cNvSpPr/>
          <p:nvPr/>
        </p:nvSpPr>
        <p:spPr>
          <a:xfrm>
            <a:off x="9075039" y="4923101"/>
            <a:ext cx="90487" cy="1137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49357CE-5ADB-4613-A3D7-405E5E71CAEA}"/>
              </a:ext>
            </a:extLst>
          </p:cNvPr>
          <p:cNvSpPr/>
          <p:nvPr/>
        </p:nvSpPr>
        <p:spPr>
          <a:xfrm>
            <a:off x="9366804" y="4924828"/>
            <a:ext cx="90487" cy="1137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51DCA65-D44B-49C1-9E0C-BF7036BBFCD1}"/>
              </a:ext>
            </a:extLst>
          </p:cNvPr>
          <p:cNvSpPr/>
          <p:nvPr/>
        </p:nvSpPr>
        <p:spPr>
          <a:xfrm>
            <a:off x="9641398" y="4922447"/>
            <a:ext cx="90487" cy="1137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64B2BC3-FE2D-49FE-8940-8588421E8C30}"/>
              </a:ext>
            </a:extLst>
          </p:cNvPr>
          <p:cNvSpPr/>
          <p:nvPr/>
        </p:nvSpPr>
        <p:spPr>
          <a:xfrm>
            <a:off x="9921078" y="4922308"/>
            <a:ext cx="90487" cy="1137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6BEFA7B-4148-4594-B973-F96806E9C43A}"/>
              </a:ext>
            </a:extLst>
          </p:cNvPr>
          <p:cNvSpPr/>
          <p:nvPr/>
        </p:nvSpPr>
        <p:spPr>
          <a:xfrm>
            <a:off x="10205934" y="4922448"/>
            <a:ext cx="90487" cy="1137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997BC8E-AC10-408E-8004-3169BBECB22B}"/>
              </a:ext>
            </a:extLst>
          </p:cNvPr>
          <p:cNvSpPr/>
          <p:nvPr/>
        </p:nvSpPr>
        <p:spPr>
          <a:xfrm>
            <a:off x="10484700" y="4923704"/>
            <a:ext cx="90487" cy="1137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98A5F55-2CD4-4DC4-BC9C-730723B04077}"/>
              </a:ext>
            </a:extLst>
          </p:cNvPr>
          <p:cNvSpPr/>
          <p:nvPr/>
        </p:nvSpPr>
        <p:spPr>
          <a:xfrm>
            <a:off x="10766511" y="4924866"/>
            <a:ext cx="90487" cy="1137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EB81605-8EFA-4EFF-9121-C66681DA648E}"/>
              </a:ext>
            </a:extLst>
          </p:cNvPr>
          <p:cNvSpPr/>
          <p:nvPr/>
        </p:nvSpPr>
        <p:spPr>
          <a:xfrm>
            <a:off x="11061449" y="4922159"/>
            <a:ext cx="90487" cy="1137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4728496-4638-4DBE-8B94-9EEC9E44D71A}"/>
              </a:ext>
            </a:extLst>
          </p:cNvPr>
          <p:cNvSpPr/>
          <p:nvPr/>
        </p:nvSpPr>
        <p:spPr>
          <a:xfrm>
            <a:off x="11327088" y="4925242"/>
            <a:ext cx="90487" cy="1137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4B87607-0F04-4CB1-8DB6-616BA492B186}"/>
              </a:ext>
            </a:extLst>
          </p:cNvPr>
          <p:cNvCxnSpPr>
            <a:cxnSpLocks/>
            <a:stCxn id="57" idx="3"/>
            <a:endCxn id="23" idx="0"/>
          </p:cNvCxnSpPr>
          <p:nvPr/>
        </p:nvCxnSpPr>
        <p:spPr>
          <a:xfrm>
            <a:off x="7101922" y="4367462"/>
            <a:ext cx="47980" cy="342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961FFB7-1F4F-48D1-93BA-427D76099BC1}"/>
              </a:ext>
            </a:extLst>
          </p:cNvPr>
          <p:cNvSpPr txBox="1"/>
          <p:nvPr/>
        </p:nvSpPr>
        <p:spPr>
          <a:xfrm>
            <a:off x="5467987" y="4182796"/>
            <a:ext cx="16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 1 1 0 1 0 1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9D0A431-0CAD-4E56-B6F6-72E75EAFECB0}"/>
              </a:ext>
            </a:extLst>
          </p:cNvPr>
          <p:cNvSpPr txBox="1"/>
          <p:nvPr/>
        </p:nvSpPr>
        <p:spPr>
          <a:xfrm>
            <a:off x="5625762" y="3930505"/>
            <a:ext cx="16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 1 0 1 0 1 1 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920738E-0D94-48C8-86AD-19B4F7CE545D}"/>
              </a:ext>
            </a:extLst>
          </p:cNvPr>
          <p:cNvCxnSpPr>
            <a:cxnSpLocks/>
            <a:stCxn id="58" idx="3"/>
            <a:endCxn id="24" idx="0"/>
          </p:cNvCxnSpPr>
          <p:nvPr/>
        </p:nvCxnSpPr>
        <p:spPr>
          <a:xfrm>
            <a:off x="7259697" y="4115171"/>
            <a:ext cx="171620" cy="594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D1591C3-056A-48A6-851F-C19DBB17F833}"/>
              </a:ext>
            </a:extLst>
          </p:cNvPr>
          <p:cNvSpPr txBox="1"/>
          <p:nvPr/>
        </p:nvSpPr>
        <p:spPr>
          <a:xfrm>
            <a:off x="5961613" y="3697659"/>
            <a:ext cx="16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 1 0 1 1 1 0 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93F0621-E858-4F1F-B1DC-B3BDAB42C090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7595548" y="3882325"/>
            <a:ext cx="400128" cy="8119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peech Bubble: Rectangle with Corners Rounded 61">
            <a:extLst>
              <a:ext uri="{FF2B5EF4-FFF2-40B4-BE49-F238E27FC236}">
                <a16:creationId xmlns:a16="http://schemas.microsoft.com/office/drawing/2014/main" id="{24A133D3-8738-43FA-B345-316286EDD6B1}"/>
              </a:ext>
            </a:extLst>
          </p:cNvPr>
          <p:cNvSpPr/>
          <p:nvPr/>
        </p:nvSpPr>
        <p:spPr>
          <a:xfrm>
            <a:off x="8132013" y="4327927"/>
            <a:ext cx="357646" cy="151567"/>
          </a:xfrm>
          <a:prstGeom prst="wedgeRoundRectCallout">
            <a:avLst>
              <a:gd name="adj1" fmla="val -350651"/>
              <a:gd name="adj2" fmla="val 1976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107</a:t>
            </a:r>
          </a:p>
        </p:txBody>
      </p:sp>
      <p:sp>
        <p:nvSpPr>
          <p:cNvPr id="63" name="Speech Bubble: Rectangle with Corners Rounded 62">
            <a:extLst>
              <a:ext uri="{FF2B5EF4-FFF2-40B4-BE49-F238E27FC236}">
                <a16:creationId xmlns:a16="http://schemas.microsoft.com/office/drawing/2014/main" id="{D982ACCF-47A4-4F95-BE3F-7F5871708208}"/>
              </a:ext>
            </a:extLst>
          </p:cNvPr>
          <p:cNvSpPr/>
          <p:nvPr/>
        </p:nvSpPr>
        <p:spPr>
          <a:xfrm>
            <a:off x="8131145" y="4039387"/>
            <a:ext cx="357646" cy="151567"/>
          </a:xfrm>
          <a:prstGeom prst="wedgeRoundRectCallout">
            <a:avLst>
              <a:gd name="adj1" fmla="val -308039"/>
              <a:gd name="adj2" fmla="val 1474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87</a:t>
            </a:r>
          </a:p>
        </p:txBody>
      </p:sp>
      <p:sp>
        <p:nvSpPr>
          <p:cNvPr id="64" name="Speech Bubble: Rectangle with Corners Rounded 63">
            <a:extLst>
              <a:ext uri="{FF2B5EF4-FFF2-40B4-BE49-F238E27FC236}">
                <a16:creationId xmlns:a16="http://schemas.microsoft.com/office/drawing/2014/main" id="{48366B3E-71A7-45D0-842F-750B2ABADCEC}"/>
              </a:ext>
            </a:extLst>
          </p:cNvPr>
          <p:cNvSpPr/>
          <p:nvPr/>
        </p:nvSpPr>
        <p:spPr>
          <a:xfrm>
            <a:off x="8125546" y="3746413"/>
            <a:ext cx="357646" cy="151567"/>
          </a:xfrm>
          <a:prstGeom prst="wedgeRoundRectCallout">
            <a:avLst>
              <a:gd name="adj1" fmla="val -220684"/>
              <a:gd name="adj2" fmla="val 3987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93</a:t>
            </a:r>
          </a:p>
        </p:txBody>
      </p:sp>
    </p:spTree>
    <p:extLst>
      <p:ext uri="{BB962C8B-B14F-4D97-AF65-F5344CB8AC3E}">
        <p14:creationId xmlns:p14="http://schemas.microsoft.com/office/powerpoint/2010/main" val="287902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FE910A-2B42-43F9-94DB-866688DF9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Error Model </a:t>
            </a:r>
            <a:br>
              <a: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Probability of misdetection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75BA5-7876-48E6-9F72-383861436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4360" y="1985238"/>
            <a:ext cx="3822192" cy="384408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</a:rPr>
              <a:t>Focusing on the misdetection 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1 </a:t>
            </a:r>
            <a:r>
              <a:rPr lang="en-US" sz="2000" i="1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sz="2000" i="1" dirty="0">
                <a:solidFill>
                  <a:schemeClr val="bg1"/>
                </a:solidFill>
              </a:rPr>
              <a:t> 0: not detecting an existing landmark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</a:rPr>
              <a:t>Referred as the transitional probability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bg1"/>
                </a:solidFill>
              </a:rPr>
              <a:t>p</a:t>
            </a:r>
            <a:r>
              <a:rPr lang="fr-FR" sz="1800" i="1" dirty="0">
                <a:solidFill>
                  <a:schemeClr val="bg1"/>
                </a:solidFill>
              </a:rPr>
              <a:t>(1 </a:t>
            </a:r>
            <a:r>
              <a:rPr lang="fr-FR" sz="1800" i="1" dirty="0">
                <a:solidFill>
                  <a:schemeClr val="bg1"/>
                </a:solidFill>
                <a:sym typeface="Wingdings" panose="05000000000000000000" pitchFamily="2" charset="2"/>
              </a:rPr>
              <a:t> 0): </a:t>
            </a:r>
            <a:r>
              <a:rPr lang="en-US" sz="1800" i="1" dirty="0">
                <a:solidFill>
                  <a:schemeClr val="bg1"/>
                </a:solidFill>
                <a:sym typeface="Wingdings" panose="05000000000000000000" pitchFamily="2" charset="2"/>
              </a:rPr>
              <a:t>probability</a:t>
            </a:r>
            <a:r>
              <a:rPr lang="fr-FR" sz="1800" i="1" dirty="0">
                <a:solidFill>
                  <a:schemeClr val="bg1"/>
                </a:solidFill>
                <a:sym typeface="Wingdings" panose="05000000000000000000" pitchFamily="2" charset="2"/>
              </a:rPr>
              <a:t> of not </a:t>
            </a:r>
            <a:r>
              <a:rPr lang="en-US" sz="1800" i="1" dirty="0">
                <a:solidFill>
                  <a:schemeClr val="bg1"/>
                </a:solidFill>
                <a:sym typeface="Wingdings" panose="05000000000000000000" pitchFamily="2" charset="2"/>
              </a:rPr>
              <a:t>detecting</a:t>
            </a:r>
            <a:r>
              <a:rPr lang="fr-FR" sz="1800" i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1800" i="1" dirty="0">
                <a:solidFill>
                  <a:schemeClr val="bg1"/>
                </a:solidFill>
                <a:sym typeface="Wingdings" panose="05000000000000000000" pitchFamily="2" charset="2"/>
              </a:rPr>
              <a:t>our</a:t>
            </a:r>
            <a:r>
              <a:rPr lang="fr-FR" sz="1800" i="1" dirty="0">
                <a:solidFill>
                  <a:schemeClr val="bg1"/>
                </a:solidFill>
                <a:sym typeface="Wingdings" panose="05000000000000000000" pitchFamily="2" charset="2"/>
              </a:rPr>
              <a:t> l</a:t>
            </a:r>
            <a:r>
              <a:rPr lang="en-US" sz="1800" i="1" dirty="0">
                <a:solidFill>
                  <a:schemeClr val="bg1"/>
                </a:solidFill>
                <a:sym typeface="Wingdings" panose="05000000000000000000" pitchFamily="2" charset="2"/>
              </a:rPr>
              <a:t>and</a:t>
            </a:r>
            <a:r>
              <a:rPr lang="fr-FR" sz="1800" i="1" dirty="0">
                <a:solidFill>
                  <a:schemeClr val="bg1"/>
                </a:solidFill>
                <a:sym typeface="Wingdings" panose="05000000000000000000" pitchFamily="2" charset="2"/>
              </a:rPr>
              <a:t>mark </a:t>
            </a:r>
            <a:r>
              <a:rPr lang="en-US" sz="1800" i="1" dirty="0">
                <a:solidFill>
                  <a:schemeClr val="bg1"/>
                </a:solidFill>
                <a:sym typeface="Wingdings" panose="05000000000000000000" pitchFamily="2" charset="2"/>
              </a:rPr>
              <a:t>from the ratio between dimensions of landmark and section of detection</a:t>
            </a:r>
            <a:endParaRPr lang="en-US" sz="1800" i="1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D4F69-4694-4378-9B98-D6C759501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Nathan Touboul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FAEB-D7F0-493B-93DF-8516F70D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1D3A6E0-F352-4732-AAB1-7B697E1211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64DBC24C-A251-4E5B-83FB-7C16FB4AB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24" y="564357"/>
            <a:ext cx="3609276" cy="2166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B7BC55-3060-4619-BC3A-724280991BB6}"/>
              </a:ext>
            </a:extLst>
          </p:cNvPr>
          <p:cNvSpPr txBox="1"/>
          <p:nvPr/>
        </p:nvSpPr>
        <p:spPr>
          <a:xfrm>
            <a:off x="5108133" y="6071159"/>
            <a:ext cx="6596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Representation Landmark and Lidar detection</a:t>
            </a:r>
            <a:endParaRPr lang="en-US" sz="8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29A174-4BCD-428E-B887-6F4C1CA2C8F8}"/>
              </a:ext>
            </a:extLst>
          </p:cNvPr>
          <p:cNvSpPr/>
          <p:nvPr/>
        </p:nvSpPr>
        <p:spPr>
          <a:xfrm>
            <a:off x="5301842" y="3571297"/>
            <a:ext cx="6402942" cy="115768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72874C-AE75-46BD-9C58-CB97EDD2E174}"/>
              </a:ext>
            </a:extLst>
          </p:cNvPr>
          <p:cNvCxnSpPr/>
          <p:nvPr/>
        </p:nvCxnSpPr>
        <p:spPr>
          <a:xfrm>
            <a:off x="7121903" y="3323587"/>
            <a:ext cx="1375795" cy="274757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463C06E-D209-4CB7-B720-5A5AF90E587E}"/>
              </a:ext>
            </a:extLst>
          </p:cNvPr>
          <p:cNvSpPr/>
          <p:nvPr/>
        </p:nvSpPr>
        <p:spPr>
          <a:xfrm>
            <a:off x="8153400" y="3809335"/>
            <a:ext cx="688596" cy="6816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864362-BBEE-49FA-A078-3412BF745249}"/>
              </a:ext>
            </a:extLst>
          </p:cNvPr>
          <p:cNvCxnSpPr>
            <a:cxnSpLocks/>
          </p:cNvCxnSpPr>
          <p:nvPr/>
        </p:nvCxnSpPr>
        <p:spPr>
          <a:xfrm flipH="1">
            <a:off x="8497698" y="3323587"/>
            <a:ext cx="1358668" cy="274757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2D58AD-E09A-46F6-ABF4-60FE51D1F2C6}"/>
              </a:ext>
            </a:extLst>
          </p:cNvPr>
          <p:cNvCxnSpPr>
            <a:stCxn id="12" idx="3"/>
            <a:endCxn id="12" idx="7"/>
          </p:cNvCxnSpPr>
          <p:nvPr/>
        </p:nvCxnSpPr>
        <p:spPr>
          <a:xfrm flipV="1">
            <a:off x="8254243" y="3909154"/>
            <a:ext cx="486910" cy="48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F953D54-1589-435B-B491-B11668E8746E}"/>
              </a:ext>
            </a:extLst>
          </p:cNvPr>
          <p:cNvSpPr txBox="1"/>
          <p:nvPr/>
        </p:nvSpPr>
        <p:spPr>
          <a:xfrm rot="19056750">
            <a:off x="8267392" y="3961396"/>
            <a:ext cx="362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2r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B96544-21DE-44FC-903E-A248B58758CA}"/>
              </a:ext>
            </a:extLst>
          </p:cNvPr>
          <p:cNvSpPr txBox="1"/>
          <p:nvPr/>
        </p:nvSpPr>
        <p:spPr>
          <a:xfrm>
            <a:off x="8015332" y="4717072"/>
            <a:ext cx="964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W1</a:t>
            </a:r>
            <a:endParaRPr lang="en-US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171DC4-0263-440D-A1CC-521916945D92}"/>
              </a:ext>
            </a:extLst>
          </p:cNvPr>
          <p:cNvCxnSpPr/>
          <p:nvPr/>
        </p:nvCxnSpPr>
        <p:spPr>
          <a:xfrm>
            <a:off x="7859960" y="4781227"/>
            <a:ext cx="1258349" cy="11906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C148A1-9301-4616-8CF6-FF47C32B799C}"/>
              </a:ext>
            </a:extLst>
          </p:cNvPr>
          <p:cNvSpPr txBox="1"/>
          <p:nvPr/>
        </p:nvSpPr>
        <p:spPr>
          <a:xfrm>
            <a:off x="8015331" y="3228264"/>
            <a:ext cx="964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W2</a:t>
            </a:r>
            <a:endParaRPr lang="en-US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FF95F1-3B3D-4599-9B4D-1134710B0F49}"/>
              </a:ext>
            </a:extLst>
          </p:cNvPr>
          <p:cNvCxnSpPr>
            <a:cxnSpLocks/>
          </p:cNvCxnSpPr>
          <p:nvPr/>
        </p:nvCxnSpPr>
        <p:spPr>
          <a:xfrm>
            <a:off x="7288613" y="3487987"/>
            <a:ext cx="2439351" cy="1060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20">
            <a:extLst>
              <a:ext uri="{FF2B5EF4-FFF2-40B4-BE49-F238E27FC236}">
                <a16:creationId xmlns:a16="http://schemas.microsoft.com/office/drawing/2014/main" id="{07EE91E6-386E-47B5-A761-796E5CF34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684652"/>
              </p:ext>
            </p:extLst>
          </p:nvPr>
        </p:nvGraphicFramePr>
        <p:xfrm>
          <a:off x="8841993" y="302523"/>
          <a:ext cx="325493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466">
                  <a:extLst>
                    <a:ext uri="{9D8B030D-6E8A-4147-A177-3AD203B41FA5}">
                      <a16:colId xmlns:a16="http://schemas.microsoft.com/office/drawing/2014/main" val="2975178578"/>
                    </a:ext>
                  </a:extLst>
                </a:gridCol>
                <a:gridCol w="1627466">
                  <a:extLst>
                    <a:ext uri="{9D8B030D-6E8A-4147-A177-3AD203B41FA5}">
                      <a16:colId xmlns:a16="http://schemas.microsoft.com/office/drawing/2014/main" val="33274184"/>
                    </a:ext>
                  </a:extLst>
                </a:gridCol>
              </a:tblGrid>
              <a:tr h="365608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545086"/>
                  </a:ext>
                </a:extLst>
              </a:tr>
              <a:tr h="365608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σ</a:t>
                      </a:r>
                      <a:r>
                        <a:rPr lang="fr-FR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 cm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032623"/>
                  </a:ext>
                </a:extLst>
              </a:tr>
              <a:tr h="365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σ</a:t>
                      </a:r>
                      <a:r>
                        <a:rPr lang="fr-FR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435496"/>
                  </a:ext>
                </a:extLst>
              </a:tr>
              <a:tr h="365608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Δθ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 </a:t>
                      </a:r>
                      <a:r>
                        <a:rPr lang="fr-FR" dirty="0" err="1"/>
                        <a:t>deg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183757"/>
                  </a:ext>
                </a:extLst>
              </a:tr>
              <a:tr h="365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Δσ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6.6 cm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71305"/>
                  </a:ext>
                </a:extLst>
              </a:tr>
              <a:tr h="365608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Δδ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0.1 </a:t>
                      </a:r>
                      <a:r>
                        <a:rPr lang="fr-FR" dirty="0" err="1"/>
                        <a:t>deg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376799"/>
                  </a:ext>
                </a:extLst>
              </a:tr>
              <a:tr h="36560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6.35 to 10.2 cm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15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083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FE910A-2B42-43F9-94DB-866688DF9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Sections of bit assignments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75BA5-7876-48E6-9F72-383861436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4360" y="2121763"/>
            <a:ext cx="3930893" cy="367831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</a:rPr>
              <a:t>Imposing sections of measurements and bit </a:t>
            </a:r>
            <a:r>
              <a:rPr lang="en-US" sz="2000" i="1" dirty="0" err="1">
                <a:solidFill>
                  <a:schemeClr val="bg1"/>
                </a:solidFill>
              </a:rPr>
              <a:t>assignement</a:t>
            </a:r>
            <a:endParaRPr lang="en-US" sz="2000" i="1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</a:rPr>
              <a:t>Unambiguously Identifying and replacing landmarks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D4F69-4694-4378-9B98-D6C759501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Nathan Touboul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FAEB-D7F0-493B-93DF-8516F70D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1D3A6E0-F352-4732-AAB1-7B697E1211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A picture containing text, window, screenshot&#10;&#10;Description automatically generated">
            <a:extLst>
              <a:ext uri="{FF2B5EF4-FFF2-40B4-BE49-F238E27FC236}">
                <a16:creationId xmlns:a16="http://schemas.microsoft.com/office/drawing/2014/main" id="{C16A4629-CF12-4F9B-BF9A-2B69B7213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717" y="348362"/>
            <a:ext cx="4124028" cy="2494372"/>
          </a:xfrm>
          <a:prstGeom prst="rect">
            <a:avLst/>
          </a:prstGeom>
        </p:spPr>
      </p:pic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7E39006F-386F-41C6-932A-790532476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717" y="3463268"/>
            <a:ext cx="4124028" cy="24928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E347751-F670-44F9-A016-0D4ECC9BED97}"/>
              </a:ext>
            </a:extLst>
          </p:cNvPr>
          <p:cNvSpPr txBox="1"/>
          <p:nvPr/>
        </p:nvSpPr>
        <p:spPr>
          <a:xfrm>
            <a:off x="6363718" y="2909126"/>
            <a:ext cx="4124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To many sections creates lots of zeros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4244A0-BB06-4457-A4BF-98D6118A8FB6}"/>
              </a:ext>
            </a:extLst>
          </p:cNvPr>
          <p:cNvSpPr txBox="1"/>
          <p:nvPr/>
        </p:nvSpPr>
        <p:spPr>
          <a:xfrm>
            <a:off x="6372946" y="6046445"/>
            <a:ext cx="4114800" cy="30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Not enough sections potentially looses information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1EDB07-624C-464D-BF9C-8B7C940CCA0A}"/>
              </a:ext>
            </a:extLst>
          </p:cNvPr>
          <p:cNvSpPr txBox="1"/>
          <p:nvPr/>
        </p:nvSpPr>
        <p:spPr>
          <a:xfrm>
            <a:off x="955172" y="5461526"/>
            <a:ext cx="3083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</a:rPr>
              <a:t>Measurement </a:t>
            </a:r>
            <a:r>
              <a:rPr lang="en-US" sz="1600" i="1" dirty="0" err="1">
                <a:solidFill>
                  <a:schemeClr val="bg1"/>
                </a:solidFill>
              </a:rPr>
              <a:t>Ld</a:t>
            </a:r>
            <a:r>
              <a:rPr lang="en-US" sz="1600" i="1" dirty="0">
                <a:solidFill>
                  <a:schemeClr val="bg1"/>
                </a:solidFill>
              </a:rPr>
              <a:t> vs Truth </a:t>
            </a:r>
            <a:r>
              <a:rPr lang="en-US" sz="1600" i="1" dirty="0" err="1">
                <a:solidFill>
                  <a:schemeClr val="bg1"/>
                </a:solidFill>
              </a:rPr>
              <a:t>Ld</a:t>
            </a:r>
            <a:endParaRPr lang="en-US" sz="1600" i="1" dirty="0">
              <a:solidFill>
                <a:schemeClr val="bg1"/>
              </a:solidFill>
            </a:endParaRPr>
          </a:p>
        </p:txBody>
      </p:sp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EB753F6E-C0FE-4B41-B4CF-2B36DB61F7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72" y="3978362"/>
            <a:ext cx="3096677" cy="1470306"/>
          </a:xfrm>
          <a:prstGeom prst="rect">
            <a:avLst/>
          </a:prstGeom>
        </p:spPr>
      </p:pic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517BB38-9608-43F0-98BE-D7B28CD0685B}"/>
              </a:ext>
            </a:extLst>
          </p:cNvPr>
          <p:cNvSpPr txBox="1">
            <a:spLocks/>
          </p:cNvSpPr>
          <p:nvPr/>
        </p:nvSpPr>
        <p:spPr>
          <a:xfrm>
            <a:off x="704228" y="5153608"/>
            <a:ext cx="3598567" cy="520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8246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FE910A-2B42-43F9-94DB-866688DF9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Selected Sections of detection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75BA5-7876-48E6-9F72-383861436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4360" y="2121763"/>
            <a:ext cx="3930893" cy="367831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</a:rPr>
              <a:t>Imposing step between or sections of measurements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</a:rPr>
              <a:t>Practical for constructing a code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bg1"/>
                </a:solidFill>
              </a:rPr>
              <a:t>Placing a 1 in the section if a landmark is detected 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bg1"/>
                </a:solidFill>
              </a:rPr>
              <a:t>Placing a 0 if not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D4F69-4694-4378-9B98-D6C759501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Nathan Touboul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FAEB-D7F0-493B-93DF-8516F70D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1D3A6E0-F352-4732-AAB1-7B697E1211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517BB38-9608-43F0-98BE-D7B28CD0685B}"/>
              </a:ext>
            </a:extLst>
          </p:cNvPr>
          <p:cNvSpPr txBox="1">
            <a:spLocks/>
          </p:cNvSpPr>
          <p:nvPr/>
        </p:nvSpPr>
        <p:spPr>
          <a:xfrm>
            <a:off x="704228" y="5153608"/>
            <a:ext cx="3598567" cy="520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9B35F2-6577-453C-920A-3460AB6BCE6A}"/>
              </a:ext>
            </a:extLst>
          </p:cNvPr>
          <p:cNvSpPr txBox="1"/>
          <p:nvPr/>
        </p:nvSpPr>
        <p:spPr>
          <a:xfrm>
            <a:off x="6488185" y="5259043"/>
            <a:ext cx="4114800" cy="30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Selected sections with a nominal range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65B61A3B-5704-496C-B7D2-C1D507428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585" y="1100677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697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934</Words>
  <Application>Microsoft Office PowerPoint</Application>
  <PresentationFormat>Widescreen</PresentationFormat>
  <Paragraphs>260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Thème Office</vt:lpstr>
      <vt:lpstr>Research Project Presentation Improving Navigation through code-based landscapes</vt:lpstr>
      <vt:lpstr>Project Context</vt:lpstr>
      <vt:lpstr>Code-based landscape</vt:lpstr>
      <vt:lpstr>This can get complicated</vt:lpstr>
      <vt:lpstr>Error Correcting Codes A brief Overview</vt:lpstr>
      <vt:lpstr>Bose-Chaudhuri-Hocquenghem Codes</vt:lpstr>
      <vt:lpstr>Error Model  Probability of misdetection</vt:lpstr>
      <vt:lpstr>Sections of bit assignments</vt:lpstr>
      <vt:lpstr>Selected Sections of detection</vt:lpstr>
      <vt:lpstr>Shape of sections of detections</vt:lpstr>
      <vt:lpstr>Ratio and probabilities</vt:lpstr>
      <vt:lpstr>Conclusion and Perspective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Project Presentation  Improving Navigation through code-based landscapes</dc:title>
  <dc:creator>Nathan Touboul</dc:creator>
  <cp:lastModifiedBy>Nathan Touboul</cp:lastModifiedBy>
  <cp:revision>95</cp:revision>
  <dcterms:created xsi:type="dcterms:W3CDTF">2021-11-14T00:25:39Z</dcterms:created>
  <dcterms:modified xsi:type="dcterms:W3CDTF">2021-11-19T16:10:49Z</dcterms:modified>
</cp:coreProperties>
</file>