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24" r:id="rId2"/>
    <p:sldId id="428" r:id="rId3"/>
    <p:sldId id="425" r:id="rId4"/>
    <p:sldId id="426" r:id="rId5"/>
    <p:sldId id="427" r:id="rId6"/>
    <p:sldId id="429" r:id="rId7"/>
    <p:sldId id="433" r:id="rId8"/>
    <p:sldId id="430" r:id="rId9"/>
    <p:sldId id="43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0FF"/>
    <a:srgbClr val="4F81BD"/>
    <a:srgbClr val="D5FC79"/>
    <a:srgbClr val="FFD579"/>
    <a:srgbClr val="000000"/>
    <a:srgbClr val="39A4E5"/>
    <a:srgbClr val="4F81BE"/>
    <a:srgbClr val="57CACD"/>
    <a:srgbClr val="E5BA3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/>
    <p:restoredTop sz="96081"/>
  </p:normalViewPr>
  <p:slideViewPr>
    <p:cSldViewPr snapToGrid="0" snapToObjects="1">
      <p:cViewPr varScale="1">
        <p:scale>
          <a:sx n="115" d="100"/>
          <a:sy n="115" d="100"/>
        </p:scale>
        <p:origin x="1320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D0DF0-C8CB-3346-8F2B-63624548C61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29528-6776-AD47-99FE-2F1FBA8A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7B42F-CE07-B847-8462-50A71959E6DA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A05FE-6629-C848-A5D2-B4A793845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1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05FE-6629-C848-A5D2-B4A7938451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1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05FE-6629-C848-A5D2-B4A7938451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8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05FE-6629-C848-A5D2-B4A7938451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18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05FE-6629-C848-A5D2-B4A7938451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7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05FE-6629-C848-A5D2-B4A7938451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6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05FE-6629-C848-A5D2-B4A7938451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0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05FE-6629-C848-A5D2-B4A7938451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02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05FE-6629-C848-A5D2-B4A7938451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2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05FE-6629-C848-A5D2-B4A7938451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5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1658-C388-E945-981A-4B0C786065B5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2B57-DA60-1449-B56F-34118EFE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5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95-7917-D144-875B-B2298B3F2FD2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2B57-DA60-1449-B56F-34118EFE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6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49B8-2AB3-3848-A323-E89BD493159B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2B57-DA60-1449-B56F-34118EFE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3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950-6E95-5F41-BFEB-133F11D40C76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2B57-DA60-1449-B56F-34118EFE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4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FECC-DE90-9647-9FC7-3EF40291426B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2B57-DA60-1449-B56F-34118EFE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5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48A7-9191-4545-99E3-7BBF6CF4955C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2B57-DA60-1449-B56F-34118EFE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8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CE15-94EF-A547-9F98-F475830569CD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2B57-DA60-1449-B56F-34118EFE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4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EE45-2E1E-5A41-9A7E-84C380EEFC6A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2B57-DA60-1449-B56F-34118EFE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5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661C-A839-B046-88CC-9FE28281A164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2B57-DA60-1449-B56F-34118EFE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2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EBD-9D2D-1B45-9717-159D6DC058B0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2B57-DA60-1449-B56F-34118EFE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7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2B51-8B43-F641-87A6-C40FF69E064D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2B57-DA60-1449-B56F-34118EFE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88F5-3CCC-E442-BE99-0CDA3C1F1C36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B2B57-DA60-1449-B56F-34118EFE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7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ildsmartdc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chr.dc.gov/page/holiday-schedules" TargetMode="External"/><Relationship Id="rId5" Type="http://schemas.openxmlformats.org/officeDocument/2006/relationships/hyperlink" Target="https://www.esrl.noaa.gov/gmd/grad/solcalc/calcdetails.html" TargetMode="External"/><Relationship Id="rId4" Type="http://schemas.openxmlformats.org/officeDocument/2006/relationships/hyperlink" Target="http://openweathermap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09708" y="6384059"/>
            <a:ext cx="277091" cy="365125"/>
          </a:xfrm>
        </p:spPr>
        <p:txBody>
          <a:bodyPr/>
          <a:lstStyle/>
          <a:p>
            <a:fld id="{440B2B57-DA60-1449-B56F-34118EFE2E92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128"/>
            <a:ext cx="9144000" cy="1456531"/>
          </a:xfrm>
          <a:prstGeom prst="rect">
            <a:avLst/>
          </a:prstGeom>
          <a:solidFill>
            <a:srgbClr val="A4C2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/>
          <p:cNvSpPr/>
          <p:nvPr/>
        </p:nvSpPr>
        <p:spPr>
          <a:xfrm>
            <a:off x="128850" y="2198234"/>
            <a:ext cx="9050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How many birds</a:t>
            </a:r>
            <a:r>
              <a:rPr lang="mr-IN" sz="4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…</a:t>
            </a:r>
            <a:r>
              <a:rPr lang="en-US" sz="4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318" y="350102"/>
            <a:ext cx="7133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Simpsonfont" charset="0"/>
                <a:ea typeface="Simpsonfont" charset="0"/>
                <a:cs typeface="Simpsonfont" charset="0"/>
              </a:rPr>
              <a:t>Predicting Building Electricity Use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2679" y="1462109"/>
            <a:ext cx="8158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600" dirty="0">
                <a:latin typeface="Simpsonfont"/>
              </a:rPr>
              <a:t>Frank D. Reeves Center of Municipal Affairs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05318" y="6173926"/>
            <a:ext cx="7133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impsonfont" charset="0"/>
                <a:ea typeface="Simpsonfont" charset="0"/>
                <a:cs typeface="Simpsonfont" charset="0"/>
              </a:rPr>
              <a:t>14</a:t>
            </a:r>
            <a:r>
              <a:rPr lang="en-US" sz="3600" baseline="30000" dirty="0">
                <a:latin typeface="Simpsonfont" charset="0"/>
                <a:ea typeface="Simpsonfont" charset="0"/>
                <a:cs typeface="Simpsonfont" charset="0"/>
              </a:rPr>
              <a:t>th</a:t>
            </a:r>
            <a:r>
              <a:rPr lang="en-US" sz="3600" dirty="0">
                <a:latin typeface="Simpsonfont" charset="0"/>
                <a:ea typeface="Simpsonfont" charset="0"/>
                <a:cs typeface="Simpsonfont" charset="0"/>
              </a:rPr>
              <a:t> &amp; U St NW, Washington, DC</a:t>
            </a:r>
          </a:p>
        </p:txBody>
      </p:sp>
      <p:pic>
        <p:nvPicPr>
          <p:cNvPr id="1026" name="Picture 2" descr="https://c1.staticflickr.com/7/6027/6006967371_2db0b170fc_z.jpg">
            <a:extLst>
              <a:ext uri="{FF2B5EF4-FFF2-40B4-BE49-F238E27FC236}">
                <a16:creationId xmlns:a16="http://schemas.microsoft.com/office/drawing/2014/main" id="{F1CAE131-F8ED-4A93-81E7-07D376BBB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73" y="2108440"/>
            <a:ext cx="6072254" cy="404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05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09708" y="6384059"/>
            <a:ext cx="277091" cy="365125"/>
          </a:xfrm>
        </p:spPr>
        <p:txBody>
          <a:bodyPr/>
          <a:lstStyle/>
          <a:p>
            <a:fld id="{440B2B57-DA60-1449-B56F-34118EFE2E92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128"/>
            <a:ext cx="9144000" cy="1456531"/>
          </a:xfrm>
          <a:prstGeom prst="rect">
            <a:avLst/>
          </a:prstGeom>
          <a:solidFill>
            <a:srgbClr val="A4C2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/>
          <p:cNvSpPr/>
          <p:nvPr/>
        </p:nvSpPr>
        <p:spPr>
          <a:xfrm>
            <a:off x="128850" y="2198234"/>
            <a:ext cx="9050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How many birds</a:t>
            </a:r>
            <a:r>
              <a:rPr lang="mr-IN" sz="4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…</a:t>
            </a:r>
            <a:r>
              <a:rPr lang="en-US" sz="4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5008" y="350102"/>
            <a:ext cx="6393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Simpsonfont" charset="0"/>
                <a:ea typeface="Simpsonfont" charset="0"/>
                <a:cs typeface="Simpsonfont" charset="0"/>
              </a:rPr>
              <a:t>Problem Statement and Goals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2679" y="1966722"/>
            <a:ext cx="81586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u="sng" dirty="0">
                <a:latin typeface="Simpsonfont"/>
              </a:rPr>
              <a:t>Problem Statement:</a:t>
            </a:r>
          </a:p>
          <a:p>
            <a:pPr fontAlgn="base"/>
            <a:r>
              <a:rPr lang="en-US" sz="2400" dirty="0">
                <a:latin typeface="Simpsonfont"/>
              </a:rPr>
              <a:t>Predictions of building electricity usage are needed to aid the Government of the District of Columbia in electricity analysis and budgeting for their buildings.</a:t>
            </a:r>
          </a:p>
          <a:p>
            <a:pPr algn="ctr" fontAlgn="base"/>
            <a:endParaRPr lang="en-US" sz="1200" dirty="0">
              <a:latin typeface="Simpsonfont"/>
            </a:endParaRPr>
          </a:p>
          <a:p>
            <a:pPr fontAlgn="base"/>
            <a:r>
              <a:rPr lang="en-US" sz="2400" u="sng" dirty="0">
                <a:latin typeface="Simpsonfont"/>
              </a:rPr>
              <a:t>SMART Goals:</a:t>
            </a:r>
          </a:p>
          <a:p>
            <a:pPr fontAlgn="base"/>
            <a:r>
              <a:rPr lang="en-US" sz="2400" dirty="0">
                <a:latin typeface="Simpsonfont"/>
              </a:rPr>
              <a:t>Develop a model to predict a given building's electricity usage for each month in 2017 within 10% of the actual usage based on historical data (electricity usage, weather, etc.) from the years 2013-2016.</a:t>
            </a:r>
          </a:p>
          <a:p>
            <a:pPr algn="ctr" fontAlgn="base"/>
            <a:endParaRPr lang="en-US" sz="1200" dirty="0">
              <a:latin typeface="Simpsonfont"/>
            </a:endParaRPr>
          </a:p>
          <a:p>
            <a:pPr algn="ctr" fontAlgn="base"/>
            <a:endParaRPr lang="en-US" sz="1200" dirty="0">
              <a:latin typeface="Simpsonfont"/>
            </a:endParaRPr>
          </a:p>
        </p:txBody>
      </p:sp>
    </p:spTree>
    <p:extLst>
      <p:ext uri="{BB962C8B-B14F-4D97-AF65-F5344CB8AC3E}">
        <p14:creationId xmlns:p14="http://schemas.microsoft.com/office/powerpoint/2010/main" val="55824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09708" y="6384059"/>
            <a:ext cx="277091" cy="365125"/>
          </a:xfrm>
        </p:spPr>
        <p:txBody>
          <a:bodyPr/>
          <a:lstStyle/>
          <a:p>
            <a:fld id="{440B2B57-DA60-1449-B56F-34118EFE2E92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128"/>
            <a:ext cx="9144000" cy="1456531"/>
          </a:xfrm>
          <a:prstGeom prst="rect">
            <a:avLst/>
          </a:prstGeom>
          <a:solidFill>
            <a:srgbClr val="A4C2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2781191" y="402500"/>
            <a:ext cx="3581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Simpsonfont" charset="0"/>
                <a:ea typeface="Simpsonfont" charset="0"/>
                <a:cs typeface="Simpsonfont" charset="0"/>
              </a:rPr>
              <a:t>Data Acquisition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308EB-48C6-4B56-9649-50EC601B98DA}"/>
              </a:ext>
            </a:extLst>
          </p:cNvPr>
          <p:cNvSpPr txBox="1"/>
          <p:nvPr/>
        </p:nvSpPr>
        <p:spPr>
          <a:xfrm>
            <a:off x="497958" y="1608019"/>
            <a:ext cx="8148083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Simpsonfont" charset="0"/>
                <a:ea typeface="Simpsonfont" charset="0"/>
                <a:cs typeface="Simpsonfont" charset="0"/>
              </a:rPr>
              <a:t>API Access</a:t>
            </a:r>
          </a:p>
          <a:p>
            <a:r>
              <a:rPr lang="en-US" sz="2200" dirty="0">
                <a:latin typeface="Simpsonfont" charset="0"/>
                <a:ea typeface="Simpsonfont" charset="0"/>
                <a:cs typeface="Simpsonfont" charset="0"/>
              </a:rPr>
              <a:t>Pepco Electricity Data:   </a:t>
            </a:r>
          </a:p>
          <a:p>
            <a:r>
              <a:rPr lang="en-US" sz="2200" dirty="0">
                <a:latin typeface="Simpsonfont" charset="0"/>
                <a:ea typeface="Simpsonfont" charset="0"/>
                <a:cs typeface="Simpsonfont" charset="0"/>
                <a:hlinkClick r:id="rId3"/>
              </a:rPr>
              <a:t>http://www.buildsmartdc.com</a:t>
            </a:r>
            <a:endParaRPr lang="en-US" sz="2200" dirty="0">
              <a:latin typeface="Simpsonfont" charset="0"/>
              <a:ea typeface="Simpsonfont" charset="0"/>
              <a:cs typeface="Simpsonfont" charset="0"/>
            </a:endParaRPr>
          </a:p>
          <a:p>
            <a:endParaRPr lang="en-US" sz="1500" dirty="0">
              <a:latin typeface="Simpsonfont" charset="0"/>
              <a:ea typeface="Simpsonfont" charset="0"/>
              <a:cs typeface="Simpsonfont" charset="0"/>
            </a:endParaRPr>
          </a:p>
          <a:p>
            <a:r>
              <a:rPr lang="en-US" sz="2200" u="sng" dirty="0">
                <a:latin typeface="Simpsonfont" charset="0"/>
                <a:ea typeface="Simpsonfont" charset="0"/>
                <a:cs typeface="Simpsonfont" charset="0"/>
              </a:rPr>
              <a:t>Downloadable CSV</a:t>
            </a:r>
          </a:p>
          <a:p>
            <a:r>
              <a:rPr lang="en-US" sz="2200" dirty="0">
                <a:latin typeface="Simpsonfont" charset="0"/>
                <a:ea typeface="Simpsonfont" charset="0"/>
                <a:cs typeface="Simpsonfont" charset="0"/>
              </a:rPr>
              <a:t>DCA Weather Data:   </a:t>
            </a:r>
          </a:p>
          <a:p>
            <a:r>
              <a:rPr lang="en-US" sz="2200" dirty="0">
                <a:latin typeface="Simpsonfont" charset="0"/>
                <a:ea typeface="Simpsonfont" charset="0"/>
                <a:cs typeface="Simpsonfont" charset="0"/>
                <a:hlinkClick r:id="rId4"/>
              </a:rPr>
              <a:t>http://openweathermap.org/</a:t>
            </a:r>
            <a:endParaRPr lang="en-US" sz="2200" dirty="0">
              <a:latin typeface="Simpsonfont" charset="0"/>
              <a:ea typeface="Simpsonfont" charset="0"/>
              <a:cs typeface="Simpsonfont" charset="0"/>
            </a:endParaRPr>
          </a:p>
          <a:p>
            <a:endParaRPr lang="en-US" sz="1500" dirty="0">
              <a:latin typeface="Simpsonfont" charset="0"/>
              <a:ea typeface="Simpsonfont" charset="0"/>
              <a:cs typeface="Simpsonfont" charset="0"/>
            </a:endParaRPr>
          </a:p>
          <a:p>
            <a:r>
              <a:rPr lang="en-US" sz="2200" u="sng" dirty="0">
                <a:latin typeface="Simpsonfont" charset="0"/>
                <a:ea typeface="Simpsonfont" charset="0"/>
                <a:cs typeface="Simpsonfont" charset="0"/>
              </a:rPr>
              <a:t>Manipulatable Spreadsheet</a:t>
            </a:r>
          </a:p>
          <a:p>
            <a:r>
              <a:rPr lang="en-US" sz="2200" dirty="0">
                <a:latin typeface="Simpsonfont" charset="0"/>
                <a:ea typeface="Simpsonfont" charset="0"/>
                <a:cs typeface="Simpsonfont" charset="0"/>
              </a:rPr>
              <a:t>DC Sunlight Data:</a:t>
            </a:r>
          </a:p>
          <a:p>
            <a:r>
              <a:rPr lang="en-US" sz="2200" dirty="0">
                <a:latin typeface="Simpsonfont" charset="0"/>
                <a:ea typeface="Simpsonfont" charset="0"/>
                <a:cs typeface="Simpsonfont" charset="0"/>
                <a:hlinkClick r:id="rId5"/>
              </a:rPr>
              <a:t>https://www.esrl.noaa.gov/gmd/grad/solcalc/calcdetails.html</a:t>
            </a:r>
            <a:endParaRPr lang="en-US" sz="2200" dirty="0">
              <a:latin typeface="Simpsonfont" charset="0"/>
              <a:ea typeface="Simpsonfont" charset="0"/>
              <a:cs typeface="Simpsonfont" charset="0"/>
            </a:endParaRPr>
          </a:p>
          <a:p>
            <a:endParaRPr lang="en-US" sz="1500" dirty="0">
              <a:latin typeface="Simpsonfont" charset="0"/>
              <a:ea typeface="Simpsonfont" charset="0"/>
              <a:cs typeface="Simpsonfont" charset="0"/>
            </a:endParaRPr>
          </a:p>
          <a:p>
            <a:r>
              <a:rPr lang="en-US" sz="2200" u="sng" dirty="0">
                <a:latin typeface="Simpsonfont" charset="0"/>
                <a:ea typeface="Simpsonfont" charset="0"/>
                <a:cs typeface="Simpsonfont" charset="0"/>
              </a:rPr>
              <a:t>Manual</a:t>
            </a:r>
          </a:p>
          <a:p>
            <a:r>
              <a:rPr lang="en-US" sz="2200" dirty="0">
                <a:latin typeface="Simpsonfont" charset="0"/>
                <a:ea typeface="Simpsonfont" charset="0"/>
                <a:cs typeface="Simpsonfont" charset="0"/>
              </a:rPr>
              <a:t>DC Gov’t Operating Schedule: </a:t>
            </a:r>
          </a:p>
          <a:p>
            <a:r>
              <a:rPr lang="en-US" sz="2200" dirty="0">
                <a:latin typeface="Simpsonfont" charset="0"/>
                <a:ea typeface="Simpsonfont" charset="0"/>
                <a:cs typeface="Simpsonfont" charset="0"/>
                <a:hlinkClick r:id="rId6"/>
              </a:rPr>
              <a:t>https://dchr.dc.gov/page/holiday-schedules</a:t>
            </a:r>
            <a:endParaRPr lang="en-US" sz="2200" dirty="0">
              <a:latin typeface="Simpsonfont" charset="0"/>
              <a:ea typeface="Simpsonfont" charset="0"/>
              <a:cs typeface="Simpsonfo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09708" y="6384059"/>
            <a:ext cx="277091" cy="365125"/>
          </a:xfrm>
        </p:spPr>
        <p:txBody>
          <a:bodyPr/>
          <a:lstStyle/>
          <a:p>
            <a:fld id="{440B2B57-DA60-1449-B56F-34118EFE2E92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128"/>
            <a:ext cx="9144000" cy="1456531"/>
          </a:xfrm>
          <a:prstGeom prst="rect">
            <a:avLst/>
          </a:prstGeom>
          <a:solidFill>
            <a:srgbClr val="A4C2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2740416" y="402500"/>
            <a:ext cx="3663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Simpsonfont" charset="0"/>
                <a:ea typeface="Simpsonfont" charset="0"/>
                <a:cs typeface="Simpsonfont" charset="0"/>
              </a:rPr>
              <a:t>Feature Creation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308EB-48C6-4B56-9649-50EC601B98DA}"/>
              </a:ext>
            </a:extLst>
          </p:cNvPr>
          <p:cNvSpPr txBox="1"/>
          <p:nvPr/>
        </p:nvSpPr>
        <p:spPr>
          <a:xfrm>
            <a:off x="497958" y="1512758"/>
            <a:ext cx="81480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Simpsonfont" charset="0"/>
                <a:ea typeface="Simpsonfont" charset="0"/>
                <a:cs typeface="Simpsonfont" charset="0"/>
              </a:rPr>
              <a:t>Time Period: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impsonfont" charset="0"/>
                <a:ea typeface="Simpsonfont" charset="0"/>
                <a:cs typeface="Simpsonfont" charset="0"/>
              </a:rPr>
              <a:t>Interval = Daily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impsonfont" charset="0"/>
                <a:ea typeface="Simpsonfont" charset="0"/>
                <a:cs typeface="Simpsonfont" charset="0"/>
              </a:rPr>
              <a:t>Train Period = 2013 through 2016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impsonfont" charset="0"/>
                <a:ea typeface="Simpsonfont" charset="0"/>
                <a:cs typeface="Simpsonfont" charset="0"/>
              </a:rPr>
              <a:t>Test Period = 2017</a:t>
            </a:r>
          </a:p>
          <a:p>
            <a:endParaRPr lang="en-US" sz="2200" dirty="0">
              <a:latin typeface="Simpsonfont" charset="0"/>
              <a:ea typeface="Simpsonfont" charset="0"/>
              <a:cs typeface="Simpsonfont" charset="0"/>
            </a:endParaRPr>
          </a:p>
          <a:p>
            <a:r>
              <a:rPr lang="en-US" sz="2200" u="sng" dirty="0">
                <a:latin typeface="Simpsonfont" charset="0"/>
                <a:ea typeface="Simpsonfont" charset="0"/>
                <a:cs typeface="Simpsonfont" charset="0"/>
              </a:rPr>
              <a:t>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impsonfont" charset="0"/>
                <a:ea typeface="Simpsonfont" charset="0"/>
                <a:cs typeface="Simpsonfont" charset="0"/>
              </a:rPr>
              <a:t>Heating Degree Days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impsonfont" charset="0"/>
                <a:ea typeface="Simpsonfont" charset="0"/>
                <a:cs typeface="Simpsonfont" charset="0"/>
              </a:rPr>
              <a:t># of Degrees * # of Days &lt; 65 F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impsonfont" charset="0"/>
                <a:ea typeface="Simpsonfont" charset="0"/>
                <a:cs typeface="Simpsonfont" charset="0"/>
              </a:rPr>
              <a:t>Cooling Degree Days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impsonfont" charset="0"/>
                <a:ea typeface="Simpsonfont" charset="0"/>
                <a:cs typeface="Simpsonfont" charset="0"/>
              </a:rPr>
              <a:t># of Degrees * # of Days &gt; 65 F Outside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impsonfont" charset="0"/>
                <a:ea typeface="Simpsonfont" charset="0"/>
                <a:cs typeface="Simpsonfont" charset="0"/>
              </a:rPr>
              <a:t>Sunlight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impsonfont" charset="0"/>
                <a:ea typeface="Simpsonfont" charset="0"/>
                <a:cs typeface="Simpsonfont" charset="0"/>
              </a:rPr>
              <a:t>Minutes of Sunlight per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impsonfont" charset="0"/>
                <a:ea typeface="Simpsonfont" charset="0"/>
                <a:cs typeface="Simpsonfont" charset="0"/>
              </a:rPr>
              <a:t>Workday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impsonfont" charset="0"/>
                <a:ea typeface="Simpsonfont" charset="0"/>
                <a:cs typeface="Simpsonfont" charset="0"/>
              </a:rPr>
              <a:t>Binary, 1 if Official DC Gov’t Workday else 0</a:t>
            </a:r>
          </a:p>
        </p:txBody>
      </p:sp>
    </p:spTree>
    <p:extLst>
      <p:ext uri="{BB962C8B-B14F-4D97-AF65-F5344CB8AC3E}">
        <p14:creationId xmlns:p14="http://schemas.microsoft.com/office/powerpoint/2010/main" val="87988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09708" y="6384059"/>
            <a:ext cx="277091" cy="365125"/>
          </a:xfrm>
        </p:spPr>
        <p:txBody>
          <a:bodyPr/>
          <a:lstStyle/>
          <a:p>
            <a:fld id="{440B2B57-DA60-1449-B56F-34118EFE2E92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128"/>
            <a:ext cx="9144000" cy="1456531"/>
          </a:xfrm>
          <a:prstGeom prst="rect">
            <a:avLst/>
          </a:prstGeom>
          <a:solidFill>
            <a:srgbClr val="A4C2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2690437" y="402500"/>
            <a:ext cx="3763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Simpsonfont" charset="0"/>
                <a:ea typeface="Simpsonfont" charset="0"/>
                <a:cs typeface="Simpsonfont" charset="0"/>
              </a:rPr>
              <a:t>Modeling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308EB-48C6-4B56-9649-50EC601B98DA}"/>
              </a:ext>
            </a:extLst>
          </p:cNvPr>
          <p:cNvSpPr txBox="1"/>
          <p:nvPr/>
        </p:nvSpPr>
        <p:spPr>
          <a:xfrm>
            <a:off x="497958" y="1512758"/>
            <a:ext cx="814808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Simpsonfont" charset="0"/>
                <a:ea typeface="Simpsonfont" charset="0"/>
                <a:cs typeface="Simpsonfont" charset="0"/>
              </a:rPr>
              <a:t>Modeling Approach: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impsonfont" charset="0"/>
                <a:ea typeface="Simpsonfont" charset="0"/>
                <a:cs typeface="Simpsonfont" charset="0"/>
              </a:rPr>
              <a:t>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impsonfont" charset="0"/>
                <a:ea typeface="Simpsonfont" charset="0"/>
                <a:cs typeface="Simpsonfont" charset="0"/>
              </a:rPr>
              <a:t>Feature Tuning utilized annual-Folds of the Training Data</a:t>
            </a:r>
          </a:p>
          <a:p>
            <a:endParaRPr lang="en-US" sz="2200" dirty="0">
              <a:latin typeface="Simpsonfont" charset="0"/>
              <a:ea typeface="Simpsonfont" charset="0"/>
              <a:cs typeface="Simpsonfont" charset="0"/>
            </a:endParaRPr>
          </a:p>
          <a:p>
            <a:r>
              <a:rPr lang="en-US" sz="2200" u="sng" dirty="0">
                <a:latin typeface="Simpsonfont" charset="0"/>
                <a:ea typeface="Simpsonfont" charset="0"/>
                <a:cs typeface="Simpsonfont" charset="0"/>
              </a:rPr>
              <a:t>Results: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impsonfont" charset="0"/>
                <a:ea typeface="Simpsonfont" charset="0"/>
                <a:cs typeface="Simpsonfont" charset="0"/>
              </a:rPr>
              <a:t>6 of 12 Months were predicted within 10% of the actual electricity usage.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impsonfont" charset="0"/>
                <a:ea typeface="Simpsonfont" charset="0"/>
                <a:cs typeface="Simpsonfont" charset="0"/>
              </a:rPr>
              <a:t>Annual predicted Electricity usage was off by 11% from the actual usage.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impsonfont" charset="0"/>
                <a:ea typeface="Simpsonfont" charset="0"/>
                <a:cs typeface="Simpsonfont" charset="0"/>
              </a:rPr>
              <a:t>11,834 hours of Weather data were missing and filled by interpolation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impsonfont" charset="0"/>
                <a:ea typeface="Simpsonfont" charset="0"/>
                <a:cs typeface="Simpsonfont" charset="0"/>
              </a:rPr>
              <a:t>2,300 hours of Electricity data were missing and filled with 0’s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impsonfont" charset="0"/>
                <a:ea typeface="Simpsonfont" charset="0"/>
                <a:cs typeface="Simpsonfont" charset="0"/>
              </a:rPr>
              <a:t>The Months-of-Year with the 4 highest quantities of missing </a:t>
            </a:r>
            <a:r>
              <a:rPr lang="en-US" sz="2000" dirty="0" err="1">
                <a:latin typeface="Simpsonfont" charset="0"/>
                <a:ea typeface="Simpsonfont" charset="0"/>
                <a:cs typeface="Simpsonfont" charset="0"/>
              </a:rPr>
              <a:t>Electricty</a:t>
            </a:r>
            <a:r>
              <a:rPr lang="en-US" sz="2000" dirty="0">
                <a:latin typeface="Simpsonfont" charset="0"/>
                <a:ea typeface="Simpsonfont" charset="0"/>
                <a:cs typeface="Simpsonfont" charset="0"/>
              </a:rPr>
              <a:t> usage data averaged 28%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impsonfont" charset="0"/>
                <a:ea typeface="Simpsonfont" charset="0"/>
                <a:cs typeface="Simpsonfont" charset="0"/>
              </a:rPr>
              <a:t>Predictions in the summer were generally better than those in Winter.</a:t>
            </a:r>
          </a:p>
        </p:txBody>
      </p:sp>
    </p:spTree>
    <p:extLst>
      <p:ext uri="{BB962C8B-B14F-4D97-AF65-F5344CB8AC3E}">
        <p14:creationId xmlns:p14="http://schemas.microsoft.com/office/powerpoint/2010/main" val="49911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09708" y="6384059"/>
            <a:ext cx="277091" cy="365125"/>
          </a:xfrm>
        </p:spPr>
        <p:txBody>
          <a:bodyPr/>
          <a:lstStyle/>
          <a:p>
            <a:fld id="{440B2B57-DA60-1449-B56F-34118EFE2E92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128"/>
            <a:ext cx="9144000" cy="1456531"/>
          </a:xfrm>
          <a:prstGeom prst="rect">
            <a:avLst/>
          </a:prstGeom>
          <a:solidFill>
            <a:srgbClr val="A4C2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1395252" y="402500"/>
            <a:ext cx="6353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Simpsonfont" charset="0"/>
                <a:ea typeface="Simpsonfont" charset="0"/>
                <a:cs typeface="Simpsonfont" charset="0"/>
              </a:rPr>
              <a:t>Bar Graph of Monthly %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4DD7A-36E3-4B93-84DD-0FF9F4A8C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1859031"/>
            <a:ext cx="78771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0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09708" y="6384059"/>
            <a:ext cx="277091" cy="365125"/>
          </a:xfrm>
        </p:spPr>
        <p:txBody>
          <a:bodyPr/>
          <a:lstStyle/>
          <a:p>
            <a:fld id="{440B2B57-DA60-1449-B56F-34118EFE2E92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128"/>
            <a:ext cx="9144000" cy="1456531"/>
          </a:xfrm>
          <a:prstGeom prst="rect">
            <a:avLst/>
          </a:prstGeom>
          <a:solidFill>
            <a:srgbClr val="A4C2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526498" y="402500"/>
            <a:ext cx="8091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Simpsonfont" charset="0"/>
                <a:ea typeface="Simpsonfont" charset="0"/>
                <a:cs typeface="Simpsonfont" charset="0"/>
              </a:rPr>
              <a:t>Scatter Plot of Predictions and Actuals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C9660-F8CC-4B85-AFAF-B5F8F1C56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859031"/>
            <a:ext cx="77343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6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09708" y="6384059"/>
            <a:ext cx="277091" cy="365125"/>
          </a:xfrm>
        </p:spPr>
        <p:txBody>
          <a:bodyPr/>
          <a:lstStyle/>
          <a:p>
            <a:fld id="{440B2B57-DA60-1449-B56F-34118EFE2E92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128"/>
            <a:ext cx="9144000" cy="1456531"/>
          </a:xfrm>
          <a:prstGeom prst="rect">
            <a:avLst/>
          </a:prstGeom>
          <a:solidFill>
            <a:srgbClr val="A4C2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3372741" y="402500"/>
            <a:ext cx="239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Simpsonfont" charset="0"/>
                <a:ea typeface="Simpsonfont" charset="0"/>
                <a:cs typeface="Simpsonfont" charset="0"/>
              </a:rPr>
              <a:t>Next Steps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308EB-48C6-4B56-9649-50EC601B98DA}"/>
              </a:ext>
            </a:extLst>
          </p:cNvPr>
          <p:cNvSpPr txBox="1"/>
          <p:nvPr/>
        </p:nvSpPr>
        <p:spPr>
          <a:xfrm>
            <a:off x="497958" y="1859031"/>
            <a:ext cx="81480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u="sng" dirty="0">
                <a:latin typeface="Simpsonfont"/>
              </a:rPr>
              <a:t>Next Steps: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Simpsonfont"/>
              </a:rPr>
              <a:t>Get Better Historical Weather Data.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Simpsonfont"/>
              </a:rPr>
              <a:t>Develop a methodology for estimating the missing Pepco Electricity Use data points.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Simpsonfont"/>
              </a:rPr>
              <a:t>Evaluate the efficacy of the model with more complete data then explore additional feature engineering and more sophisticated modeling (Random Forests, </a:t>
            </a:r>
            <a:r>
              <a:rPr lang="en-US" sz="2400" dirty="0" err="1">
                <a:latin typeface="Simpsonfont"/>
              </a:rPr>
              <a:t>Ensembling</a:t>
            </a:r>
            <a:r>
              <a:rPr lang="en-US" sz="2400" dirty="0">
                <a:latin typeface="Simpsonfont"/>
              </a:rPr>
              <a:t>, etc.)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Simpsonfont"/>
              </a:rPr>
              <a:t>Generate a model to predict the 2018 Weather-based features such that the current model can be used to generate electricity usage predictions for 2018.</a:t>
            </a:r>
            <a:endParaRPr lang="en-US" sz="2200" dirty="0">
              <a:latin typeface="Simpsonfont" charset="0"/>
              <a:ea typeface="Simpsonfont" charset="0"/>
              <a:cs typeface="Simpsonfo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2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09708" y="6384059"/>
            <a:ext cx="277091" cy="365125"/>
          </a:xfrm>
        </p:spPr>
        <p:txBody>
          <a:bodyPr/>
          <a:lstStyle/>
          <a:p>
            <a:fld id="{440B2B57-DA60-1449-B56F-34118EFE2E92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128"/>
            <a:ext cx="9144000" cy="1456531"/>
          </a:xfrm>
          <a:prstGeom prst="rect">
            <a:avLst/>
          </a:prstGeom>
          <a:solidFill>
            <a:srgbClr val="A4C2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3314778" y="402500"/>
            <a:ext cx="251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Simpsonfont" charset="0"/>
                <a:ea typeface="Simpsonfont" charset="0"/>
                <a:cs typeface="Simpsonfont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0928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On-screen Show (4:3)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 Neue</vt:lpstr>
      <vt:lpstr>Simpsonfont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Nextility,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Bahlke</dc:creator>
  <cp:lastModifiedBy>nathan@newcityenergy.com</cp:lastModifiedBy>
  <cp:revision>359</cp:revision>
  <cp:lastPrinted>2017-01-12T19:09:33Z</cp:lastPrinted>
  <dcterms:created xsi:type="dcterms:W3CDTF">2016-08-18T19:09:48Z</dcterms:created>
  <dcterms:modified xsi:type="dcterms:W3CDTF">2018-01-17T22:24:08Z</dcterms:modified>
</cp:coreProperties>
</file>