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835662D-4367-496E-BF8D-614DE37EF509}" type="datetimeFigureOut">
              <a:rPr lang="en-US" smtClean="0">
                <a:uFillTx/>
              </a:rPr>
              <a:t>8/30/2016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891C6CE-7477-4AAC-9FDD-A0F1C84845F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 flipH="1">
            <a:off x="372977" y="1610471"/>
            <a:ext cx="5755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Application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Personalized comfort in every room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70045" y="2636240"/>
            <a:ext cx="324755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Specification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Local temperature sensors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Main thermostat hub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Motorized vents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Smartphone application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Wireless compatibility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72977" y="4853423"/>
            <a:ext cx="4965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Features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Remotely control and monitor temperatures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Energy efficient design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</a:rPr>
              <a:t>Can be integrated with existing HVAC systems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400673" y="419882"/>
            <a:ext cx="11390655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Comfort Control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54" y="2318409"/>
            <a:ext cx="4839362" cy="4839362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9169849" y="2770282"/>
            <a:ext cx="1777102" cy="31523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784" y="2185505"/>
            <a:ext cx="2307868" cy="4360689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9169849" y="2770283"/>
            <a:ext cx="1777102" cy="2927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pc="200" dirty="0">
                <a:solidFill>
                  <a:schemeClr val="tx2">
                    <a:lumMod val="75000"/>
                  </a:schemeClr>
                </a:solidFill>
                <a:uFillTx/>
                <a:latin typeface="+mj-lt"/>
              </a:rPr>
              <a:t>Comfort Control</a:t>
            </a:r>
            <a:endParaRPr lang="en-US" b="1" spc="200" dirty="0">
              <a:solidFill>
                <a:schemeClr val="tx2">
                  <a:lumMod val="75000"/>
                </a:schemeClr>
              </a:solidFill>
              <a:uFillTx/>
              <a:latin typeface="+mj-lt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9169849" y="3063079"/>
            <a:ext cx="1506562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>
                <a:solidFill>
                  <a:schemeClr val="tx2">
                    <a:lumMod val="75000"/>
                  </a:schemeClr>
                </a:solidFill>
                <a:uFillTx/>
                <a:latin typeface="+mj-lt"/>
              </a:rPr>
              <a:t>Master Bedroom</a:t>
            </a:r>
          </a:p>
          <a:p>
            <a:endParaRPr lang="en-US" sz="1050" u="sng" dirty="0">
              <a:solidFill>
                <a:schemeClr val="tx2">
                  <a:lumMod val="75000"/>
                </a:schemeClr>
              </a:solidFill>
              <a:uFillTx/>
              <a:latin typeface="+mj-lt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uFillTx/>
                <a:latin typeface="+mj-lt"/>
              </a:rPr>
              <a:t>Currently 72° F</a:t>
            </a:r>
          </a:p>
          <a:p>
            <a:endParaRPr lang="en-US" sz="800" dirty="0">
              <a:solidFill>
                <a:schemeClr val="tx2">
                  <a:lumMod val="75000"/>
                </a:schemeClr>
              </a:solidFill>
              <a:uFillTx/>
              <a:latin typeface="+mj-lt"/>
            </a:endParaRPr>
          </a:p>
          <a:p>
            <a:endParaRPr lang="en-US" sz="800" dirty="0">
              <a:solidFill>
                <a:schemeClr val="tx2">
                  <a:lumMod val="75000"/>
                </a:schemeClr>
              </a:solidFill>
              <a:uFillTx/>
              <a:latin typeface="+mj-lt"/>
            </a:endParaRPr>
          </a:p>
          <a:p>
            <a:endParaRPr lang="en-US" sz="800" dirty="0">
              <a:solidFill>
                <a:schemeClr val="tx2">
                  <a:lumMod val="75000"/>
                </a:schemeClr>
              </a:solidFill>
              <a:uFillTx/>
              <a:latin typeface="+mj-lt"/>
            </a:endParaRPr>
          </a:p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  <a:uFillTx/>
                <a:latin typeface="+mj-lt"/>
              </a:rPr>
              <a:t>No schedules set.</a:t>
            </a:r>
          </a:p>
          <a:p>
            <a:endParaRPr lang="en-US" sz="1050" dirty="0">
              <a:solidFill>
                <a:schemeClr val="tx2">
                  <a:lumMod val="20000"/>
                  <a:lumOff val="80000"/>
                </a:schemeClr>
              </a:solidFill>
              <a:uFillTx/>
              <a:latin typeface="+mj-lt"/>
            </a:endParaRPr>
          </a:p>
        </p:txBody>
      </p:sp>
      <p:sp>
        <p:nvSpPr>
          <p:cNvPr id="11" name="Isosceles Triangle 10"/>
          <p:cNvSpPr>
            <a:spLocks/>
          </p:cNvSpPr>
          <p:nvPr/>
        </p:nvSpPr>
        <p:spPr>
          <a:xfrm>
            <a:off x="10373000" y="3157472"/>
            <a:ext cx="303546" cy="261678"/>
          </a:xfrm>
          <a:prstGeom prst="triangle">
            <a:avLst/>
          </a:prstGeom>
          <a:solidFill>
            <a:srgbClr val="B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0274721" y="3360259"/>
            <a:ext cx="49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uFillTx/>
              </a:rPr>
              <a:t>72</a:t>
            </a:r>
          </a:p>
        </p:txBody>
      </p:sp>
      <p:sp>
        <p:nvSpPr>
          <p:cNvPr id="15" name="Isosceles Triangle 14"/>
          <p:cNvSpPr>
            <a:spLocks/>
          </p:cNvSpPr>
          <p:nvPr/>
        </p:nvSpPr>
        <p:spPr>
          <a:xfrm rot="10800000">
            <a:off x="10372865" y="3748857"/>
            <a:ext cx="303546" cy="26167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9169849" y="3096023"/>
            <a:ext cx="1750028" cy="1208023"/>
            <a:chOff x="9169849" y="3096023"/>
            <a:chExt cx="1750028" cy="1208023"/>
          </a:xfrm>
        </p:grpSpPr>
        <p:sp>
          <p:nvSpPr>
            <p:cNvPr id="21" name="Rectangle: Rounded Corners 20"/>
            <p:cNvSpPr>
              <a:spLocks/>
            </p:cNvSpPr>
            <p:nvPr/>
          </p:nvSpPr>
          <p:spPr>
            <a:xfrm>
              <a:off x="9191043" y="3096023"/>
              <a:ext cx="1728834" cy="1131974"/>
            </a:xfrm>
            <a:prstGeom prst="roundRect">
              <a:avLst>
                <a:gd name="adj" fmla="val 342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169849" y="3096023"/>
              <a:ext cx="1604705" cy="1208023"/>
              <a:chOff x="9169849" y="3063078"/>
              <a:chExt cx="1604705" cy="1208023"/>
            </a:xfrm>
          </p:grpSpPr>
          <p:sp>
            <p:nvSpPr>
              <p:cNvPr id="17" name="TextBox 16"/>
              <p:cNvSpPr txBox="1">
                <a:spLocks/>
              </p:cNvSpPr>
              <p:nvPr/>
            </p:nvSpPr>
            <p:spPr>
              <a:xfrm>
                <a:off x="9169849" y="3063078"/>
                <a:ext cx="1506562" cy="1208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u="sng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  <a:t>Master Bedroom</a:t>
                </a:r>
              </a:p>
              <a:p>
                <a:endParaRPr lang="en-US" sz="1050" u="sng" dirty="0">
                  <a:solidFill>
                    <a:schemeClr val="tx2">
                      <a:lumMod val="75000"/>
                    </a:schemeClr>
                  </a:solidFill>
                  <a:uFillTx/>
                  <a:latin typeface="+mj-lt"/>
                </a:endParaRPr>
              </a:p>
              <a:p>
                <a:r>
                  <a:rPr lang="en-US" sz="9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  <a:t>Currently 72° F</a:t>
                </a:r>
              </a:p>
              <a:p>
                <a:endParaRPr lang="en-US" sz="800" dirty="0">
                  <a:solidFill>
                    <a:schemeClr val="tx2">
                      <a:lumMod val="75000"/>
                    </a:schemeClr>
                  </a:solidFill>
                  <a:uFillTx/>
                  <a:latin typeface="+mj-lt"/>
                </a:endParaRPr>
              </a:p>
              <a:p>
                <a:endParaRPr lang="en-US" sz="800" dirty="0">
                  <a:solidFill>
                    <a:schemeClr val="tx2">
                      <a:lumMod val="75000"/>
                    </a:schemeClr>
                  </a:solidFill>
                  <a:uFillTx/>
                  <a:latin typeface="+mj-lt"/>
                </a:endParaRPr>
              </a:p>
              <a:p>
                <a:endParaRPr lang="en-US" sz="800" dirty="0">
                  <a:solidFill>
                    <a:schemeClr val="tx2">
                      <a:lumMod val="75000"/>
                    </a:schemeClr>
                  </a:solidFill>
                  <a:uFillTx/>
                  <a:latin typeface="+mj-lt"/>
                </a:endParaRPr>
              </a:p>
              <a:p>
                <a:r>
                  <a: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  <a:t>No schedules set.</a:t>
                </a:r>
              </a:p>
              <a:p>
                <a:endParaRPr lang="en-US" sz="1050" dirty="0">
                  <a:solidFill>
                    <a:schemeClr val="tx2">
                      <a:lumMod val="20000"/>
                      <a:lumOff val="80000"/>
                    </a:schemeClr>
                  </a:solidFill>
                  <a:uFillTx/>
                  <a:latin typeface="+mj-lt"/>
                </a:endParaRPr>
              </a:p>
            </p:txBody>
          </p:sp>
          <p:sp>
            <p:nvSpPr>
              <p:cNvPr id="18" name="Isosceles Triangle 17"/>
              <p:cNvSpPr>
                <a:spLocks/>
              </p:cNvSpPr>
              <p:nvPr/>
            </p:nvSpPr>
            <p:spPr>
              <a:xfrm>
                <a:off x="10373000" y="3157471"/>
                <a:ext cx="303546" cy="261678"/>
              </a:xfrm>
              <a:prstGeom prst="triangle">
                <a:avLst/>
              </a:prstGeom>
              <a:solidFill>
                <a:srgbClr val="B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uFillTx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10274721" y="3360258"/>
                <a:ext cx="499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uFillTx/>
                  </a:rPr>
                  <a:t>72</a:t>
                </a:r>
              </a:p>
            </p:txBody>
          </p:sp>
          <p:sp>
            <p:nvSpPr>
              <p:cNvPr id="20" name="Isosceles Triangle 19"/>
              <p:cNvSpPr>
                <a:spLocks/>
              </p:cNvSpPr>
              <p:nvPr/>
            </p:nvSpPr>
            <p:spPr>
              <a:xfrm rot="10800000">
                <a:off x="10372865" y="3748856"/>
                <a:ext cx="303546" cy="261678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9169849" y="4258945"/>
            <a:ext cx="1750028" cy="1169551"/>
            <a:chOff x="9169849" y="3096023"/>
            <a:chExt cx="1750028" cy="1169551"/>
          </a:xfrm>
        </p:grpSpPr>
        <p:sp>
          <p:nvSpPr>
            <p:cNvPr id="57" name="Rectangle: Rounded Corners 56"/>
            <p:cNvSpPr>
              <a:spLocks/>
            </p:cNvSpPr>
            <p:nvPr/>
          </p:nvSpPr>
          <p:spPr>
            <a:xfrm>
              <a:off x="9191043" y="3096023"/>
              <a:ext cx="1728834" cy="1131974"/>
            </a:xfrm>
            <a:prstGeom prst="roundRect">
              <a:avLst>
                <a:gd name="adj" fmla="val 342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9169849" y="3096023"/>
              <a:ext cx="1604705" cy="1169551"/>
              <a:chOff x="9169849" y="3063078"/>
              <a:chExt cx="1604705" cy="1169551"/>
            </a:xfrm>
          </p:grpSpPr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9169849" y="3063078"/>
                <a:ext cx="150656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u="sng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  <a:t>Living Room</a:t>
                </a:r>
              </a:p>
              <a:p>
                <a:endParaRPr lang="en-US" sz="1050" u="sng" dirty="0">
                  <a:solidFill>
                    <a:schemeClr val="tx2">
                      <a:lumMod val="75000"/>
                    </a:schemeClr>
                  </a:solidFill>
                  <a:uFillTx/>
                  <a:latin typeface="+mj-lt"/>
                </a:endParaRPr>
              </a:p>
              <a:p>
                <a:r>
                  <a:rPr lang="en-US" sz="9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  <a:t>Currently 68° F</a:t>
                </a:r>
              </a:p>
              <a:p>
                <a:endParaRPr lang="en-US" sz="800" dirty="0">
                  <a:solidFill>
                    <a:schemeClr val="tx2">
                      <a:lumMod val="75000"/>
                    </a:schemeClr>
                  </a:solidFill>
                  <a:uFillTx/>
                  <a:latin typeface="+mj-lt"/>
                </a:endParaRPr>
              </a:p>
              <a:p>
                <a:r>
                  <a: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  <a:t>Schedules:</a:t>
                </a:r>
                <a:br>
                  <a: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</a:br>
                <a:r>
                  <a: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  <a:t>- 1:00pm – 5:00pm: 73</a:t>
                </a:r>
              </a:p>
              <a:p>
                <a:r>
                  <a: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  <a:t>- 5:00pm – 9:30pm: 68</a:t>
                </a:r>
              </a:p>
              <a:p>
                <a:r>
                  <a:rPr lang="en-US" sz="800" dirty="0">
                    <a:solidFill>
                      <a:schemeClr val="tx2">
                        <a:lumMod val="75000"/>
                      </a:schemeClr>
                    </a:solidFill>
                    <a:uFillTx/>
                    <a:latin typeface="+mj-lt"/>
                  </a:rPr>
                  <a:t>- 9:30pm – 3:00am: 70</a:t>
                </a:r>
              </a:p>
            </p:txBody>
          </p:sp>
          <p:sp>
            <p:nvSpPr>
              <p:cNvPr id="60" name="Isosceles Triangle 59"/>
              <p:cNvSpPr>
                <a:spLocks/>
              </p:cNvSpPr>
              <p:nvPr/>
            </p:nvSpPr>
            <p:spPr>
              <a:xfrm>
                <a:off x="10373000" y="3157471"/>
                <a:ext cx="303546" cy="261678"/>
              </a:xfrm>
              <a:prstGeom prst="triangle">
                <a:avLst/>
              </a:prstGeom>
              <a:solidFill>
                <a:srgbClr val="B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uFillTx/>
                </a:endParaRPr>
              </a:p>
            </p:txBody>
          </p:sp>
          <p:sp>
            <p:nvSpPr>
              <p:cNvPr id="61" name="TextBox 60"/>
              <p:cNvSpPr txBox="1">
                <a:spLocks/>
              </p:cNvSpPr>
              <p:nvPr/>
            </p:nvSpPr>
            <p:spPr>
              <a:xfrm>
                <a:off x="10274721" y="3360258"/>
                <a:ext cx="499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uFillTx/>
                  </a:rPr>
                  <a:t>68</a:t>
                </a:r>
              </a:p>
            </p:txBody>
          </p:sp>
          <p:sp>
            <p:nvSpPr>
              <p:cNvPr id="62" name="Isosceles Triangle 61"/>
              <p:cNvSpPr>
                <a:spLocks/>
              </p:cNvSpPr>
              <p:nvPr/>
            </p:nvSpPr>
            <p:spPr>
              <a:xfrm rot="10800000">
                <a:off x="10372865" y="3748856"/>
                <a:ext cx="303546" cy="261678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</p:grpSp>
      <p:pic>
        <p:nvPicPr>
          <p:cNvPr id="2049" name="Picture 2048"/>
          <p:cNvPicPr>
            <a:picLocks noChangeAspect="1"/>
          </p:cNvPicPr>
          <p:nvPr/>
        </p:nvPicPr>
        <p:blipFill rotWithShape="1">
          <a:blip r:embed="rId4"/>
          <a:srcRect b="55052"/>
          <a:stretch/>
        </p:blipFill>
        <p:spPr>
          <a:xfrm>
            <a:off x="9169849" y="5419745"/>
            <a:ext cx="1750028" cy="509783"/>
          </a:xfrm>
          <a:prstGeom prst="rect">
            <a:avLst/>
          </a:prstGeom>
        </p:spPr>
      </p:pic>
      <p:cxnSp>
        <p:nvCxnSpPr>
          <p:cNvPr id="2055" name="Straight Connector 2054"/>
          <p:cNvCxnSpPr/>
          <p:nvPr/>
        </p:nvCxnSpPr>
        <p:spPr>
          <a:xfrm>
            <a:off x="851647" y="1133646"/>
            <a:ext cx="10488706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/>
          <p:cNvGrpSpPr/>
          <p:nvPr/>
        </p:nvGrpSpPr>
        <p:grpSpPr>
          <a:xfrm>
            <a:off x="6536516" y="1309084"/>
            <a:ext cx="2614411" cy="1679991"/>
            <a:chOff x="2963806" y="1307206"/>
            <a:chExt cx="2614411" cy="1679991"/>
          </a:xfrm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grpSpPr>
        <p:sp>
          <p:nvSpPr>
            <p:cNvPr id="2056" name="Rectangle: Rounded Corners 2055"/>
            <p:cNvSpPr>
              <a:spLocks/>
            </p:cNvSpPr>
            <p:nvPr/>
          </p:nvSpPr>
          <p:spPr>
            <a:xfrm>
              <a:off x="2963806" y="1307206"/>
              <a:ext cx="2614411" cy="1679991"/>
            </a:xfrm>
            <a:prstGeom prst="roundRect">
              <a:avLst>
                <a:gd name="adj" fmla="val 6701"/>
              </a:avLst>
            </a:prstGeom>
            <a:gradFill>
              <a:gsLst>
                <a:gs pos="0">
                  <a:srgbClr val="C1BFBF"/>
                </a:gs>
                <a:gs pos="10000">
                  <a:schemeClr val="bg2">
                    <a:lumMod val="90000"/>
                  </a:schemeClr>
                </a:gs>
                <a:gs pos="91000">
                  <a:schemeClr val="bg2">
                    <a:lumMod val="90000"/>
                  </a:schemeClr>
                </a:gs>
                <a:gs pos="100000">
                  <a:srgbClr val="C1BFB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2057" name="Rectangle 2056"/>
            <p:cNvSpPr>
              <a:spLocks/>
            </p:cNvSpPr>
            <p:nvPr/>
          </p:nvSpPr>
          <p:spPr>
            <a:xfrm>
              <a:off x="3153855" y="1572050"/>
              <a:ext cx="2234311" cy="11660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2058" name="TextBox 2057"/>
            <p:cNvSpPr txBox="1">
              <a:spLocks/>
            </p:cNvSpPr>
            <p:nvPr/>
          </p:nvSpPr>
          <p:spPr>
            <a:xfrm>
              <a:off x="3213676" y="1583827"/>
              <a:ext cx="135257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uFillTx/>
                </a:rPr>
                <a:t>70</a:t>
              </a:r>
              <a:endParaRPr lang="en-US" sz="32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59" name="TextBox 2058"/>
            <p:cNvSpPr txBox="1">
              <a:spLocks/>
            </p:cNvSpPr>
            <p:nvPr/>
          </p:nvSpPr>
          <p:spPr>
            <a:xfrm>
              <a:off x="3248216" y="1640260"/>
              <a:ext cx="13296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uFillTx/>
                </a:rPr>
                <a:t>Master Bedroom</a:t>
              </a:r>
            </a:p>
          </p:txBody>
        </p:sp>
        <p:sp>
          <p:nvSpPr>
            <p:cNvPr id="2061" name="Rectangle: Rounded Corners 2060"/>
            <p:cNvSpPr>
              <a:spLocks/>
            </p:cNvSpPr>
            <p:nvPr/>
          </p:nvSpPr>
          <p:spPr>
            <a:xfrm>
              <a:off x="3248217" y="2479183"/>
              <a:ext cx="999064" cy="208506"/>
            </a:xfrm>
            <a:prstGeom prst="round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uFillTx/>
                </a:rPr>
                <a:t>Schedules</a:t>
              </a:r>
            </a:p>
          </p:txBody>
        </p:sp>
        <p:sp>
          <p:nvSpPr>
            <p:cNvPr id="63" name="Rectangle: Rounded Corners 62"/>
            <p:cNvSpPr>
              <a:spLocks/>
            </p:cNvSpPr>
            <p:nvPr/>
          </p:nvSpPr>
          <p:spPr>
            <a:xfrm>
              <a:off x="4288170" y="2479183"/>
              <a:ext cx="999064" cy="208506"/>
            </a:xfrm>
            <a:prstGeom prst="round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uFillTx/>
                </a:rPr>
                <a:t>Change Room</a:t>
              </a:r>
            </a:p>
          </p:txBody>
        </p:sp>
        <p:sp>
          <p:nvSpPr>
            <p:cNvPr id="2063" name="Isosceles Triangle 2062"/>
            <p:cNvSpPr>
              <a:spLocks/>
            </p:cNvSpPr>
            <p:nvPr/>
          </p:nvSpPr>
          <p:spPr>
            <a:xfrm>
              <a:off x="4361072" y="1668241"/>
              <a:ext cx="345692" cy="298010"/>
            </a:xfrm>
            <a:prstGeom prst="triangle">
              <a:avLst/>
            </a:prstGeom>
            <a:solidFill>
              <a:srgbClr val="B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64" name="Isosceles Triangle 63"/>
            <p:cNvSpPr>
              <a:spLocks/>
            </p:cNvSpPr>
            <p:nvPr/>
          </p:nvSpPr>
          <p:spPr>
            <a:xfrm rot="10800000">
              <a:off x="4360181" y="2081098"/>
              <a:ext cx="345692" cy="298010"/>
            </a:xfrm>
            <a:prstGeom prst="triangl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2064" name="TextBox 2063"/>
            <p:cNvSpPr txBox="1">
              <a:spLocks/>
            </p:cNvSpPr>
            <p:nvPr/>
          </p:nvSpPr>
          <p:spPr>
            <a:xfrm>
              <a:off x="4738346" y="1772345"/>
              <a:ext cx="554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uFillTx/>
                </a:rPr>
                <a:t>74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77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Freeman</dc:creator>
  <cp:lastModifiedBy>Jordan Freeman</cp:lastModifiedBy>
  <cp:revision>22</cp:revision>
  <dcterms:created xsi:type="dcterms:W3CDTF">2016-08-22T17:49:28Z</dcterms:created>
  <dcterms:modified xsi:type="dcterms:W3CDTF">2016-08-30T18:29:39Z</dcterms:modified>
</cp:coreProperties>
</file>