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58" r:id="rId5"/>
    <p:sldId id="262" r:id="rId6"/>
    <p:sldId id="259" r:id="rId7"/>
    <p:sldId id="260" r:id="rId8"/>
    <p:sldId id="261" r:id="rId9"/>
    <p:sldId id="263" r:id="rId10"/>
    <p:sldId id="273" r:id="rId11"/>
    <p:sldId id="266" r:id="rId12"/>
    <p:sldId id="264" r:id="rId13"/>
    <p:sldId id="274" r:id="rId14"/>
    <p:sldId id="267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79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8299" autoAdjust="0"/>
  </p:normalViewPr>
  <p:slideViewPr>
    <p:cSldViewPr>
      <p:cViewPr>
        <p:scale>
          <a:sx n="100" d="100"/>
          <a:sy n="100" d="100"/>
        </p:scale>
        <p:origin x="-21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05FE-2E34-4811-A625-7B96675ED22B}" type="datetimeFigureOut">
              <a:rPr lang="ko-KR" altLang="en-US" smtClean="0"/>
              <a:pPr/>
              <a:t>2011-01-10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8A98-04C7-42FD-B345-38FB2F437A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6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38A98-04C7-42FD-B345-38FB2F437A9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4261"/>
          </a:xfrm>
        </p:spPr>
        <p:txBody>
          <a:bodyPr/>
          <a:lstStyle>
            <a:lvl1pPr>
              <a:defRPr b="0"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929066"/>
            <a:ext cx="6400800" cy="2000264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01122" cy="5286412"/>
          </a:xfrm>
        </p:spPr>
        <p:txBody>
          <a:bodyPr>
            <a:normAutofit/>
          </a:bodyPr>
          <a:lstStyle>
            <a:lvl1pPr marL="266700" indent="-266700">
              <a:buFont typeface="Wingdings" pitchFamily="2" charset="2"/>
              <a:buChar char="§"/>
              <a:defRPr sz="1600" b="1">
                <a:latin typeface="나눔고딕" pitchFamily="50" charset="-127"/>
                <a:ea typeface="나눔고딕" pitchFamily="50" charset="-127"/>
              </a:defRPr>
            </a:lvl1pPr>
            <a:lvl2pPr marL="533400" indent="-266700">
              <a:defRPr sz="1400">
                <a:latin typeface="나눔고딕" pitchFamily="50" charset="-127"/>
                <a:ea typeface="나눔고딕" pitchFamily="50" charset="-127"/>
              </a:defRPr>
            </a:lvl2pPr>
            <a:lvl3pPr marL="723900" indent="-190500">
              <a:defRPr sz="12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5720" y="226990"/>
            <a:ext cx="8501122" cy="582594"/>
          </a:xfrm>
        </p:spPr>
        <p:txBody>
          <a:bodyPr>
            <a:normAutofit/>
          </a:bodyPr>
          <a:lstStyle>
            <a:lvl1pPr algn="l"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FB935C4-4480-42F3-8ACC-F11639E6F7A3}" type="slidenum">
              <a:rPr lang="ko-KR" altLang="en-US" sz="1200" smtClean="0">
                <a:latin typeface="나눔고딕" pitchFamily="50" charset="-127"/>
                <a:ea typeface="나눔고딕" pitchFamily="50" charset="-127"/>
              </a:rPr>
              <a:pPr algn="l"/>
              <a:t>‹#›</a:t>
            </a:fld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42875" y="765156"/>
            <a:ext cx="8715375" cy="15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44538" y="6429396"/>
            <a:ext cx="26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latin typeface="나눔손글씨 펜" pitchFamily="66" charset="-127"/>
                <a:ea typeface="나눔손글씨 펜" pitchFamily="66" charset="-127"/>
              </a:rPr>
              <a:t>beeblz.com</a:t>
            </a:r>
            <a:endParaRPr lang="ko-KR" altLang="en-US" sz="1200" dirty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85720" y="6570684"/>
            <a:ext cx="684000" cy="1588"/>
          </a:xfrm>
          <a:prstGeom prst="line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acebook.com/photo.php?pid=679165&amp;id=14806979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2010. 12. 16</a:t>
            </a:r>
          </a:p>
          <a:p>
            <a:r>
              <a:rPr lang="ko-KR" altLang="en-US" dirty="0" smtClean="0"/>
              <a:t>배영</a:t>
            </a:r>
            <a:r>
              <a:rPr lang="ko-KR" altLang="en-US" dirty="0"/>
              <a:t>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741965"/>
            <a:ext cx="8001056" cy="115399"/>
          </a:xfrm>
          <a:prstGeom prst="rect">
            <a:avLst/>
          </a:prstGeom>
          <a:solidFill>
            <a:srgbClr val="7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80728"/>
            <a:ext cx="500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atin typeface="나눔손글씨 붓" pitchFamily="66" charset="-127"/>
                <a:ea typeface="나눔손글씨 붓" pitchFamily="66" charset="-127"/>
              </a:rPr>
              <a:t> 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“</a:t>
            </a:r>
            <a:r>
              <a:rPr lang="en-US" altLang="ko-KR" sz="36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Bee</a:t>
            </a:r>
            <a:r>
              <a:rPr lang="en-US" altLang="ko-KR" sz="36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</a:t>
            </a:r>
            <a:r>
              <a:rPr lang="en-US" altLang="ko-KR" sz="36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” </a:t>
            </a:r>
            <a:r>
              <a:rPr lang="en-US" altLang="ko-KR" sz="2400" b="1" dirty="0" smtClean="0">
                <a:solidFill>
                  <a:srgbClr val="0070C0"/>
                </a:solidFill>
                <a:latin typeface="나눔손글씨 붓" pitchFamily="66" charset="-127"/>
                <a:ea typeface="나눔손글씨 붓" pitchFamily="66" charset="-127"/>
              </a:rPr>
              <a:t>– Social Graph</a:t>
            </a:r>
            <a:endParaRPr lang="ko-KR" altLang="en-US" sz="24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79685"/>
            <a:ext cx="991091" cy="83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내 친구 네트워크 분석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0322" y="1105408"/>
            <a:ext cx="6611919" cy="4094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Web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7" y="1916832"/>
            <a:ext cx="477262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68309" y="1105408"/>
            <a:ext cx="91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나눔손글씨 붓" pitchFamily="66" charset="-127"/>
                <a:ea typeface="나눔손글씨 붓" pitchFamily="66" charset="-127"/>
              </a:rPr>
              <a:t>“bee</a:t>
            </a:r>
            <a:r>
              <a:rPr lang="en-US" altLang="ko-KR" sz="2400" b="1" dirty="0" smtClean="0">
                <a:solidFill>
                  <a:srgbClr val="FFC000"/>
                </a:solidFill>
                <a:latin typeface="나눔손글씨 붓" pitchFamily="66" charset="-127"/>
                <a:ea typeface="나눔손글씨 붓" pitchFamily="66" charset="-127"/>
              </a:rPr>
              <a:t>blz”</a:t>
            </a:r>
            <a:endParaRPr lang="ko-KR" altLang="en-US" sz="1600" b="1" dirty="0">
              <a:solidFill>
                <a:srgbClr val="0070C0"/>
              </a:solidFill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1784" y="1258292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Home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506" y="1916832"/>
            <a:ext cx="477262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30715" y="1567073"/>
            <a:ext cx="4765421" cy="2880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23431" y="1916832"/>
            <a:ext cx="792089" cy="35283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광고영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0322" y="6057582"/>
            <a:ext cx="66119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Beeblz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© 2010 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62046" y="1075047"/>
            <a:ext cx="476279" cy="470186"/>
            <a:chOff x="4821164" y="2920426"/>
            <a:chExt cx="1368152" cy="1368152"/>
          </a:xfrm>
        </p:grpSpPr>
        <p:sp>
          <p:nvSpPr>
            <p:cNvPr id="64" name="타원 63"/>
            <p:cNvSpPr/>
            <p:nvPr/>
          </p:nvSpPr>
          <p:spPr>
            <a:xfrm>
              <a:off x="5040486" y="3136450"/>
              <a:ext cx="957620" cy="896370"/>
            </a:xfrm>
            <a:prstGeom prst="ellipse">
              <a:avLst/>
            </a:prstGeom>
            <a:solidFill>
              <a:srgbClr val="82FB3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5" name="Picture 3" descr="C:\Documents and Settings\nhncorp\바탕 화면\사내문서디자인_정리본\ICON. Set\brown\01_0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164" y="2920426"/>
              <a:ext cx="1368152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33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Applet </a:t>
            </a:r>
            <a:r>
              <a:rPr lang="ko-KR" altLang="en-US" dirty="0" smtClean="0"/>
              <a:t>메인화면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23528" y="1265164"/>
            <a:ext cx="6264696" cy="460479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330843" y="1279793"/>
            <a:ext cx="6257381" cy="356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251"/>
          <p:cNvSpPr/>
          <p:nvPr/>
        </p:nvSpPr>
        <p:spPr>
          <a:xfrm>
            <a:off x="2530908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Ranking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187624" y="1443863"/>
            <a:ext cx="1073675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순서도: 병합 2"/>
          <p:cNvSpPr/>
          <p:nvPr/>
        </p:nvSpPr>
        <p:spPr>
          <a:xfrm>
            <a:off x="1552590" y="1390457"/>
            <a:ext cx="99863" cy="152529"/>
          </a:xfrm>
          <a:prstGeom prst="flowChartMerg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4570" y="1346578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80315" y="1668523"/>
            <a:ext cx="2664476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880315" y="1668523"/>
            <a:ext cx="45719" cy="396103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/>
          <p:cNvSpPr/>
          <p:nvPr/>
        </p:nvSpPr>
        <p:spPr>
          <a:xfrm rot="16200000">
            <a:off x="3942765" y="1758740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 flipH="1">
            <a:off x="3875355" y="1844824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400921" y="1678472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Social Graph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99992" y="1972037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27" y="1972036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8434"/>
              </p:ext>
            </p:extLst>
          </p:nvPr>
        </p:nvGraphicFramePr>
        <p:xfrm>
          <a:off x="3989915" y="2348880"/>
          <a:ext cx="2454293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7"/>
                <a:gridCol w="460211"/>
                <a:gridCol w="547901"/>
                <a:gridCol w="417901"/>
                <a:gridCol w="5182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Oval 251"/>
          <p:cNvSpPr/>
          <p:nvPr/>
        </p:nvSpPr>
        <p:spPr>
          <a:xfrm>
            <a:off x="361751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Clustering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16200000">
            <a:off x="3860725" y="1737382"/>
            <a:ext cx="7200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57975" y="1909999"/>
            <a:ext cx="2558241" cy="367924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4001751" y="3804505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4944207" y="3804505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03551" y="3968637"/>
            <a:ext cx="2440657" cy="15485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7960"/>
              </p:ext>
            </p:extLst>
          </p:nvPr>
        </p:nvGraphicFramePr>
        <p:xfrm>
          <a:off x="4057437" y="4049515"/>
          <a:ext cx="2314763" cy="12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55"/>
                <a:gridCol w="864096"/>
                <a:gridCol w="504056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……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Oval 251"/>
          <p:cNvSpPr/>
          <p:nvPr/>
        </p:nvSpPr>
        <p:spPr>
          <a:xfrm>
            <a:off x="591405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Oval 251"/>
          <p:cNvSpPr/>
          <p:nvPr/>
        </p:nvSpPr>
        <p:spPr>
          <a:xfrm>
            <a:off x="5954782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Oval 251"/>
          <p:cNvSpPr/>
          <p:nvPr/>
        </p:nvSpPr>
        <p:spPr>
          <a:xfrm>
            <a:off x="6141546" y="2579534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Oval 251"/>
          <p:cNvSpPr/>
          <p:nvPr/>
        </p:nvSpPr>
        <p:spPr>
          <a:xfrm>
            <a:off x="6110270" y="4255249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Oval 251"/>
          <p:cNvSpPr/>
          <p:nvPr/>
        </p:nvSpPr>
        <p:spPr>
          <a:xfrm>
            <a:off x="3347864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Graph Share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3528" y="5672827"/>
            <a:ext cx="6264696" cy="204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 bar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3551" y="1972037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Oval 251"/>
          <p:cNvSpPr/>
          <p:nvPr/>
        </p:nvSpPr>
        <p:spPr>
          <a:xfrm>
            <a:off x="744003" y="125609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4" name="Oval 251"/>
          <p:cNvSpPr/>
          <p:nvPr/>
        </p:nvSpPr>
        <p:spPr>
          <a:xfrm>
            <a:off x="797417" y="20105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5" name="Oval 251"/>
          <p:cNvSpPr/>
          <p:nvPr/>
        </p:nvSpPr>
        <p:spPr>
          <a:xfrm>
            <a:off x="2913160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6" name="Oval 251"/>
          <p:cNvSpPr/>
          <p:nvPr/>
        </p:nvSpPr>
        <p:spPr>
          <a:xfrm>
            <a:off x="3639628" y="12325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7" name="Oval 251"/>
          <p:cNvSpPr/>
          <p:nvPr/>
        </p:nvSpPr>
        <p:spPr>
          <a:xfrm>
            <a:off x="4686242" y="165510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8" name="Oval 251"/>
          <p:cNvSpPr/>
          <p:nvPr/>
        </p:nvSpPr>
        <p:spPr>
          <a:xfrm>
            <a:off x="5603509" y="198377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9" name="Oval 251"/>
          <p:cNvSpPr/>
          <p:nvPr/>
        </p:nvSpPr>
        <p:spPr>
          <a:xfrm>
            <a:off x="4057665" y="221428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2" name="Oval 251"/>
          <p:cNvSpPr/>
          <p:nvPr/>
        </p:nvSpPr>
        <p:spPr>
          <a:xfrm>
            <a:off x="4003551" y="364502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8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3" name="Oval 251"/>
          <p:cNvSpPr/>
          <p:nvPr/>
        </p:nvSpPr>
        <p:spPr>
          <a:xfrm>
            <a:off x="4961709" y="364865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9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287810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Clustering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483544"/>
            <a:ext cx="2151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이용하여 클러스터 개수를 조절한다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슬라이드바를 조절하면 옆에 클러스터 개수가 바로 표시된다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[Clustering]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[2.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그래프 영역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[6.Cluster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콤보박스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], 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데이터를 업데이트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6921158" y="2768950"/>
            <a:ext cx="2102086" cy="215444"/>
            <a:chOff x="6921158" y="1376044"/>
            <a:chExt cx="2102086" cy="215444"/>
          </a:xfrm>
        </p:grpSpPr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6863005" y="2956058"/>
            <a:ext cx="2151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[7.My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데이터를 업데이트한다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나를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(followed):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내가 좋아하는 친구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(following):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내가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친구별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921158" y="2358405"/>
            <a:ext cx="2102086" cy="215444"/>
            <a:chOff x="6921158" y="1376044"/>
            <a:chExt cx="2102086" cy="215444"/>
          </a:xfrm>
        </p:grpSpPr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Area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921158" y="4415151"/>
            <a:ext cx="2102086" cy="215444"/>
            <a:chOff x="6921158" y="1376044"/>
            <a:chExt cx="2102086" cy="215444"/>
          </a:xfrm>
        </p:grpSpPr>
        <p:sp>
          <p:nvSpPr>
            <p:cNvPr id="8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921158" y="4874968"/>
            <a:ext cx="1867739" cy="215444"/>
            <a:chOff x="6921158" y="1381852"/>
            <a:chExt cx="1867739" cy="215444"/>
          </a:xfrm>
        </p:grpSpPr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7433997" y="1381852"/>
              <a:ext cx="135490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My Friends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8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863005" y="4604717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Share”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Oval 251"/>
          <p:cNvSpPr/>
          <p:nvPr/>
        </p:nvSpPr>
        <p:spPr>
          <a:xfrm>
            <a:off x="7099436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1" name="Oval 251"/>
          <p:cNvSpPr/>
          <p:nvPr/>
        </p:nvSpPr>
        <p:spPr>
          <a:xfrm>
            <a:off x="7275189" y="49106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63005" y="5039539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“My Friends”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921158" y="5274871"/>
            <a:ext cx="2102086" cy="215444"/>
            <a:chOff x="6921158" y="1376044"/>
            <a:chExt cx="2102086" cy="215444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Friends of Friend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8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6863005" y="5464437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921158" y="5805264"/>
            <a:ext cx="2102086" cy="215444"/>
            <a:chOff x="6921158" y="1376044"/>
            <a:chExt cx="2102086" cy="215444"/>
          </a:xfrm>
        </p:grpSpPr>
        <p:sp>
          <p:nvSpPr>
            <p:cNvPr id="9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9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9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6863005" y="599483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63005" y="2544041"/>
            <a:ext cx="2151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“Graph Area”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한쪽 모서리가 잘린 사각형 101"/>
          <p:cNvSpPr/>
          <p:nvPr/>
        </p:nvSpPr>
        <p:spPr>
          <a:xfrm>
            <a:off x="1353074" y="1678472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Closeness Graph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00921" y="1843880"/>
            <a:ext cx="3472948" cy="37453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Oval 251"/>
          <p:cNvSpPr/>
          <p:nvPr/>
        </p:nvSpPr>
        <p:spPr>
          <a:xfrm>
            <a:off x="4167218" y="1376233"/>
            <a:ext cx="764504" cy="1809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Top Friends Share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Area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1311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Node </a:t>
              </a:r>
              <a:r>
                <a:rPr kumimoji="1" lang="ko-KR" altLang="en-US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더블클릭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그래프 상의 노드를 더블클릭하면 아래와 같이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[Find friends of friend who are not my friends &amp; Rank them all]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버튼과 동일하게 동작한다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그래프 상의 노드를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더블클릭하면 내 친구가 아닌 친구의 친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구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[Ranking]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메뉴가 먼저 실행되어 있어야 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1627" y="1668523"/>
            <a:ext cx="3498688" cy="39610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http://sphotos.ak.fbcdn.net/hphotos-ak-snc6/hs032.snc6/166294_1487270990000_1480697938_1049052_1654711_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0" y="2086228"/>
            <a:ext cx="2944692" cy="3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251"/>
          <p:cNvSpPr/>
          <p:nvPr/>
        </p:nvSpPr>
        <p:spPr>
          <a:xfrm>
            <a:off x="3279068" y="26369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21158" y="2708920"/>
            <a:ext cx="2102086" cy="338554"/>
            <a:chOff x="6921158" y="1376044"/>
            <a:chExt cx="2102086" cy="338554"/>
          </a:xfrm>
        </p:grpSpPr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friends of friend &amp; Rank them all] </a:t>
              </a:r>
              <a:r>
                <a:rPr kumimoji="1" lang="ko-KR" altLang="en-US" sz="800" b="1" strike="sngStrike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strike="sngStrike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&gt;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863005" y="3048670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strike="sngStrike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strike="sngStrike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strike="sngStrike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strike="sngStrike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strike="sngStrike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7" y="1700808"/>
            <a:ext cx="2706065" cy="77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한쪽 모서리가 잘린 사각형 17"/>
          <p:cNvSpPr/>
          <p:nvPr/>
        </p:nvSpPr>
        <p:spPr>
          <a:xfrm>
            <a:off x="400921" y="1678472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>
                <a:latin typeface="나눔고딕" pitchFamily="50" charset="-127"/>
                <a:ea typeface="나눔고딕" pitchFamily="50" charset="-127"/>
              </a:rPr>
              <a:t>Social Graph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1353074" y="1678472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Closeness Graph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921" y="1843880"/>
            <a:ext cx="3472948" cy="374536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5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My Friends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Cluster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번호 선택 콤보박스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클러스터링된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번호를 선택하면 해당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리스트를 아래 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891977" y="1249361"/>
            <a:ext cx="923435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All</a:t>
            </a:r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15412" y="1249360"/>
            <a:ext cx="143656" cy="2044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</a:t>
            </a: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28290"/>
              </p:ext>
            </p:extLst>
          </p:nvPr>
        </p:nvGraphicFramePr>
        <p:xfrm>
          <a:off x="381900" y="1626204"/>
          <a:ext cx="6278332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76"/>
                <a:gridCol w="576064"/>
                <a:gridCol w="576064"/>
                <a:gridCol w="576064"/>
                <a:gridCol w="576064"/>
                <a:gridCol w="504056"/>
                <a:gridCol w="504056"/>
                <a:gridCol w="576064"/>
                <a:gridCol w="576064"/>
                <a:gridCol w="504056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Cluster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 friends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like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Friend’s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Sonya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Zodi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Fiction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Eric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95536" y="1249361"/>
            <a:ext cx="640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Cluster: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9" name="Oval 251"/>
          <p:cNvSpPr/>
          <p:nvPr/>
        </p:nvSpPr>
        <p:spPr>
          <a:xfrm>
            <a:off x="1995494" y="1261094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0" name="Oval 251"/>
          <p:cNvSpPr/>
          <p:nvPr/>
        </p:nvSpPr>
        <p:spPr>
          <a:xfrm>
            <a:off x="232355" y="162880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99992" y="1413356"/>
            <a:ext cx="2008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Duration: last 1 month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왼쪽 중괄호 4"/>
          <p:cNvSpPr/>
          <p:nvPr/>
        </p:nvSpPr>
        <p:spPr>
          <a:xfrm rot="16200000" flipV="1">
            <a:off x="3617710" y="1553490"/>
            <a:ext cx="360040" cy="3350114"/>
          </a:xfrm>
          <a:prstGeom prst="leftBrace">
            <a:avLst>
              <a:gd name="adj1" fmla="val 56252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142468" y="3407098"/>
            <a:ext cx="131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Oval 251"/>
          <p:cNvSpPr/>
          <p:nvPr/>
        </p:nvSpPr>
        <p:spPr>
          <a:xfrm>
            <a:off x="3239914" y="341831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5796136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6014545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21158" y="2030853"/>
            <a:ext cx="2102086" cy="215444"/>
            <a:chOff x="6921158" y="1376044"/>
            <a:chExt cx="2102086" cy="215444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My Friends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리스트 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2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63005" y="2226587"/>
            <a:ext cx="21518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row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더블클릭 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하단의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친구의 친구 리스트를 표시하고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친구이름표시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동일한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속한 친구의 친구가 아닌 사람들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921158" y="3563689"/>
            <a:ext cx="2102086" cy="338554"/>
            <a:chOff x="6921158" y="1376044"/>
            <a:chExt cx="2102086" cy="338554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[Find more friends of friend &amp; Rank them 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63005" y="4005064"/>
            <a:ext cx="2151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, 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를 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친구들의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집계하여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정보를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[Friends of Friend]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위에서 내 친구가 아닌 친구의 친구들 까지 찾아내어 리스트에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이때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[Graph Area]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내 친구가 아닌 친구의 친구들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node, edge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들을 그래프상에 추가한다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자세한 내용은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화면 참조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891977" y="3707125"/>
            <a:ext cx="5616623" cy="166609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900407" y="3707125"/>
            <a:ext cx="5616623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57745" y="4041358"/>
            <a:ext cx="2102086" cy="215444"/>
            <a:chOff x="6921158" y="1376044"/>
            <a:chExt cx="2102086" cy="215444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6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99592" y="4237092"/>
            <a:ext cx="5609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친구가 나의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comment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like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내가 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 closeness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친구가 나에게 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+ Friend’s like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closeness + My closeness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수를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합함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" name="Oval 251"/>
          <p:cNvSpPr/>
          <p:nvPr/>
        </p:nvSpPr>
        <p:spPr>
          <a:xfrm>
            <a:off x="5831184" y="1805880"/>
            <a:ext cx="180976" cy="180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strike="sngStrike" dirty="0" smtClean="0">
                <a:solidFill>
                  <a:prstClr val="white"/>
                </a:solidFill>
              </a:rPr>
              <a:t>4</a:t>
            </a:r>
            <a:endParaRPr lang="ko-KR" altLang="en-US" sz="800" b="1" strike="sngStrike" dirty="0">
              <a:solidFill>
                <a:prstClr val="white"/>
              </a:solidFill>
            </a:endParaRPr>
          </a:p>
        </p:txBody>
      </p:sp>
      <p:sp>
        <p:nvSpPr>
          <p:cNvPr id="38" name="Oval 251"/>
          <p:cNvSpPr/>
          <p:nvPr/>
        </p:nvSpPr>
        <p:spPr>
          <a:xfrm>
            <a:off x="6062506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921158" y="5597379"/>
            <a:ext cx="2102086" cy="215444"/>
            <a:chOff x="6921158" y="1376044"/>
            <a:chExt cx="2102086" cy="215444"/>
          </a:xfrm>
        </p:grpSpPr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863005" y="5762873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83067" y="5593596"/>
            <a:ext cx="286992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Ranking]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버튼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기능에 해당기능을 포함시키고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해당 버튼은 그래프상에 내가 모르는 친구의 친구를 표시하는 기능으로 대체</a:t>
            </a:r>
          </a:p>
        </p:txBody>
      </p:sp>
      <p:cxnSp>
        <p:nvCxnSpPr>
          <p:cNvPr id="7" name="직선 화살표 연결선 6"/>
          <p:cNvCxnSpPr>
            <a:stCxn id="4" idx="3"/>
            <a:endCxn id="30" idx="3"/>
          </p:cNvCxnSpPr>
          <p:nvPr/>
        </p:nvCxnSpPr>
        <p:spPr>
          <a:xfrm flipV="1">
            <a:off x="6152994" y="3728131"/>
            <a:ext cx="789252" cy="20347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251"/>
          <p:cNvSpPr/>
          <p:nvPr/>
        </p:nvSpPr>
        <p:spPr>
          <a:xfrm>
            <a:off x="6243482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Oval 251"/>
          <p:cNvSpPr/>
          <p:nvPr/>
        </p:nvSpPr>
        <p:spPr>
          <a:xfrm>
            <a:off x="6312178" y="1806566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6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921158" y="6113209"/>
            <a:ext cx="2102086" cy="215444"/>
            <a:chOff x="6921158" y="1376044"/>
            <a:chExt cx="2102086" cy="215444"/>
          </a:xfrm>
        </p:grpSpPr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[Recommend App]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8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6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Oval 251"/>
          <p:cNvSpPr/>
          <p:nvPr/>
        </p:nvSpPr>
        <p:spPr>
          <a:xfrm>
            <a:off x="6462561" y="1928533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Oval 251"/>
          <p:cNvSpPr/>
          <p:nvPr/>
        </p:nvSpPr>
        <p:spPr>
          <a:xfrm>
            <a:off x="6551265" y="1802610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7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921158" y="6372180"/>
            <a:ext cx="2102086" cy="215444"/>
            <a:chOff x="6921158" y="1376044"/>
            <a:chExt cx="2102086" cy="215444"/>
          </a:xfrm>
        </p:grpSpPr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[Best Friend Prize]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3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7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6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Friends of Friend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한쪽 모서리가 잘린 사각형 10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91058"/>
              </p:ext>
            </p:extLst>
          </p:nvPr>
        </p:nvGraphicFramePr>
        <p:xfrm>
          <a:off x="307206" y="1673250"/>
          <a:ext cx="6281018" cy="146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378"/>
                <a:gridCol w="720080"/>
                <a:gridCol w="504056"/>
                <a:gridCol w="576064"/>
                <a:gridCol w="504056"/>
                <a:gridCol w="497185"/>
                <a:gridCol w="485775"/>
                <a:gridCol w="581025"/>
                <a:gridCol w="524247"/>
                <a:gridCol w="648072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Friend?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comment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like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Friend of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My Friend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’s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Mutual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closeness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No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n/a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Yes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Oval 251"/>
          <p:cNvSpPr/>
          <p:nvPr/>
        </p:nvSpPr>
        <p:spPr>
          <a:xfrm>
            <a:off x="1006648" y="132933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210847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831822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458703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51"/>
          <p:cNvSpPr/>
          <p:nvPr/>
        </p:nvSpPr>
        <p:spPr>
          <a:xfrm>
            <a:off x="2267744" y="3507699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 rot="16200000" flipV="1">
            <a:off x="3542621" y="1537469"/>
            <a:ext cx="474489" cy="3308573"/>
          </a:xfrm>
          <a:prstGeom prst="leftBrace">
            <a:avLst>
              <a:gd name="adj1" fmla="val 47418"/>
              <a:gd name="adj2" fmla="val 89729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95034" y="3501008"/>
            <a:ext cx="105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Ranking Result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9" name="Oval 251"/>
          <p:cNvSpPr/>
          <p:nvPr/>
        </p:nvSpPr>
        <p:spPr>
          <a:xfrm>
            <a:off x="6068870" y="2246365"/>
            <a:ext cx="170118" cy="14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Oval 251"/>
          <p:cNvSpPr/>
          <p:nvPr/>
        </p:nvSpPr>
        <p:spPr>
          <a:xfrm>
            <a:off x="6287279" y="224636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Oval 251"/>
          <p:cNvSpPr/>
          <p:nvPr/>
        </p:nvSpPr>
        <p:spPr>
          <a:xfrm>
            <a:off x="6103918" y="212371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2" name="Oval 251"/>
          <p:cNvSpPr/>
          <p:nvPr/>
        </p:nvSpPr>
        <p:spPr>
          <a:xfrm>
            <a:off x="6335240" y="212439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5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3" name="Oval 251"/>
          <p:cNvSpPr/>
          <p:nvPr/>
        </p:nvSpPr>
        <p:spPr>
          <a:xfrm>
            <a:off x="6068870" y="2557407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Oval 251"/>
          <p:cNvSpPr/>
          <p:nvPr/>
        </p:nvSpPr>
        <p:spPr>
          <a:xfrm>
            <a:off x="6287279" y="255740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Oval 251"/>
          <p:cNvSpPr/>
          <p:nvPr/>
        </p:nvSpPr>
        <p:spPr>
          <a:xfrm>
            <a:off x="6068870" y="2924960"/>
            <a:ext cx="170118" cy="14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Oval 251"/>
          <p:cNvSpPr/>
          <p:nvPr/>
        </p:nvSpPr>
        <p:spPr>
          <a:xfrm>
            <a:off x="6287279" y="292496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51779" y="3412900"/>
            <a:ext cx="2289262" cy="852044"/>
            <a:chOff x="1877458" y="3360660"/>
            <a:chExt cx="2289262" cy="852044"/>
          </a:xfrm>
        </p:grpSpPr>
        <p:sp>
          <p:nvSpPr>
            <p:cNvPr id="37" name="직사각형 3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request to “Teddy”?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921158" y="2708920"/>
            <a:ext cx="2102086" cy="215444"/>
            <a:chOff x="6921158" y="1376044"/>
            <a:chExt cx="2102086" cy="215444"/>
          </a:xfrm>
        </p:grpSpPr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[Add as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863005" y="2904654"/>
            <a:ext cx="2151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Friend?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“No”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인 경우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 친구가 아닌 경우 해당 버튼이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enable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신청 버튼을 클릭하면 확인창이 팝업되고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친구신청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API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호출하여 친구신청을 요청한다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테이블에서 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“Friends of 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921158" y="2033085"/>
            <a:ext cx="2102086" cy="215444"/>
            <a:chOff x="6921158" y="1376044"/>
            <a:chExt cx="2102086" cy="215444"/>
          </a:xfrm>
        </p:grpSpPr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Friends of Friend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 컬럼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863005" y="2207079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4" name="직선 화살표 연결선 3"/>
          <p:cNvCxnSpPr>
            <a:stCxn id="29" idx="2"/>
            <a:endCxn id="37" idx="0"/>
          </p:cNvCxnSpPr>
          <p:nvPr/>
        </p:nvCxnSpPr>
        <p:spPr>
          <a:xfrm flipH="1">
            <a:off x="5396410" y="2390365"/>
            <a:ext cx="757519" cy="10254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303309" y="4365104"/>
            <a:ext cx="6205291" cy="1800200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11739" y="4365104"/>
            <a:ext cx="6205291" cy="21112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95536" y="4581128"/>
            <a:ext cx="2102086" cy="215444"/>
            <a:chOff x="6921158" y="1376044"/>
            <a:chExt cx="2102086" cy="215444"/>
          </a:xfrm>
        </p:grpSpPr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Ranking Result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필드 설명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59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11739" y="4776862"/>
            <a:ext cx="62293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 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 나와 상호친구의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특정기간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동안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contents(status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, link, photo, video)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count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집계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Friend of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내친구의 친구가 내친구에게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comment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My Friend’s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내친구가 나와 상호친구에게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가지는 친밀도로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comment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+ My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Friend’s like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FontTx/>
              <a:buAutoNum type="arabicParenR"/>
            </a:pP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Mutual closeness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서로에게 가지는 상호 친밀도로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Friend of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+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My Friend’s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closeness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수를 합함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21158" y="3645024"/>
            <a:ext cx="2102086" cy="215444"/>
            <a:chOff x="6921158" y="1376044"/>
            <a:chExt cx="2102086" cy="215444"/>
          </a:xfrm>
        </p:grpSpPr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6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5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63005" y="3810518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8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Friend may know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51520" y="1428240"/>
            <a:ext cx="936104" cy="165408"/>
          </a:xfrm>
          <a:prstGeom prst="snip1Rect">
            <a:avLst>
              <a:gd name="adj" fmla="val 351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Friends of Friend()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1193976" y="1428240"/>
            <a:ext cx="1054902" cy="164132"/>
          </a:xfrm>
          <a:prstGeom prst="snip1Rect">
            <a:avLst>
              <a:gd name="adj" fmla="val 3518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Friend() may know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320" y="1592371"/>
            <a:ext cx="6406912" cy="1666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8555"/>
              </p:ext>
            </p:extLst>
          </p:nvPr>
        </p:nvGraphicFramePr>
        <p:xfrm>
          <a:off x="307206" y="1673250"/>
          <a:ext cx="2824634" cy="125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86"/>
                <a:gridCol w="936104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Picture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Name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Menu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934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Teddy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John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나눔고딕" pitchFamily="50" charset="-127"/>
                          <a:ea typeface="나눔고딕" pitchFamily="50" charset="-127"/>
                        </a:rPr>
                        <a:t>Mary</a:t>
                      </a:r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Oval 251"/>
          <p:cNvSpPr/>
          <p:nvPr/>
        </p:nvSpPr>
        <p:spPr>
          <a:xfrm>
            <a:off x="2067902" y="1315363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pic>
        <p:nvPicPr>
          <p:cNvPr id="17" name="Picture 2" descr="http://profile.ak.fbcdn.net/hprofile-ak-snc4/hs446.snc4/49139_534577064_3762443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" y="190730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profile.ak.fbcdn.net/hprofile-ak-snc4/hs448.snc4/49310_581268892_4082078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9" y="2630656"/>
            <a:ext cx="284763" cy="2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profile.ak.fbcdn.net/hprofile-ak-snc4/hs445.snc4/49068_100001245654747_7920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" y="2257537"/>
            <a:ext cx="295894" cy="29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251"/>
          <p:cNvSpPr/>
          <p:nvPr/>
        </p:nvSpPr>
        <p:spPr>
          <a:xfrm>
            <a:off x="212821" y="1606247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Oval 251"/>
          <p:cNvSpPr/>
          <p:nvPr/>
        </p:nvSpPr>
        <p:spPr>
          <a:xfrm>
            <a:off x="2030469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251"/>
          <p:cNvSpPr/>
          <p:nvPr/>
        </p:nvSpPr>
        <p:spPr>
          <a:xfrm>
            <a:off x="2248878" y="2015995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Oval 251"/>
          <p:cNvSpPr/>
          <p:nvPr/>
        </p:nvSpPr>
        <p:spPr>
          <a:xfrm>
            <a:off x="2065517" y="1893342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Oval 251"/>
          <p:cNvSpPr/>
          <p:nvPr/>
        </p:nvSpPr>
        <p:spPr>
          <a:xfrm>
            <a:off x="2296839" y="1894028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>
                <a:solidFill>
                  <a:prstClr val="white"/>
                </a:solidFill>
              </a:rPr>
              <a:t>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Oval 251"/>
          <p:cNvSpPr/>
          <p:nvPr/>
        </p:nvSpPr>
        <p:spPr>
          <a:xfrm>
            <a:off x="2030469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Oval 251"/>
          <p:cNvSpPr/>
          <p:nvPr/>
        </p:nvSpPr>
        <p:spPr>
          <a:xfrm>
            <a:off x="2248878" y="2327037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Oval 251"/>
          <p:cNvSpPr/>
          <p:nvPr/>
        </p:nvSpPr>
        <p:spPr>
          <a:xfrm>
            <a:off x="2030469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Oval 251"/>
          <p:cNvSpPr/>
          <p:nvPr/>
        </p:nvSpPr>
        <p:spPr>
          <a:xfrm>
            <a:off x="2248878" y="2694590"/>
            <a:ext cx="170118" cy="144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Tab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제목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2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921158" y="3213556"/>
            <a:ext cx="2102086" cy="215444"/>
            <a:chOff x="6921158" y="1376044"/>
            <a:chExt cx="2102086" cy="215444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[Recommend  Friend]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5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863005" y="3399383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 추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버튼을 클릭하면 확인창이 팝업되고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버튼을 클릭하면 친구추천을 포스팅 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863005" y="1550038"/>
            <a:ext cx="2151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[My Friends]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테이블에서 선택된 친구의 이름을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“Friend(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친구이름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may know”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과 같이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921158" y="2033085"/>
            <a:ext cx="2102086" cy="338554"/>
            <a:chOff x="6921158" y="1376044"/>
            <a:chExt cx="2102086" cy="338554"/>
          </a:xfrm>
        </p:grpSpPr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Friend may know(Recommend friends) 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테이블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0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863005" y="2309971"/>
            <a:ext cx="2151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테이블의 컬럼 헤더를 클릭하면 해당 컬럼기준으로 오름차순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내림차순으로 소팅한다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선택된 친구와 같은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cluster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 속해 있는 친구의 친구가 아닌 다른 친구들 리스트를 표시한다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21158" y="3933056"/>
            <a:ext cx="2102086" cy="215444"/>
            <a:chOff x="6921158" y="1376044"/>
            <a:chExt cx="2102086" cy="215444"/>
          </a:xfrm>
        </p:grpSpPr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[Go to Friend’s Wall] </a:t>
              </a:r>
              <a:r>
                <a:rPr kumimoji="1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버튼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prstClr val="white"/>
                  </a:solidFill>
                </a:rPr>
                <a:t>4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863005" y="4098550"/>
            <a:ext cx="2151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친구의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담벼락 웹페이지 화면을 팝업한다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58309" y="3653191"/>
            <a:ext cx="2289262" cy="852044"/>
            <a:chOff x="1877458" y="3360660"/>
            <a:chExt cx="2289262" cy="852044"/>
          </a:xfrm>
        </p:grpSpPr>
        <p:sp>
          <p:nvSpPr>
            <p:cNvPr id="47" name="직사각형 46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4693" y="3677416"/>
              <a:ext cx="2156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Send a friend recommendation  to “Louie Bae”?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53" name="직선 화살표 연결선 52"/>
          <p:cNvCxnSpPr>
            <a:stCxn id="24" idx="3"/>
            <a:endCxn id="47" idx="0"/>
          </p:cNvCxnSpPr>
          <p:nvPr/>
        </p:nvCxnSpPr>
        <p:spPr>
          <a:xfrm flipH="1">
            <a:off x="1602940" y="2047814"/>
            <a:ext cx="489080" cy="16082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07" y="508098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956756" y="5102206"/>
            <a:ext cx="3767372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Bae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recommended  </a:t>
            </a:r>
            <a:r>
              <a:rPr lang="en-US" altLang="ko-KR" sz="800" b="1" u="sng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Teddy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친구신청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url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표시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) as a friend to </a:t>
            </a:r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John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http://www.facebook.com/apps/application.php?id=xxxx</a:t>
            </a:r>
            <a:r>
              <a:rPr lang="en-US" altLang="ko-KR" sz="8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36491" y="4968981"/>
            <a:ext cx="4459646" cy="95426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36491" y="473509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포스팅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Screen. Graph Share</a:t>
            </a:r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4574" y="1080493"/>
            <a:ext cx="2160240" cy="5228828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863004" y="1080492"/>
            <a:ext cx="2160240" cy="177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900" b="1" dirty="0">
                <a:solidFill>
                  <a:prstClr val="white"/>
                </a:solidFill>
                <a:latin typeface="Arial" charset="0"/>
                <a:ea typeface="나눔고딕" pitchFamily="50" charset="-127"/>
              </a:rPr>
              <a:t>Description</a:t>
            </a:r>
          </a:p>
        </p:txBody>
      </p:sp>
      <p:sp>
        <p:nvSpPr>
          <p:cNvPr id="10" name="직사각형 29"/>
          <p:cNvSpPr>
            <a:spLocks noChangeArrowheads="1"/>
          </p:cNvSpPr>
          <p:nvPr/>
        </p:nvSpPr>
        <p:spPr bwMode="auto">
          <a:xfrm>
            <a:off x="109539" y="1080492"/>
            <a:ext cx="6622702" cy="5228829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33488"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921158" y="1376044"/>
            <a:ext cx="2102086" cy="215444"/>
            <a:chOff x="6921158" y="1376044"/>
            <a:chExt cx="2102086" cy="215444"/>
          </a:xfrm>
        </p:grpSpPr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065158" y="1376044"/>
              <a:ext cx="195808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kern="12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Graph Share</a:t>
              </a:r>
              <a:endParaRPr kumimoji="1" lang="ko-KR" altLang="en-US" sz="800" b="1" kern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74" name="Oval 251"/>
            <p:cNvSpPr/>
            <p:nvPr/>
          </p:nvSpPr>
          <p:spPr>
            <a:xfrm>
              <a:off x="6921158" y="14175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1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863005" y="1571778"/>
            <a:ext cx="2151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AutoNum type="arabicParenR"/>
            </a:pP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[Graph Share]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확인창을 팝업하고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“Ok”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클릭하면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Graph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를 이미지를 변환후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사이트에 그래프를 포스팅한다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684"/>
            <a:ext cx="4581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251"/>
          <p:cNvSpPr/>
          <p:nvPr/>
        </p:nvSpPr>
        <p:spPr>
          <a:xfrm>
            <a:off x="3779912" y="1222071"/>
            <a:ext cx="180976" cy="180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0800" y="2132856"/>
            <a:ext cx="2289262" cy="852044"/>
            <a:chOff x="1877458" y="3360660"/>
            <a:chExt cx="2289262" cy="852044"/>
          </a:xfrm>
        </p:grpSpPr>
        <p:sp>
          <p:nvSpPr>
            <p:cNvPr id="15" name="직사각형 14"/>
            <p:cNvSpPr/>
            <p:nvPr/>
          </p:nvSpPr>
          <p:spPr>
            <a:xfrm>
              <a:off x="1877458" y="3363528"/>
              <a:ext cx="2289262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77458" y="3573016"/>
              <a:ext cx="2289262" cy="639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4693" y="3677416"/>
              <a:ext cx="21569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Share your social graph to Facebook?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Oval 251"/>
            <p:cNvSpPr/>
            <p:nvPr/>
          </p:nvSpPr>
          <p:spPr>
            <a:xfrm>
              <a:off x="233975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Ok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Oval 251"/>
            <p:cNvSpPr/>
            <p:nvPr/>
          </p:nvSpPr>
          <p:spPr>
            <a:xfrm>
              <a:off x="3059832" y="4005064"/>
              <a:ext cx="660550" cy="144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Cancel</a:t>
              </a:r>
              <a:endPara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91184" y="3360660"/>
              <a:ext cx="1055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Confirm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20"/>
          <p:cNvCxnSpPr>
            <a:stCxn id="13" idx="3"/>
            <a:endCxn id="15" idx="0"/>
          </p:cNvCxnSpPr>
          <p:nvPr/>
        </p:nvCxnSpPr>
        <p:spPr>
          <a:xfrm flipH="1">
            <a:off x="2175431" y="1376543"/>
            <a:ext cx="1630984" cy="7591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profile.ak.fbcdn.net/hprofile-ak-snc4/hs645.snc3/27435_1480697938_9293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64661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47949" y="3667835"/>
            <a:ext cx="416826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Louie Bae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shared social graph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By beeblz-social graph</a:t>
            </a:r>
          </a:p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800" b="1" dirty="0">
                <a:solidFill>
                  <a:srgbClr val="0070C0"/>
                </a:solidFill>
              </a:rPr>
              <a:t>http://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www.facebook.com/apps/application.php?id=xxxx</a:t>
            </a:r>
            <a:r>
              <a:rPr lang="en-US" altLang="ko-KR" sz="80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6052" y="3534610"/>
            <a:ext cx="4812171" cy="26306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7684" y="3300728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Facebook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사이트 포스팅 내용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08" y="4224338"/>
            <a:ext cx="2324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64291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500174"/>
            <a:ext cx="58579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Rix고딕 EB" pitchFamily="18" charset="-127"/>
              <a:buAutoNum type="arabicPeriod"/>
            </a:pPr>
            <a:r>
              <a:rPr kumimoji="1" lang="ko-KR" altLang="en-US" sz="1600" b="1" dirty="0" smtClean="0">
                <a:latin typeface="나눔고딕" pitchFamily="50" charset="-127"/>
                <a:ea typeface="나눔고딕" pitchFamily="50" charset="-127"/>
              </a:rPr>
              <a:t>상세 기능 설계</a:t>
            </a:r>
            <a:endParaRPr kumimoji="1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057691"/>
            <a:ext cx="2071702" cy="2303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293626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핵심 컨셉 설계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3459489"/>
            <a:ext cx="3744416" cy="0"/>
          </a:xfrm>
          <a:prstGeom prst="line">
            <a:avLst/>
          </a:prstGeom>
          <a:ln w="12700">
            <a:solidFill>
              <a:srgbClr val="7900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네트워크 그래프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31230" y="33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7294" y="2204864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299695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27342" y="4581128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3111" y="304208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1952836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63688" y="1989617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37008" y="2070516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26461" y="370902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10" idx="5"/>
          </p:cNvCxnSpPr>
          <p:nvPr/>
        </p:nvCxnSpPr>
        <p:spPr>
          <a:xfrm flipH="1">
            <a:off x="2743224" y="3469347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" idx="1"/>
            <a:endCxn id="11" idx="4"/>
          </p:cNvCxnSpPr>
          <p:nvPr/>
        </p:nvCxnSpPr>
        <p:spPr>
          <a:xfrm flipH="1" flipV="1">
            <a:off x="3294213" y="2456892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1"/>
            <a:endCxn id="15" idx="5"/>
          </p:cNvCxnSpPr>
          <p:nvPr/>
        </p:nvCxnSpPr>
        <p:spPr>
          <a:xfrm flipH="1" flipV="1">
            <a:off x="2163801" y="2419856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0" idx="0"/>
          </p:cNvCxnSpPr>
          <p:nvPr/>
        </p:nvCxnSpPr>
        <p:spPr>
          <a:xfrm flipH="1">
            <a:off x="2577492" y="2383075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5" idx="6"/>
          </p:cNvCxnSpPr>
          <p:nvPr/>
        </p:nvCxnSpPr>
        <p:spPr>
          <a:xfrm flipH="1">
            <a:off x="2232450" y="2204864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2" idx="7"/>
          </p:cNvCxnSpPr>
          <p:nvPr/>
        </p:nvCxnSpPr>
        <p:spPr>
          <a:xfrm flipH="1">
            <a:off x="4522931" y="2635103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" idx="7"/>
          </p:cNvCxnSpPr>
          <p:nvPr/>
        </p:nvCxnSpPr>
        <p:spPr>
          <a:xfrm flipH="1">
            <a:off x="4522931" y="3248980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2"/>
            <a:endCxn id="2" idx="7"/>
          </p:cNvCxnSpPr>
          <p:nvPr/>
        </p:nvCxnSpPr>
        <p:spPr>
          <a:xfrm flipH="1">
            <a:off x="4522931" y="2322544"/>
            <a:ext cx="1314077" cy="114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7" idx="2"/>
            <a:endCxn id="2" idx="7"/>
          </p:cNvCxnSpPr>
          <p:nvPr/>
        </p:nvCxnSpPr>
        <p:spPr>
          <a:xfrm flipH="1" flipV="1">
            <a:off x="4522931" y="3469347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" idx="0"/>
          </p:cNvCxnSpPr>
          <p:nvPr/>
        </p:nvCxnSpPr>
        <p:spPr>
          <a:xfrm flipH="1" flipV="1">
            <a:off x="4427342" y="3961048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" idx="7"/>
            <a:endCxn id="16" idx="2"/>
          </p:cNvCxnSpPr>
          <p:nvPr/>
        </p:nvCxnSpPr>
        <p:spPr>
          <a:xfrm>
            <a:off x="5007407" y="2278681"/>
            <a:ext cx="829601" cy="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5"/>
            <a:endCxn id="8" idx="1"/>
          </p:cNvCxnSpPr>
          <p:nvPr/>
        </p:nvCxnSpPr>
        <p:spPr>
          <a:xfrm>
            <a:off x="5007407" y="2635103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6" idx="4"/>
            <a:endCxn id="17" idx="7"/>
          </p:cNvCxnSpPr>
          <p:nvPr/>
        </p:nvCxnSpPr>
        <p:spPr>
          <a:xfrm flipH="1">
            <a:off x="5926574" y="2574572"/>
            <a:ext cx="144815" cy="120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친구들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그래프상의 관계를 가지고 친구 유형별 그룹핑</a:t>
            </a:r>
            <a:r>
              <a:rPr lang="en-US" altLang="ko-KR" dirty="0" smtClean="0"/>
              <a:t>(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79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203848" y="1052736"/>
            <a:ext cx="1800200" cy="309634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</a:t>
            </a:r>
            <a:r>
              <a:rPr lang="en-US" altLang="ko-KR" dirty="0" smtClean="0"/>
              <a:t>-</a:t>
            </a:r>
            <a:r>
              <a:rPr lang="ko-KR" altLang="en-US" dirty="0" smtClean="0"/>
              <a:t>친구간 컨텐트 관계도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3805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412776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status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2827" y="2060848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link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2827" y="270892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photo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2827" y="335699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video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2827" y="4869160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2827" y="5517232"/>
            <a:ext cx="1224136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like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10527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Contents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03848" y="4509120"/>
            <a:ext cx="1800200" cy="1656184"/>
          </a:xfrm>
          <a:prstGeom prst="roundRect">
            <a:avLst>
              <a:gd name="adj" fmla="val 709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45091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Response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26" idx="6"/>
            <a:endCxn id="12" idx="1"/>
          </p:cNvCxnSpPr>
          <p:nvPr/>
        </p:nvCxnSpPr>
        <p:spPr>
          <a:xfrm flipV="1">
            <a:off x="1956588" y="2600908"/>
            <a:ext cx="124726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6" idx="6"/>
            <a:endCxn id="35" idx="1"/>
          </p:cNvCxnSpPr>
          <p:nvPr/>
        </p:nvCxnSpPr>
        <p:spPr>
          <a:xfrm>
            <a:off x="1956588" y="3645024"/>
            <a:ext cx="1247260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0"/>
            <a:endCxn id="12" idx="2"/>
          </p:cNvCxnSpPr>
          <p:nvPr/>
        </p:nvCxnSpPr>
        <p:spPr>
          <a:xfrm flipV="1">
            <a:off x="410394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6588224" y="33569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친구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0" name="직선 화살표 연결선 49"/>
          <p:cNvCxnSpPr>
            <a:stCxn id="49" idx="2"/>
            <a:endCxn id="12" idx="3"/>
          </p:cNvCxnSpPr>
          <p:nvPr/>
        </p:nvCxnSpPr>
        <p:spPr>
          <a:xfrm flipH="1" flipV="1">
            <a:off x="5004048" y="2600908"/>
            <a:ext cx="1584176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9" idx="2"/>
            <a:endCxn id="35" idx="3"/>
          </p:cNvCxnSpPr>
          <p:nvPr/>
        </p:nvCxnSpPr>
        <p:spPr>
          <a:xfrm flipH="1">
            <a:off x="5004048" y="3645024"/>
            <a:ext cx="1584176" cy="169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588224" y="4869160"/>
            <a:ext cx="936104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친구의 친구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8" name="직선 화살표 연결선 57"/>
          <p:cNvCxnSpPr>
            <a:stCxn id="57" idx="2"/>
            <a:endCxn id="35" idx="3"/>
          </p:cNvCxnSpPr>
          <p:nvPr/>
        </p:nvCxnSpPr>
        <p:spPr>
          <a:xfrm flipH="1" flipV="1">
            <a:off x="5004048" y="5337212"/>
            <a:ext cx="158417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친구의 절친들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Friends of Friend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 친구의 친구들을 찾기 위한 </a:t>
            </a:r>
            <a:r>
              <a:rPr lang="en-US" altLang="ko-KR" dirty="0" smtClean="0"/>
              <a:t>Facebook API</a:t>
            </a:r>
            <a:r>
              <a:rPr lang="ko-KR" altLang="en-US" dirty="0" smtClean="0"/>
              <a:t>는 직접 제공하지 않고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친구의 절친들을 찾기 위해서 내 친구의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사용자들을 찾아내어 우회적으로 내 친구의 절친들을 찾아냄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특정기간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동안 내 친구별 </a:t>
            </a:r>
            <a:r>
              <a:rPr lang="en-US" altLang="ko-KR" dirty="0" smtClean="0"/>
              <a:t>comment, like</a:t>
            </a:r>
            <a:r>
              <a:rPr lang="ko-KR" altLang="en-US" dirty="0" smtClean="0"/>
              <a:t>한 사용자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197966" y="42570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나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74030" y="3076972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58816" y="386906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94078" y="5453236"/>
            <a:ext cx="468762" cy="50405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09847" y="3914192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26568" y="2824944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30424" y="2861725"/>
            <a:ext cx="468762" cy="504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f6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59422" y="4149080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93197" y="4581128"/>
            <a:ext cx="468762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f8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>
            <a:stCxn id="4" idx="1"/>
            <a:endCxn id="8" idx="5"/>
          </p:cNvCxnSpPr>
          <p:nvPr/>
        </p:nvCxnSpPr>
        <p:spPr>
          <a:xfrm flipH="1">
            <a:off x="1909960" y="4341455"/>
            <a:ext cx="1372369" cy="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9" idx="4"/>
          </p:cNvCxnSpPr>
          <p:nvPr/>
        </p:nvCxnSpPr>
        <p:spPr>
          <a:xfrm flipH="1" flipV="1">
            <a:off x="2460949" y="3329000"/>
            <a:ext cx="821380" cy="101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1"/>
            <a:endCxn id="10" idx="5"/>
          </p:cNvCxnSpPr>
          <p:nvPr/>
        </p:nvCxnSpPr>
        <p:spPr>
          <a:xfrm flipH="1" flipV="1">
            <a:off x="1330537" y="3291964"/>
            <a:ext cx="1951792" cy="104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3"/>
            <a:endCxn id="8" idx="0"/>
          </p:cNvCxnSpPr>
          <p:nvPr/>
        </p:nvCxnSpPr>
        <p:spPr>
          <a:xfrm flipH="1">
            <a:off x="1744228" y="3255183"/>
            <a:ext cx="550989" cy="65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0" idx="6"/>
          </p:cNvCxnSpPr>
          <p:nvPr/>
        </p:nvCxnSpPr>
        <p:spPr>
          <a:xfrm flipH="1">
            <a:off x="1399186" y="3076972"/>
            <a:ext cx="827382" cy="3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4" idx="7"/>
          </p:cNvCxnSpPr>
          <p:nvPr/>
        </p:nvCxnSpPr>
        <p:spPr>
          <a:xfrm flipH="1">
            <a:off x="3689667" y="3507211"/>
            <a:ext cx="153012" cy="83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  <a:endCxn id="4" idx="7"/>
          </p:cNvCxnSpPr>
          <p:nvPr/>
        </p:nvCxnSpPr>
        <p:spPr>
          <a:xfrm flipH="1">
            <a:off x="3689667" y="4121088"/>
            <a:ext cx="769149" cy="22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4" idx="7"/>
          </p:cNvCxnSpPr>
          <p:nvPr/>
        </p:nvCxnSpPr>
        <p:spPr>
          <a:xfrm flipH="1" flipV="1">
            <a:off x="3689667" y="4341455"/>
            <a:ext cx="2069755" cy="5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2" idx="2"/>
            <a:endCxn id="4" idx="7"/>
          </p:cNvCxnSpPr>
          <p:nvPr/>
        </p:nvCxnSpPr>
        <p:spPr>
          <a:xfrm flipH="1" flipV="1">
            <a:off x="3689667" y="4341455"/>
            <a:ext cx="1003530" cy="49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0"/>
          </p:cNvCxnSpPr>
          <p:nvPr/>
        </p:nvCxnSpPr>
        <p:spPr>
          <a:xfrm flipH="1" flipV="1">
            <a:off x="3594078" y="4833156"/>
            <a:ext cx="234381" cy="6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6"/>
            <a:endCxn id="11" idx="2"/>
          </p:cNvCxnSpPr>
          <p:nvPr/>
        </p:nvCxnSpPr>
        <p:spPr>
          <a:xfrm>
            <a:off x="4242792" y="3329000"/>
            <a:ext cx="1516630" cy="10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5"/>
            <a:endCxn id="6" idx="1"/>
          </p:cNvCxnSpPr>
          <p:nvPr/>
        </p:nvCxnSpPr>
        <p:spPr>
          <a:xfrm>
            <a:off x="4174143" y="3507211"/>
            <a:ext cx="353322" cy="4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12" idx="6"/>
          </p:cNvCxnSpPr>
          <p:nvPr/>
        </p:nvCxnSpPr>
        <p:spPr>
          <a:xfrm flipH="1">
            <a:off x="5161959" y="4401108"/>
            <a:ext cx="59746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82764" y="2799706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f7-1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82764" y="3690138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7-2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2764" y="4618230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7-3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82764" y="5436502"/>
            <a:ext cx="720080" cy="6567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7-4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>
            <a:stCxn id="29" idx="2"/>
            <a:endCxn id="11" idx="6"/>
          </p:cNvCxnSpPr>
          <p:nvPr/>
        </p:nvCxnSpPr>
        <p:spPr>
          <a:xfrm flipH="1">
            <a:off x="6228184" y="3128103"/>
            <a:ext cx="554580" cy="127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4" idx="2"/>
            <a:endCxn id="11" idx="6"/>
          </p:cNvCxnSpPr>
          <p:nvPr/>
        </p:nvCxnSpPr>
        <p:spPr>
          <a:xfrm flipH="1">
            <a:off x="6228184" y="4018535"/>
            <a:ext cx="554580" cy="38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2"/>
            <a:endCxn id="11" idx="6"/>
          </p:cNvCxnSpPr>
          <p:nvPr/>
        </p:nvCxnSpPr>
        <p:spPr>
          <a:xfrm flipH="1" flipV="1">
            <a:off x="6228184" y="4401108"/>
            <a:ext cx="554580" cy="54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2"/>
            <a:endCxn id="11" idx="6"/>
          </p:cNvCxnSpPr>
          <p:nvPr/>
        </p:nvCxnSpPr>
        <p:spPr>
          <a:xfrm flipH="1" flipV="1">
            <a:off x="6228184" y="4401108"/>
            <a:ext cx="554580" cy="136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5549340" y="2604914"/>
            <a:ext cx="2380726" cy="3704406"/>
          </a:xfrm>
          <a:prstGeom prst="roundRect">
            <a:avLst>
              <a:gd name="adj" fmla="val 831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관계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나를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나의 </a:t>
            </a:r>
            <a:r>
              <a:rPr lang="en-US" altLang="ko-KR" dirty="0" smtClean="0"/>
              <a:t>contents(status, link, photo, video)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 한 친구별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집계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좋아하는 친구</a:t>
            </a:r>
            <a:r>
              <a:rPr lang="en-US" altLang="ko-KR" dirty="0" smtClean="0"/>
              <a:t>(following):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contents(status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ko-KR" altLang="en-US" dirty="0" smtClean="0"/>
              <a:t>내가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, like</a:t>
            </a:r>
            <a:r>
              <a:rPr lang="ko-KR" altLang="en-US" dirty="0"/>
              <a:t>를 한 친구별 </a:t>
            </a:r>
            <a:r>
              <a:rPr lang="en-US" altLang="ko-KR" dirty="0"/>
              <a:t>count</a:t>
            </a:r>
            <a:r>
              <a:rPr lang="ko-KR" altLang="en-US" dirty="0"/>
              <a:t> 집계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 친구의 친구들 </a:t>
            </a:r>
            <a:r>
              <a:rPr lang="en-US" altLang="ko-KR" dirty="0" smtClean="0"/>
              <a:t>Ranking</a:t>
            </a:r>
          </a:p>
          <a:p>
            <a:pPr lvl="1"/>
            <a:r>
              <a:rPr lang="ko-KR" altLang="en-US" dirty="0" smtClean="0"/>
              <a:t>내 친구를 좋아하는 친구</a:t>
            </a:r>
            <a:r>
              <a:rPr lang="en-US" altLang="ko-KR" dirty="0" smtClean="0"/>
              <a:t>(followed): </a:t>
            </a:r>
            <a:r>
              <a:rPr lang="ko-KR" altLang="en-US" dirty="0" smtClean="0"/>
              <a:t>특정기간</a:t>
            </a:r>
            <a:r>
              <a:rPr lang="en-US" altLang="ko-KR" dirty="0"/>
              <a:t>(1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  <a:r>
              <a:rPr lang="ko-KR" altLang="en-US" dirty="0"/>
              <a:t>동안 </a:t>
            </a:r>
            <a:r>
              <a:rPr lang="ko-KR" altLang="en-US" dirty="0" smtClean="0"/>
              <a:t>내 친구의 </a:t>
            </a:r>
            <a:r>
              <a:rPr lang="en-US" altLang="ko-KR" dirty="0" smtClean="0"/>
              <a:t>contents(status</a:t>
            </a:r>
            <a:r>
              <a:rPr lang="en-US" altLang="ko-KR" dirty="0"/>
              <a:t>, link, photo, video)</a:t>
            </a:r>
            <a:r>
              <a:rPr lang="ko-KR" altLang="en-US" dirty="0"/>
              <a:t>에 </a:t>
            </a:r>
            <a:r>
              <a:rPr lang="en-US" altLang="ko-KR" dirty="0"/>
              <a:t>comment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를 한 </a:t>
            </a:r>
            <a:r>
              <a:rPr lang="ko-KR" altLang="en-US" dirty="0" smtClean="0"/>
              <a:t>사용자별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집계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27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관심</a:t>
            </a:r>
            <a:r>
              <a:rPr lang="ko-KR" altLang="en-US" dirty="0"/>
              <a:t>사</a:t>
            </a:r>
            <a:r>
              <a:rPr lang="ko-KR" altLang="en-US" dirty="0" smtClean="0"/>
              <a:t>별 친구 </a:t>
            </a:r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친구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내 친구의 친구들이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contents</a:t>
            </a:r>
            <a:r>
              <a:rPr lang="ko-KR" altLang="en-US" dirty="0" smtClean="0"/>
              <a:t>의 소유자별로 그룹핑하여 관심사별로 그룹핑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79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1690</Words>
  <Application>Microsoft Office PowerPoint</Application>
  <PresentationFormat>화면 슬라이드 쇼(4:3)</PresentationFormat>
  <Paragraphs>352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Facebook 내 친구 네트워크 분석</vt:lpstr>
      <vt:lpstr>PowerPoint 프레젠테이션</vt:lpstr>
      <vt:lpstr>PowerPoint 프레젠테이션</vt:lpstr>
      <vt:lpstr>Facebook 네트워크 그래프</vt:lpstr>
      <vt:lpstr>Graph Clustering</vt:lpstr>
      <vt:lpstr>나-친구간 컨텐트 관계도</vt:lpstr>
      <vt:lpstr>내 친구의 절친들 찾기</vt:lpstr>
      <vt:lpstr>친구 관계 Ranking</vt:lpstr>
      <vt:lpstr>관심사별 친구 Clustering</vt:lpstr>
      <vt:lpstr>PowerPoint 프레젠테이션</vt:lpstr>
      <vt:lpstr>Screen. Web 메인화면</vt:lpstr>
      <vt:lpstr>Screen. Applet 메인화면</vt:lpstr>
      <vt:lpstr>Screen. Graph Area</vt:lpstr>
      <vt:lpstr>Screen. My Friends</vt:lpstr>
      <vt:lpstr>Screen. Friends of Friend</vt:lpstr>
      <vt:lpstr>Screen. Friend may know</vt:lpstr>
      <vt:lpstr>Screen. Graph Share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Louie</cp:lastModifiedBy>
  <cp:revision>96</cp:revision>
  <dcterms:created xsi:type="dcterms:W3CDTF">2009-09-25T08:39:45Z</dcterms:created>
  <dcterms:modified xsi:type="dcterms:W3CDTF">2011-01-09T16:11:55Z</dcterms:modified>
</cp:coreProperties>
</file>