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72" r:id="rId4"/>
    <p:sldId id="258" r:id="rId5"/>
    <p:sldId id="262" r:id="rId6"/>
    <p:sldId id="259" r:id="rId7"/>
    <p:sldId id="260" r:id="rId8"/>
    <p:sldId id="261" r:id="rId9"/>
    <p:sldId id="263" r:id="rId10"/>
    <p:sldId id="273" r:id="rId11"/>
    <p:sldId id="266" r:id="rId12"/>
    <p:sldId id="264" r:id="rId13"/>
    <p:sldId id="274" r:id="rId14"/>
    <p:sldId id="267" r:id="rId15"/>
    <p:sldId id="269" r:id="rId16"/>
    <p:sldId id="270" r:id="rId17"/>
    <p:sldId id="268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00"/>
    <a:srgbClr val="790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8299" autoAdjust="0"/>
  </p:normalViewPr>
  <p:slideViewPr>
    <p:cSldViewPr>
      <p:cViewPr>
        <p:scale>
          <a:sx n="100" d="100"/>
          <a:sy n="100" d="100"/>
        </p:scale>
        <p:origin x="-210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A05FE-2E34-4811-A625-7B96675ED22B}" type="datetimeFigureOut">
              <a:rPr lang="ko-KR" altLang="en-US" smtClean="0"/>
              <a:pPr/>
              <a:t>2010-12-26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38A98-04C7-42FD-B345-38FB2F437A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66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38A98-04C7-42FD-B345-38FB2F437A9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84261"/>
          </a:xfrm>
        </p:spPr>
        <p:txBody>
          <a:bodyPr/>
          <a:lstStyle>
            <a:lvl1pPr>
              <a:defRPr b="0"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728" y="3929066"/>
            <a:ext cx="6400800" cy="200026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26990"/>
            <a:ext cx="8501122" cy="582594"/>
          </a:xfrm>
        </p:spPr>
        <p:txBody>
          <a:bodyPr>
            <a:normAutofit/>
          </a:bodyPr>
          <a:lstStyle>
            <a:lvl1pPr algn="l">
              <a:defRPr sz="28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071546"/>
            <a:ext cx="8501122" cy="5286412"/>
          </a:xfrm>
        </p:spPr>
        <p:txBody>
          <a:bodyPr>
            <a:normAutofit/>
          </a:bodyPr>
          <a:lstStyle>
            <a:lvl1pPr marL="266700" indent="-266700">
              <a:buFont typeface="Wingdings" pitchFamily="2" charset="2"/>
              <a:buChar char="§"/>
              <a:defRPr sz="1600" b="1">
                <a:latin typeface="나눔고딕" pitchFamily="50" charset="-127"/>
                <a:ea typeface="나눔고딕" pitchFamily="50" charset="-127"/>
              </a:defRPr>
            </a:lvl1pPr>
            <a:lvl2pPr marL="533400" indent="-266700">
              <a:defRPr sz="1400">
                <a:latin typeface="나눔고딕" pitchFamily="50" charset="-127"/>
                <a:ea typeface="나눔고딕" pitchFamily="50" charset="-127"/>
              </a:defRPr>
            </a:lvl2pPr>
            <a:lvl3pPr marL="723900" indent="-190500">
              <a:defRPr sz="12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42875" y="765156"/>
            <a:ext cx="8715375" cy="1588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944538" y="6429396"/>
            <a:ext cx="266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FB935C4-4480-42F3-8ACC-F11639E6F7A3}" type="slidenum">
              <a:rPr lang="ko-KR" altLang="en-US" sz="1200" smtClean="0">
                <a:latin typeface="나눔고딕" pitchFamily="50" charset="-127"/>
                <a:ea typeface="나눔고딕" pitchFamily="50" charset="-127"/>
              </a:rPr>
              <a:pPr algn="l"/>
              <a:t>‹#›</a:t>
            </a:fld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1200" dirty="0" smtClean="0">
                <a:latin typeface="나눔손글씨 펜" pitchFamily="66" charset="-127"/>
                <a:ea typeface="나눔손글씨 펜" pitchFamily="66" charset="-127"/>
              </a:rPr>
              <a:t>beeblz.com</a:t>
            </a:r>
            <a:endParaRPr lang="ko-KR" altLang="en-US" sz="1200" dirty="0"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285720" y="6570684"/>
            <a:ext cx="684000" cy="1588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5720" y="226990"/>
            <a:ext cx="8501122" cy="582594"/>
          </a:xfrm>
        </p:spPr>
        <p:txBody>
          <a:bodyPr>
            <a:normAutofit/>
          </a:bodyPr>
          <a:lstStyle>
            <a:lvl1pPr algn="l">
              <a:defRPr sz="28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4538" y="6429396"/>
            <a:ext cx="266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FB935C4-4480-42F3-8ACC-F11639E6F7A3}" type="slidenum">
              <a:rPr lang="ko-KR" altLang="en-US" sz="1200" smtClean="0">
                <a:latin typeface="나눔고딕" pitchFamily="50" charset="-127"/>
                <a:ea typeface="나눔고딕" pitchFamily="50" charset="-127"/>
              </a:rPr>
              <a:pPr algn="l"/>
              <a:t>‹#›</a:t>
            </a:fld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1200" dirty="0" smtClean="0">
                <a:latin typeface="나눔손글씨 펜" pitchFamily="66" charset="-127"/>
                <a:ea typeface="나눔손글씨 펜" pitchFamily="66" charset="-127"/>
              </a:rPr>
              <a:t>beeblz.com</a:t>
            </a:r>
            <a:endParaRPr lang="ko-KR" altLang="en-US" sz="1200" dirty="0"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85720" y="6570684"/>
            <a:ext cx="684000" cy="1588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42875" y="765156"/>
            <a:ext cx="8715375" cy="1588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944538" y="6429396"/>
            <a:ext cx="266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smtClean="0">
                <a:latin typeface="나눔손글씨 펜" pitchFamily="66" charset="-127"/>
                <a:ea typeface="나눔손글씨 펜" pitchFamily="66" charset="-127"/>
              </a:rPr>
              <a:t>beeblz.com</a:t>
            </a:r>
            <a:endParaRPr lang="ko-KR" altLang="en-US" sz="1200" dirty="0"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285720" y="6570684"/>
            <a:ext cx="684000" cy="1588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facebook.com/photo.php?pid=679165&amp;id=148069793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facebook.com/photo.php?pid=679165&amp;id=148069793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2010. 12. 16</a:t>
            </a:r>
          </a:p>
          <a:p>
            <a:r>
              <a:rPr lang="ko-KR" altLang="en-US" dirty="0" smtClean="0"/>
              <a:t>배영</a:t>
            </a:r>
            <a:r>
              <a:rPr lang="ko-KR" altLang="en-US" dirty="0"/>
              <a:t>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00034" y="1741965"/>
            <a:ext cx="8001056" cy="115399"/>
          </a:xfrm>
          <a:prstGeom prst="rect">
            <a:avLst/>
          </a:prstGeom>
          <a:solidFill>
            <a:srgbClr val="790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980728"/>
            <a:ext cx="5008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atin typeface="나눔손글씨 붓" pitchFamily="66" charset="-127"/>
                <a:ea typeface="나눔손글씨 붓" pitchFamily="66" charset="-127"/>
              </a:rPr>
              <a:t> </a:t>
            </a:r>
            <a:r>
              <a:rPr lang="en-US" altLang="ko-KR" sz="3600" b="1" dirty="0" smtClean="0">
                <a:solidFill>
                  <a:srgbClr val="0070C0"/>
                </a:solidFill>
                <a:latin typeface="나눔손글씨 붓" pitchFamily="66" charset="-127"/>
                <a:ea typeface="나눔손글씨 붓" pitchFamily="66" charset="-127"/>
              </a:rPr>
              <a:t>“</a:t>
            </a:r>
            <a:r>
              <a:rPr lang="en-US" altLang="ko-KR" sz="3600" b="1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Bee</a:t>
            </a:r>
            <a:r>
              <a:rPr lang="en-US" altLang="ko-KR" sz="3600" b="1" dirty="0" smtClean="0">
                <a:solidFill>
                  <a:srgbClr val="FFC000"/>
                </a:solidFill>
                <a:latin typeface="나눔손글씨 붓" pitchFamily="66" charset="-127"/>
                <a:ea typeface="나눔손글씨 붓" pitchFamily="66" charset="-127"/>
              </a:rPr>
              <a:t>blz</a:t>
            </a:r>
            <a:r>
              <a:rPr lang="en-US" altLang="ko-KR" sz="3600" b="1" dirty="0" smtClean="0">
                <a:solidFill>
                  <a:srgbClr val="0070C0"/>
                </a:solidFill>
                <a:latin typeface="나눔손글씨 붓" pitchFamily="66" charset="-127"/>
                <a:ea typeface="나눔손글씨 붓" pitchFamily="66" charset="-127"/>
              </a:rPr>
              <a:t>” </a:t>
            </a:r>
            <a:r>
              <a:rPr lang="en-US" altLang="ko-KR" sz="2400" b="1" dirty="0" smtClean="0">
                <a:solidFill>
                  <a:srgbClr val="0070C0"/>
                </a:solidFill>
                <a:latin typeface="나눔손글씨 붓" pitchFamily="66" charset="-127"/>
                <a:ea typeface="나눔손글씨 붓" pitchFamily="66" charset="-127"/>
              </a:rPr>
              <a:t>– Social Graph</a:t>
            </a:r>
            <a:endParaRPr lang="ko-KR" altLang="en-US" sz="2400" b="1" dirty="0">
              <a:solidFill>
                <a:srgbClr val="0070C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79685"/>
            <a:ext cx="991091" cy="83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Facebook </a:t>
            </a:r>
            <a:r>
              <a:rPr lang="ko-KR" altLang="en-US" dirty="0" smtClean="0"/>
              <a:t>내 친구 네트워크 분석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2936269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나눔고딕" pitchFamily="50" charset="-127"/>
                <a:ea typeface="나눔고딕" pitchFamily="50" charset="-127"/>
              </a:rPr>
              <a:t>상세 기능 설계</a:t>
            </a:r>
            <a:endParaRPr lang="ko-KR" altLang="en-US" sz="28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699792" y="3459489"/>
            <a:ext cx="3744416" cy="0"/>
          </a:xfrm>
          <a:prstGeom prst="line">
            <a:avLst/>
          </a:prstGeom>
          <a:ln w="12700">
            <a:solidFill>
              <a:srgbClr val="7900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27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20322" y="1105408"/>
            <a:ext cx="6611919" cy="4094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Web </a:t>
            </a:r>
            <a:r>
              <a:rPr lang="ko-KR" altLang="en-US" dirty="0" smtClean="0"/>
              <a:t>메인화면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07" y="1916832"/>
            <a:ext cx="4772629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68309" y="1105408"/>
            <a:ext cx="910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“bee</a:t>
            </a:r>
            <a:r>
              <a:rPr lang="en-US" altLang="ko-KR" sz="2400" b="1" dirty="0" smtClean="0">
                <a:solidFill>
                  <a:srgbClr val="FFC000"/>
                </a:solidFill>
                <a:latin typeface="나눔손글씨 붓" pitchFamily="66" charset="-127"/>
                <a:ea typeface="나눔손글씨 붓" pitchFamily="66" charset="-127"/>
              </a:rPr>
              <a:t>blz”</a:t>
            </a:r>
            <a:endParaRPr lang="ko-KR" altLang="en-US" sz="1600" b="1" dirty="0">
              <a:solidFill>
                <a:srgbClr val="0070C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91784" y="1258292"/>
            <a:ext cx="640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Home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23506" y="1916832"/>
            <a:ext cx="4772629" cy="352839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030715" y="1567073"/>
            <a:ext cx="4765421" cy="2880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광고영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역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823431" y="1916832"/>
            <a:ext cx="792089" cy="352839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광고영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0322" y="6057582"/>
            <a:ext cx="66119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Beeblz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© 2010 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62046" y="1075047"/>
            <a:ext cx="476279" cy="470186"/>
            <a:chOff x="4821164" y="2920426"/>
            <a:chExt cx="1368152" cy="1368152"/>
          </a:xfrm>
        </p:grpSpPr>
        <p:sp>
          <p:nvSpPr>
            <p:cNvPr id="64" name="타원 63"/>
            <p:cNvSpPr/>
            <p:nvPr/>
          </p:nvSpPr>
          <p:spPr>
            <a:xfrm>
              <a:off x="5040486" y="3136450"/>
              <a:ext cx="957620" cy="896370"/>
            </a:xfrm>
            <a:prstGeom prst="ellipse">
              <a:avLst/>
            </a:prstGeom>
            <a:solidFill>
              <a:srgbClr val="82FB3F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5" name="Picture 3" descr="C:\Documents and Settings\nhncorp\바탕 화면\사내문서디자인_정리본\ICON. Set\brown\01_03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21164" y="2920426"/>
              <a:ext cx="1368152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633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Applet </a:t>
            </a:r>
            <a:r>
              <a:rPr lang="ko-KR" altLang="en-US" dirty="0" smtClean="0"/>
              <a:t>메인화면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23528" y="1265164"/>
            <a:ext cx="6264696" cy="460479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330843" y="1279793"/>
            <a:ext cx="6257381" cy="3563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Oval 251"/>
          <p:cNvSpPr/>
          <p:nvPr/>
        </p:nvSpPr>
        <p:spPr>
          <a:xfrm>
            <a:off x="2530908" y="1376233"/>
            <a:ext cx="764504" cy="1809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Ranking</a:t>
            </a:r>
            <a:endParaRPr lang="ko-KR" altLang="en-US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1627" y="1668523"/>
            <a:ext cx="3498688" cy="39610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http://sphotos.ak.fbcdn.net/hphotos-ak-snc6/hs032.snc6/166294_1487270990000_1480697938_1049052_1654711_n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50" y="2086228"/>
            <a:ext cx="2944692" cy="31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187624" y="1443863"/>
            <a:ext cx="107367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순서도: 병합 2"/>
          <p:cNvSpPr/>
          <p:nvPr/>
        </p:nvSpPr>
        <p:spPr>
          <a:xfrm>
            <a:off x="1552590" y="1390457"/>
            <a:ext cx="99863" cy="152529"/>
          </a:xfrm>
          <a:prstGeom prst="flowChartMerg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8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34570" y="1346578"/>
            <a:ext cx="2391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7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80315" y="1668523"/>
            <a:ext cx="2664476" cy="39610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3880315" y="1668523"/>
            <a:ext cx="45719" cy="3961036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이등변 삼각형 34"/>
          <p:cNvSpPr/>
          <p:nvPr/>
        </p:nvSpPr>
        <p:spPr>
          <a:xfrm rot="16200000">
            <a:off x="3942765" y="1758740"/>
            <a:ext cx="7200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이등변 삼각형 35"/>
          <p:cNvSpPr/>
          <p:nvPr/>
        </p:nvSpPr>
        <p:spPr>
          <a:xfrm rot="5400000" flipH="1">
            <a:off x="3875355" y="1844824"/>
            <a:ext cx="7200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400921" y="1678472"/>
            <a:ext cx="936104" cy="165408"/>
          </a:xfrm>
          <a:prstGeom prst="snip1Rect">
            <a:avLst>
              <a:gd name="adj" fmla="val 351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Social Graph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99992" y="1972037"/>
            <a:ext cx="923435" cy="2044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All</a:t>
            </a:r>
            <a:endParaRPr lang="ko-KR" altLang="en-US" sz="7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27" y="1972036"/>
            <a:ext cx="143656" cy="2044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18434"/>
              </p:ext>
            </p:extLst>
          </p:nvPr>
        </p:nvGraphicFramePr>
        <p:xfrm>
          <a:off x="3989915" y="2348880"/>
          <a:ext cx="2454293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77"/>
                <a:gridCol w="460211"/>
                <a:gridCol w="547901"/>
                <a:gridCol w="417901"/>
                <a:gridCol w="51820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Cluster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Name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……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Menu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Oval 251"/>
          <p:cNvSpPr/>
          <p:nvPr/>
        </p:nvSpPr>
        <p:spPr>
          <a:xfrm>
            <a:off x="361751" y="1376233"/>
            <a:ext cx="764504" cy="1809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Clustering</a:t>
            </a:r>
            <a:endParaRPr lang="ko-KR" altLang="en-US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이등변 삼각형 47"/>
          <p:cNvSpPr/>
          <p:nvPr/>
        </p:nvSpPr>
        <p:spPr>
          <a:xfrm rot="16200000">
            <a:off x="3860725" y="1737382"/>
            <a:ext cx="7200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957975" y="1909999"/>
            <a:ext cx="2558241" cy="367924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한쪽 모서리가 잘린 사각형 51"/>
          <p:cNvSpPr/>
          <p:nvPr/>
        </p:nvSpPr>
        <p:spPr>
          <a:xfrm>
            <a:off x="4001751" y="3804505"/>
            <a:ext cx="936104" cy="165408"/>
          </a:xfrm>
          <a:prstGeom prst="snip1Rect">
            <a:avLst>
              <a:gd name="adj" fmla="val 351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Friends of Friend()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한쪽 모서리가 잘린 사각형 52"/>
          <p:cNvSpPr/>
          <p:nvPr/>
        </p:nvSpPr>
        <p:spPr>
          <a:xfrm>
            <a:off x="4944207" y="3804505"/>
            <a:ext cx="1054902" cy="164132"/>
          </a:xfrm>
          <a:prstGeom prst="snip1Rect">
            <a:avLst>
              <a:gd name="adj" fmla="val 351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Friend() may know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003551" y="3968637"/>
            <a:ext cx="2440657" cy="15485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237960"/>
              </p:ext>
            </p:extLst>
          </p:nvPr>
        </p:nvGraphicFramePr>
        <p:xfrm>
          <a:off x="4057437" y="4049515"/>
          <a:ext cx="2314763" cy="125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55"/>
                <a:gridCol w="864096"/>
                <a:gridCol w="504056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Name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Friend?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……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Menu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No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" name="Oval 251"/>
          <p:cNvSpPr/>
          <p:nvPr/>
        </p:nvSpPr>
        <p:spPr>
          <a:xfrm>
            <a:off x="5914050" y="4255249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Oval 251"/>
          <p:cNvSpPr/>
          <p:nvPr/>
        </p:nvSpPr>
        <p:spPr>
          <a:xfrm>
            <a:off x="5954782" y="2579534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Oval 251"/>
          <p:cNvSpPr/>
          <p:nvPr/>
        </p:nvSpPr>
        <p:spPr>
          <a:xfrm>
            <a:off x="6141546" y="2579534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9" name="Oval 251"/>
          <p:cNvSpPr/>
          <p:nvPr/>
        </p:nvSpPr>
        <p:spPr>
          <a:xfrm>
            <a:off x="6110270" y="4255249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Oval 251"/>
          <p:cNvSpPr/>
          <p:nvPr/>
        </p:nvSpPr>
        <p:spPr>
          <a:xfrm>
            <a:off x="3347864" y="1376233"/>
            <a:ext cx="764504" cy="1809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Graph Share</a:t>
            </a:r>
            <a:endParaRPr lang="ko-KR" altLang="en-US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23528" y="5672827"/>
            <a:ext cx="6264696" cy="2044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status bar</a:t>
            </a:r>
            <a:endParaRPr lang="ko-KR" altLang="en-US" sz="7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03551" y="1972037"/>
            <a:ext cx="640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Cluster: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Oval 251"/>
          <p:cNvSpPr/>
          <p:nvPr/>
        </p:nvSpPr>
        <p:spPr>
          <a:xfrm>
            <a:off x="744003" y="1256090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4" name="Oval 251"/>
          <p:cNvSpPr/>
          <p:nvPr/>
        </p:nvSpPr>
        <p:spPr>
          <a:xfrm>
            <a:off x="797417" y="2010570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5" name="Oval 251"/>
          <p:cNvSpPr/>
          <p:nvPr/>
        </p:nvSpPr>
        <p:spPr>
          <a:xfrm>
            <a:off x="2913160" y="1232512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6" name="Oval 251"/>
          <p:cNvSpPr/>
          <p:nvPr/>
        </p:nvSpPr>
        <p:spPr>
          <a:xfrm>
            <a:off x="3639628" y="1232512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4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7" name="Oval 251"/>
          <p:cNvSpPr/>
          <p:nvPr/>
        </p:nvSpPr>
        <p:spPr>
          <a:xfrm>
            <a:off x="4686242" y="1655107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5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8" name="Oval 251"/>
          <p:cNvSpPr/>
          <p:nvPr/>
        </p:nvSpPr>
        <p:spPr>
          <a:xfrm>
            <a:off x="5603509" y="1983770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6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9" name="Oval 251"/>
          <p:cNvSpPr/>
          <p:nvPr/>
        </p:nvSpPr>
        <p:spPr>
          <a:xfrm>
            <a:off x="4057665" y="2214281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7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2" name="Oval 251"/>
          <p:cNvSpPr/>
          <p:nvPr/>
        </p:nvSpPr>
        <p:spPr>
          <a:xfrm>
            <a:off x="4003551" y="3645024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8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3" name="Oval 251"/>
          <p:cNvSpPr/>
          <p:nvPr/>
        </p:nvSpPr>
        <p:spPr>
          <a:xfrm>
            <a:off x="4961709" y="3648653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9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287810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Clustering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863005" y="1483544"/>
            <a:ext cx="21518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슬라이드바를 이용하여 클러스터 개수를 조절한다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슬라이드바를 조절하면 옆에 클러스터 개수가 바로 표시된다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[Clustering]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버튼을 클릭하면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[2.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그래프 영역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], [6.Cluster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콤보박스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], [7.My Friends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의 데이터를 업데이트 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6921158" y="2768950"/>
            <a:ext cx="2102086" cy="215444"/>
            <a:chOff x="6921158" y="1376044"/>
            <a:chExt cx="2102086" cy="215444"/>
          </a:xfrm>
        </p:grpSpPr>
        <p:sp>
          <p:nvSpPr>
            <p:cNvPr id="77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Ranking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8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6863005" y="2956058"/>
            <a:ext cx="215181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[Ranking]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버튼을 클릭하면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[7.My Friends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Ranking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데이터를 업데이트한다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나를 좋아하는 친구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(followed):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나의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 , like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를 한 친구별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집계</a:t>
            </a:r>
          </a:p>
          <a:p>
            <a:pPr marL="180975" indent="-180975">
              <a:buAutoNum type="arabicParenR"/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내가 좋아하는 친구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(following):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내 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내가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 , like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를 한 친구별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집계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6921158" y="2358405"/>
            <a:ext cx="2102086" cy="215444"/>
            <a:chOff x="6921158" y="1376044"/>
            <a:chExt cx="2102086" cy="215444"/>
          </a:xfrm>
        </p:grpSpPr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Graph Area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82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6921158" y="4415151"/>
            <a:ext cx="2102086" cy="215444"/>
            <a:chOff x="6921158" y="1376044"/>
            <a:chExt cx="2102086" cy="215444"/>
          </a:xfrm>
        </p:grpSpPr>
        <p:sp>
          <p:nvSpPr>
            <p:cNvPr id="84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Graph Share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85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6921158" y="4874968"/>
            <a:ext cx="1867739" cy="215444"/>
            <a:chOff x="6921158" y="1381852"/>
            <a:chExt cx="1867739" cy="215444"/>
          </a:xfrm>
        </p:grpSpPr>
        <p:sp>
          <p:nvSpPr>
            <p:cNvPr id="87" name="Text Box 37"/>
            <p:cNvSpPr txBox="1">
              <a:spLocks noChangeArrowheads="1"/>
            </p:cNvSpPr>
            <p:nvPr/>
          </p:nvSpPr>
          <p:spPr bwMode="auto">
            <a:xfrm>
              <a:off x="7433997" y="1381852"/>
              <a:ext cx="1354900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My Friends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88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6863005" y="4604717"/>
            <a:ext cx="21518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“Graph Share”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0" name="Oval 251"/>
          <p:cNvSpPr/>
          <p:nvPr/>
        </p:nvSpPr>
        <p:spPr>
          <a:xfrm>
            <a:off x="7099436" y="491069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6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91" name="Oval 251"/>
          <p:cNvSpPr/>
          <p:nvPr/>
        </p:nvSpPr>
        <p:spPr>
          <a:xfrm>
            <a:off x="7275189" y="491069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7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863005" y="5039539"/>
            <a:ext cx="21518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“My Friends”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6921158" y="5274871"/>
            <a:ext cx="2102086" cy="215444"/>
            <a:chOff x="6921158" y="1376044"/>
            <a:chExt cx="2102086" cy="215444"/>
          </a:xfrm>
        </p:grpSpPr>
        <p:sp>
          <p:nvSpPr>
            <p:cNvPr id="94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Friends of Friend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95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8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6863005" y="5464437"/>
            <a:ext cx="2151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“Friends of Friend”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6921158" y="5805264"/>
            <a:ext cx="2102086" cy="215444"/>
            <a:chOff x="6921158" y="1376044"/>
            <a:chExt cx="2102086" cy="215444"/>
          </a:xfrm>
        </p:grpSpPr>
        <p:sp>
          <p:nvSpPr>
            <p:cNvPr id="98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Friend may know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99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9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6863005" y="5994830"/>
            <a:ext cx="2151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“Friend may know”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863005" y="2544041"/>
            <a:ext cx="21518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“Graph Area”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" name="한쪽 모서리가 잘린 사각형 101"/>
          <p:cNvSpPr/>
          <p:nvPr/>
        </p:nvSpPr>
        <p:spPr>
          <a:xfrm>
            <a:off x="1353074" y="1678472"/>
            <a:ext cx="936104" cy="165408"/>
          </a:xfrm>
          <a:prstGeom prst="snip1Rect">
            <a:avLst>
              <a:gd name="adj" fmla="val 351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Closeness Graph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00921" y="1843880"/>
            <a:ext cx="3472948" cy="374536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86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Graph Area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1311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376044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Node </a:t>
              </a:r>
              <a:r>
                <a:rPr kumimoji="1" lang="ko-KR" altLang="en-US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더블클릭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863005" y="1571778"/>
            <a:ext cx="21518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그래프 상의 노드를 더블클릭하면 아래와 같이 </a:t>
            </a:r>
            <a:r>
              <a:rPr lang="en-US" altLang="ko-KR" sz="800" strike="sngStrike" dirty="0">
                <a:latin typeface="나눔고딕" pitchFamily="50" charset="-127"/>
                <a:ea typeface="나눔고딕" pitchFamily="50" charset="-127"/>
              </a:rPr>
              <a:t>[Find friends of friend who are not my friends &amp; Rank them all] 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버튼과 동일하게 동작한다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그래프 상의 노드를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더블클릭하면 내 친구가 아닌 친구의 친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구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들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node, edge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들을 그래프상에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.(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단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[Ranking]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메뉴가 먼저 실행되어 있어야 함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81627" y="1668523"/>
            <a:ext cx="3498688" cy="39610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Picture 2" descr="http://sphotos.ak.fbcdn.net/hphotos-ak-snc6/hs032.snc6/166294_1487270990000_1480697938_1049052_1654711_n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50" y="2086228"/>
            <a:ext cx="2944692" cy="31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251"/>
          <p:cNvSpPr/>
          <p:nvPr/>
        </p:nvSpPr>
        <p:spPr>
          <a:xfrm>
            <a:off x="3279068" y="2636912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921158" y="2708920"/>
            <a:ext cx="2102086" cy="338554"/>
            <a:chOff x="6921158" y="1376044"/>
            <a:chExt cx="2102086" cy="338554"/>
          </a:xfrm>
        </p:grpSpPr>
        <p:sp>
          <p:nvSpPr>
            <p:cNvPr id="15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strike="sngStrike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[Find friends of friend &amp; Rank them all] </a:t>
              </a:r>
              <a:r>
                <a:rPr kumimoji="1" lang="ko-KR" altLang="en-US" sz="800" b="1" strike="sngStrike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strike="sngStrike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&gt;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6863005" y="3048670"/>
            <a:ext cx="21518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strike="sngStrike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strike="sngStrike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strike="sngStrike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strike="sngStrike" dirty="0">
                <a:latin typeface="나눔고딕" pitchFamily="50" charset="-127"/>
                <a:ea typeface="나눔고딕" pitchFamily="50" charset="-127"/>
              </a:rPr>
              <a:t>동안 내 친구의 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strike="sngStrike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strike="sngStrike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strike="sngStrike" dirty="0">
                <a:latin typeface="나눔고딕" pitchFamily="50" charset="-127"/>
                <a:ea typeface="나눔고딕" pitchFamily="50" charset="-127"/>
              </a:rPr>
              <a:t>comment , like</a:t>
            </a:r>
            <a:r>
              <a:rPr lang="ko-KR" altLang="en-US" sz="800" strike="sngStrike" dirty="0">
                <a:latin typeface="나눔고딕" pitchFamily="50" charset="-127"/>
                <a:ea typeface="나눔고딕" pitchFamily="50" charset="-127"/>
              </a:rPr>
              <a:t>를 한 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친구의 친구들의 </a:t>
            </a:r>
            <a:r>
              <a:rPr lang="en-US" altLang="ko-KR" sz="800" strike="sngStrike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집계하여 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ranking 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정보를 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[Friends of Friend]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테이블에 표시한다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위에서 내 친구가 아닌 친구의 친구들 까지 찾아내어 리스트에 표시한다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이때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, [Graph Area]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에 내 친구가 아닌 친구의 친구들 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node, edge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들을 그래프상에 추가한다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“Friends of Friend” 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en-US" altLang="ko-KR" sz="800" strike="sngStrike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7" y="1700808"/>
            <a:ext cx="2706065" cy="77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한쪽 모서리가 잘린 사각형 17"/>
          <p:cNvSpPr/>
          <p:nvPr/>
        </p:nvSpPr>
        <p:spPr>
          <a:xfrm>
            <a:off x="400921" y="1678472"/>
            <a:ext cx="936104" cy="165408"/>
          </a:xfrm>
          <a:prstGeom prst="snip1Rect">
            <a:avLst>
              <a:gd name="adj" fmla="val 3518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>
                <a:latin typeface="나눔고딕" pitchFamily="50" charset="-127"/>
                <a:ea typeface="나눔고딕" pitchFamily="50" charset="-127"/>
              </a:rPr>
              <a:t>Social Graph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한쪽 모서리가 잘린 사각형 18"/>
          <p:cNvSpPr/>
          <p:nvPr/>
        </p:nvSpPr>
        <p:spPr>
          <a:xfrm>
            <a:off x="1353074" y="1678472"/>
            <a:ext cx="936104" cy="165408"/>
          </a:xfrm>
          <a:prstGeom prst="snip1Rect">
            <a:avLst>
              <a:gd name="adj" fmla="val 351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Closeness Graph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0921" y="1843880"/>
            <a:ext cx="3472948" cy="374536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58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My Friends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376044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Cluster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번호 선택 콤보박스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863005" y="1571778"/>
            <a:ext cx="2151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클러스터링된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번호를 선택하면 해당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에 속한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My Friends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리스트를 아래 테이블에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891977" y="1249361"/>
            <a:ext cx="923435" cy="2044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All</a:t>
            </a:r>
            <a:endParaRPr lang="ko-KR" altLang="en-US" sz="7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815412" y="1249360"/>
            <a:ext cx="143656" cy="2044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128290"/>
              </p:ext>
            </p:extLst>
          </p:nvPr>
        </p:nvGraphicFramePr>
        <p:xfrm>
          <a:off x="381900" y="1626204"/>
          <a:ext cx="6278332" cy="135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676"/>
                <a:gridCol w="576064"/>
                <a:gridCol w="576064"/>
                <a:gridCol w="576064"/>
                <a:gridCol w="576064"/>
                <a:gridCol w="504056"/>
                <a:gridCol w="504056"/>
                <a:gridCol w="576064"/>
                <a:gridCol w="576064"/>
                <a:gridCol w="504056"/>
                <a:gridCol w="93610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Cluster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Name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Mutual friends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comment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Friend’s like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comment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 like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Friend’s closeness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 closeness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Mutual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closeness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Menu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John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Mary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15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Sonya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Zodi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24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Fiction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Eric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395536" y="1249361"/>
            <a:ext cx="640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Cluster: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9" name="Oval 251"/>
          <p:cNvSpPr/>
          <p:nvPr/>
        </p:nvSpPr>
        <p:spPr>
          <a:xfrm>
            <a:off x="1995494" y="1261094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120" name="Oval 251"/>
          <p:cNvSpPr/>
          <p:nvPr/>
        </p:nvSpPr>
        <p:spPr>
          <a:xfrm>
            <a:off x="232355" y="1628800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499992" y="1413356"/>
            <a:ext cx="2008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Duration: last 1 month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왼쪽 중괄호 4"/>
          <p:cNvSpPr/>
          <p:nvPr/>
        </p:nvSpPr>
        <p:spPr>
          <a:xfrm rot="16200000" flipV="1">
            <a:off x="3617710" y="1553490"/>
            <a:ext cx="360040" cy="3350114"/>
          </a:xfrm>
          <a:prstGeom prst="leftBrace">
            <a:avLst>
              <a:gd name="adj1" fmla="val 56252"/>
              <a:gd name="adj2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142468" y="3407098"/>
            <a:ext cx="13105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Ranking Result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4" name="Oval 251"/>
          <p:cNvSpPr/>
          <p:nvPr/>
        </p:nvSpPr>
        <p:spPr>
          <a:xfrm>
            <a:off x="3239914" y="3418318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1" name="Oval 251"/>
          <p:cNvSpPr/>
          <p:nvPr/>
        </p:nvSpPr>
        <p:spPr>
          <a:xfrm>
            <a:off x="5796136" y="1928533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Oval 251"/>
          <p:cNvSpPr/>
          <p:nvPr/>
        </p:nvSpPr>
        <p:spPr>
          <a:xfrm>
            <a:off x="6014545" y="1928533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921158" y="2030853"/>
            <a:ext cx="2102086" cy="215444"/>
            <a:chOff x="6921158" y="1376044"/>
            <a:chExt cx="2102086" cy="215444"/>
          </a:xfrm>
        </p:grpSpPr>
        <p:sp>
          <p:nvSpPr>
            <p:cNvPr id="25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My Friends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리스트 테이블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26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6863005" y="2226587"/>
            <a:ext cx="21518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테이블의 컬럼 헤더를 클릭하면 해당 컬럼기준으로 오름차순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내림차순으로 소팅한다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특정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row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를 더블클릭 하면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하단의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[Friends of Friend(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선택된 친구이름표시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)]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테이블에 친구의 친구 리스트를 표시하고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[Friend(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선택된 친구이름표시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) may know]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테이블에 동일한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에 속한 친구의 친구가 아닌 사람들 리스트를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921158" y="3563689"/>
            <a:ext cx="2102086" cy="338554"/>
            <a:chOff x="6921158" y="1376044"/>
            <a:chExt cx="2102086" cy="338554"/>
          </a:xfrm>
        </p:grpSpPr>
        <p:sp>
          <p:nvSpPr>
            <p:cNvPr id="29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[Find more friends of friend &amp; Rank them all]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0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863005" y="4005064"/>
            <a:ext cx="21518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내 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 , like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를 한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친구의 친구들의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집계하여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ranking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정보를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[Friends of Friend]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테이블에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위에서 내 친구가 아닌 친구의 친구들 까지 찾아내어 리스트에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이때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[Graph Area]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에 내 친구가 아닌 친구의 친구들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node, edge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들을 그래프상에 추가한다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“Friends of Friend”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891977" y="3707125"/>
            <a:ext cx="5616623" cy="1666091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900407" y="3707125"/>
            <a:ext cx="5616623" cy="21112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957745" y="4041358"/>
            <a:ext cx="2102086" cy="215444"/>
            <a:chOff x="6921158" y="1376044"/>
            <a:chExt cx="2102086" cy="215444"/>
          </a:xfrm>
        </p:grpSpPr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Ranking Result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필드 설명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36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899592" y="4237092"/>
            <a:ext cx="56090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Friend’s comment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친구가 나의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comment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집계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buFontTx/>
              <a:buAutoNum type="arabicParenR"/>
            </a:pP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Friend’s like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친구가 나의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like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집계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My comment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내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가 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comment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집계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My like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내가 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like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집계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Friend’s closeness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친구가 나에게 가지는 친밀도로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Friend’s comment + Friend’s like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수를 합함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My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closeness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친구에게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가지는 친밀도로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My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 +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My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like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수를 합함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Mutual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closeness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서로에게 가지는 상호 친밀도로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Friend’s closeness + My closeness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수를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합함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22" name="Oval 251"/>
          <p:cNvSpPr/>
          <p:nvPr/>
        </p:nvSpPr>
        <p:spPr>
          <a:xfrm>
            <a:off x="5831184" y="1805880"/>
            <a:ext cx="180976" cy="1809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strike="sngStrike" dirty="0" smtClean="0">
                <a:solidFill>
                  <a:prstClr val="white"/>
                </a:solidFill>
              </a:rPr>
              <a:t>4</a:t>
            </a:r>
            <a:endParaRPr lang="ko-KR" altLang="en-US" sz="800" b="1" strike="sngStrike" dirty="0">
              <a:solidFill>
                <a:prstClr val="white"/>
              </a:solidFill>
            </a:endParaRPr>
          </a:p>
        </p:txBody>
      </p:sp>
      <p:sp>
        <p:nvSpPr>
          <p:cNvPr id="38" name="Oval 251"/>
          <p:cNvSpPr/>
          <p:nvPr/>
        </p:nvSpPr>
        <p:spPr>
          <a:xfrm>
            <a:off x="6062506" y="1806566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5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6921158" y="5597379"/>
            <a:ext cx="2102086" cy="215444"/>
            <a:chOff x="6921158" y="1376044"/>
            <a:chExt cx="2102086" cy="215444"/>
          </a:xfrm>
        </p:grpSpPr>
        <p:sp>
          <p:nvSpPr>
            <p:cNvPr id="40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[Go to Friend’s Wall]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41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6863005" y="5762873"/>
            <a:ext cx="2151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Facebook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사이트 담벼락 웹페이지 화면을 팝업한다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83067" y="5593596"/>
            <a:ext cx="286992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Ranking]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버튼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기능에 해당기능을 포함시키고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해당 버튼은 그래프상에 내가 모르는 친구의 친구를 표시하는 기능으로 대체</a:t>
            </a:r>
          </a:p>
        </p:txBody>
      </p:sp>
      <p:cxnSp>
        <p:nvCxnSpPr>
          <p:cNvPr id="7" name="직선 화살표 연결선 6"/>
          <p:cNvCxnSpPr>
            <a:stCxn id="4" idx="3"/>
            <a:endCxn id="30" idx="3"/>
          </p:cNvCxnSpPr>
          <p:nvPr/>
        </p:nvCxnSpPr>
        <p:spPr>
          <a:xfrm flipV="1">
            <a:off x="6152994" y="3728131"/>
            <a:ext cx="789252" cy="203474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251"/>
          <p:cNvSpPr/>
          <p:nvPr/>
        </p:nvSpPr>
        <p:spPr>
          <a:xfrm>
            <a:off x="6243482" y="1928533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Oval 251"/>
          <p:cNvSpPr/>
          <p:nvPr/>
        </p:nvSpPr>
        <p:spPr>
          <a:xfrm>
            <a:off x="6312178" y="1806566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6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6921158" y="6113209"/>
            <a:ext cx="2102086" cy="215444"/>
            <a:chOff x="6921158" y="1376044"/>
            <a:chExt cx="2102086" cy="215444"/>
          </a:xfrm>
        </p:grpSpPr>
        <p:sp>
          <p:nvSpPr>
            <p:cNvPr id="47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[Recommend App]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48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6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9" name="Oval 251"/>
          <p:cNvSpPr/>
          <p:nvPr/>
        </p:nvSpPr>
        <p:spPr>
          <a:xfrm>
            <a:off x="6462561" y="1928533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Oval 251"/>
          <p:cNvSpPr/>
          <p:nvPr/>
        </p:nvSpPr>
        <p:spPr>
          <a:xfrm>
            <a:off x="6551265" y="1802610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7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6921158" y="6372180"/>
            <a:ext cx="2102086" cy="215444"/>
            <a:chOff x="6921158" y="1376044"/>
            <a:chExt cx="2102086" cy="215444"/>
          </a:xfrm>
        </p:grpSpPr>
        <p:sp>
          <p:nvSpPr>
            <p:cNvPr id="5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[Best Friend Prize]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53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7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76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Friends of Friend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376044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Tab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제목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한쪽 모서리가 잘린 사각형 10"/>
          <p:cNvSpPr/>
          <p:nvPr/>
        </p:nvSpPr>
        <p:spPr>
          <a:xfrm>
            <a:off x="251520" y="1428240"/>
            <a:ext cx="936104" cy="165408"/>
          </a:xfrm>
          <a:prstGeom prst="snip1Rect">
            <a:avLst>
              <a:gd name="adj" fmla="val 3518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Friends of Friend()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1193976" y="1428240"/>
            <a:ext cx="1054902" cy="164132"/>
          </a:xfrm>
          <a:prstGeom prst="snip1Rect">
            <a:avLst>
              <a:gd name="adj" fmla="val 351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Friend() may know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320" y="1592371"/>
            <a:ext cx="6406912" cy="1666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591058"/>
              </p:ext>
            </p:extLst>
          </p:nvPr>
        </p:nvGraphicFramePr>
        <p:xfrm>
          <a:off x="307206" y="1673250"/>
          <a:ext cx="6281018" cy="1465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378"/>
                <a:gridCol w="720080"/>
                <a:gridCol w="504056"/>
                <a:gridCol w="576064"/>
                <a:gridCol w="504056"/>
                <a:gridCol w="497185"/>
                <a:gridCol w="485775"/>
                <a:gridCol w="581025"/>
                <a:gridCol w="524247"/>
                <a:gridCol w="648072"/>
                <a:gridCol w="7200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Picture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Name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Friend?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 of 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comment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 of 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like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comment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 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like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 of 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closeness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 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closeness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Mutual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closeness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Menu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2934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Teddy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No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n/a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n/a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n/a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John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Yes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Mary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Yes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Oval 251"/>
          <p:cNvSpPr/>
          <p:nvPr/>
        </p:nvSpPr>
        <p:spPr>
          <a:xfrm>
            <a:off x="1006648" y="1329331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pic>
        <p:nvPicPr>
          <p:cNvPr id="2050" name="Picture 2" descr="http://profile.ak.fbcdn.net/hprofile-ak-snc4/hs446.snc4/49139_534577064_3762443_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9" y="2108473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rofile.ak.fbcdn.net/hprofile-ak-snc4/hs448.snc4/49310_581268892_4082078_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09" y="2831822"/>
            <a:ext cx="284763" cy="2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rofile.ak.fbcdn.net/hprofile-ak-snc4/hs445.snc4/49068_100001245654747_7920_q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26" y="2458703"/>
            <a:ext cx="295894" cy="29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51"/>
          <p:cNvSpPr/>
          <p:nvPr/>
        </p:nvSpPr>
        <p:spPr>
          <a:xfrm>
            <a:off x="2267744" y="3507699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왼쪽 중괄호 24"/>
          <p:cNvSpPr/>
          <p:nvPr/>
        </p:nvSpPr>
        <p:spPr>
          <a:xfrm rot="16200000" flipV="1">
            <a:off x="3542621" y="1537469"/>
            <a:ext cx="474489" cy="3308573"/>
          </a:xfrm>
          <a:prstGeom prst="leftBrace">
            <a:avLst>
              <a:gd name="adj1" fmla="val 47418"/>
              <a:gd name="adj2" fmla="val 89729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95034" y="3501008"/>
            <a:ext cx="105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Ranking Result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Oval 251"/>
          <p:cNvSpPr/>
          <p:nvPr/>
        </p:nvSpPr>
        <p:spPr>
          <a:xfrm>
            <a:off x="212821" y="1606247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9" name="Oval 251"/>
          <p:cNvSpPr/>
          <p:nvPr/>
        </p:nvSpPr>
        <p:spPr>
          <a:xfrm>
            <a:off x="6068870" y="2246365"/>
            <a:ext cx="170118" cy="144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Oval 251"/>
          <p:cNvSpPr/>
          <p:nvPr/>
        </p:nvSpPr>
        <p:spPr>
          <a:xfrm>
            <a:off x="6287279" y="2246365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Oval 251"/>
          <p:cNvSpPr/>
          <p:nvPr/>
        </p:nvSpPr>
        <p:spPr>
          <a:xfrm>
            <a:off x="6103918" y="2123712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4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32" name="Oval 251"/>
          <p:cNvSpPr/>
          <p:nvPr/>
        </p:nvSpPr>
        <p:spPr>
          <a:xfrm>
            <a:off x="6335240" y="2124398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5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33" name="Oval 251"/>
          <p:cNvSpPr/>
          <p:nvPr/>
        </p:nvSpPr>
        <p:spPr>
          <a:xfrm>
            <a:off x="6068870" y="2557407"/>
            <a:ext cx="170118" cy="14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Oval 251"/>
          <p:cNvSpPr/>
          <p:nvPr/>
        </p:nvSpPr>
        <p:spPr>
          <a:xfrm>
            <a:off x="6287279" y="2557407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Oval 251"/>
          <p:cNvSpPr/>
          <p:nvPr/>
        </p:nvSpPr>
        <p:spPr>
          <a:xfrm>
            <a:off x="6068870" y="2924960"/>
            <a:ext cx="170118" cy="14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Oval 251"/>
          <p:cNvSpPr/>
          <p:nvPr/>
        </p:nvSpPr>
        <p:spPr>
          <a:xfrm>
            <a:off x="6287279" y="2924960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251779" y="3412900"/>
            <a:ext cx="2289262" cy="852044"/>
            <a:chOff x="1877458" y="3360660"/>
            <a:chExt cx="2289262" cy="852044"/>
          </a:xfrm>
        </p:grpSpPr>
        <p:sp>
          <p:nvSpPr>
            <p:cNvPr id="37" name="직사각형 36"/>
            <p:cNvSpPr/>
            <p:nvPr/>
          </p:nvSpPr>
          <p:spPr>
            <a:xfrm>
              <a:off x="1877458" y="3363528"/>
              <a:ext cx="2289262" cy="207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877458" y="3573016"/>
              <a:ext cx="2289262" cy="639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24693" y="3677416"/>
              <a:ext cx="21569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Send a friend request to “Teddy”?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Oval 251"/>
            <p:cNvSpPr/>
            <p:nvPr/>
          </p:nvSpPr>
          <p:spPr>
            <a:xfrm>
              <a:off x="2339752" y="4005064"/>
              <a:ext cx="660550" cy="144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Ok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1" name="Oval 251"/>
            <p:cNvSpPr/>
            <p:nvPr/>
          </p:nvSpPr>
          <p:spPr>
            <a:xfrm>
              <a:off x="3059832" y="4005064"/>
              <a:ext cx="660550" cy="144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Cancel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91184" y="3360660"/>
              <a:ext cx="10555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Confirm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921158" y="2708920"/>
            <a:ext cx="2102086" cy="215444"/>
            <a:chOff x="6921158" y="1376044"/>
            <a:chExt cx="2102086" cy="215444"/>
          </a:xfrm>
        </p:grpSpPr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[Add as Friend]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45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6863005" y="2904654"/>
            <a:ext cx="21518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My Friend?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“No”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인 경우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즉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 친구가 아닌 경우 해당 버튼이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enable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 신청 버튼을 클릭하면 확인창이 팝업되고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“Ok”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버튼을 클릭하면 친구신청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를 호출하여 친구신청을 요청한다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863005" y="1550038"/>
            <a:ext cx="2151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[My Friends]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테이블에서 선택된 친구의 이름을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“Friends of Friend(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친구이름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)”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과 같이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6921158" y="2033085"/>
            <a:ext cx="2102086" cy="215444"/>
            <a:chOff x="6921158" y="1376044"/>
            <a:chExt cx="2102086" cy="215444"/>
          </a:xfrm>
        </p:grpSpPr>
        <p:sp>
          <p:nvSpPr>
            <p:cNvPr id="49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Friends of Friend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테이블 컬럼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50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6863005" y="2207079"/>
            <a:ext cx="2151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테이블의 컬럼 헤더를 클릭하면 해당 컬럼기준으로 오름차순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내림차순으로 소팅한다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cxnSp>
        <p:nvCxnSpPr>
          <p:cNvPr id="4" name="직선 화살표 연결선 3"/>
          <p:cNvCxnSpPr>
            <a:stCxn id="29" idx="2"/>
            <a:endCxn id="37" idx="0"/>
          </p:cNvCxnSpPr>
          <p:nvPr/>
        </p:nvCxnSpPr>
        <p:spPr>
          <a:xfrm flipH="1">
            <a:off x="5396410" y="2390365"/>
            <a:ext cx="757519" cy="102540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303309" y="4365104"/>
            <a:ext cx="6205291" cy="1800200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311739" y="4365104"/>
            <a:ext cx="6205291" cy="21112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395536" y="4581128"/>
            <a:ext cx="2102086" cy="215444"/>
            <a:chOff x="6921158" y="1376044"/>
            <a:chExt cx="2102086" cy="215444"/>
          </a:xfrm>
        </p:grpSpPr>
        <p:sp>
          <p:nvSpPr>
            <p:cNvPr id="58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Ranking Result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필드 설명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59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311739" y="4776862"/>
            <a:ext cx="62293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 of Friend’s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comment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내친구의 친구가 내친구의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집계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buFontTx/>
              <a:buAutoNum type="arabicParenR"/>
            </a:pP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 of Friend’s like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내친구의 친구가 내친구의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like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집계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My Friend’s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comment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내친구가  나와 상호친구의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집계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My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Friend’s</a:t>
            </a: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like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내친구가 나와 상호친구의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like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집계</a:t>
            </a:r>
            <a:endParaRPr lang="en-US" altLang="ko-KR" sz="800" dirty="0"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buFontTx/>
              <a:buAutoNum type="arabicParenR"/>
            </a:pP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 of Friend’s</a:t>
            </a: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closeness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내친구의 친구가 내친구에게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가지는 친밀도로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 of Friend’s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 +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 of Friend’s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like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수를 합함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My Friend’s</a:t>
            </a: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closeness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내친구가 나와 상호친구에게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가지는 친밀도로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My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Friend’s comment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+ My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Friend’s like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수를 합함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Mutual closeness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서로에게 가지는 상호 친밀도로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 of Friend’s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closeness +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My Friend’s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closeness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수를 합함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6921158" y="3645024"/>
            <a:ext cx="2102086" cy="215444"/>
            <a:chOff x="6921158" y="1376044"/>
            <a:chExt cx="2102086" cy="215444"/>
          </a:xfrm>
        </p:grpSpPr>
        <p:sp>
          <p:nvSpPr>
            <p:cNvPr id="64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[Go to Friend’s Wall]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65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6863005" y="3810518"/>
            <a:ext cx="2151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Facebook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사이트 담벼락 웹페이지 화면을 팝업한다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88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Friend may know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251520" y="1428240"/>
            <a:ext cx="936104" cy="165408"/>
          </a:xfrm>
          <a:prstGeom prst="snip1Rect">
            <a:avLst>
              <a:gd name="adj" fmla="val 351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Friends of Friend()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한쪽 모서리가 잘린 사각형 12"/>
          <p:cNvSpPr/>
          <p:nvPr/>
        </p:nvSpPr>
        <p:spPr>
          <a:xfrm>
            <a:off x="1193976" y="1428240"/>
            <a:ext cx="1054902" cy="164132"/>
          </a:xfrm>
          <a:prstGeom prst="snip1Rect">
            <a:avLst>
              <a:gd name="adj" fmla="val 3518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Friend() may know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3320" y="1592371"/>
            <a:ext cx="6406912" cy="1666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098555"/>
              </p:ext>
            </p:extLst>
          </p:nvPr>
        </p:nvGraphicFramePr>
        <p:xfrm>
          <a:off x="307206" y="1673250"/>
          <a:ext cx="2824634" cy="1251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86"/>
                <a:gridCol w="936104"/>
                <a:gridCol w="129614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Picture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Name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Menu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2934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Teddy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John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Mary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Oval 251"/>
          <p:cNvSpPr/>
          <p:nvPr/>
        </p:nvSpPr>
        <p:spPr>
          <a:xfrm>
            <a:off x="2067902" y="1315363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pic>
        <p:nvPicPr>
          <p:cNvPr id="17" name="Picture 2" descr="http://profile.ak.fbcdn.net/hprofile-ak-snc4/hs446.snc4/49139_534577064_3762443_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9" y="1907307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profile.ak.fbcdn.net/hprofile-ak-snc4/hs448.snc4/49310_581268892_4082078_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09" y="2630656"/>
            <a:ext cx="284763" cy="2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ttp://profile.ak.fbcdn.net/hprofile-ak-snc4/hs445.snc4/49068_100001245654747_7920_q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26" y="2257537"/>
            <a:ext cx="295894" cy="29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251"/>
          <p:cNvSpPr/>
          <p:nvPr/>
        </p:nvSpPr>
        <p:spPr>
          <a:xfrm>
            <a:off x="212821" y="1606247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1" name="Oval 251"/>
          <p:cNvSpPr/>
          <p:nvPr/>
        </p:nvSpPr>
        <p:spPr>
          <a:xfrm>
            <a:off x="2030469" y="2015995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Oval 251"/>
          <p:cNvSpPr/>
          <p:nvPr/>
        </p:nvSpPr>
        <p:spPr>
          <a:xfrm>
            <a:off x="2248878" y="2015995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Oval 251"/>
          <p:cNvSpPr/>
          <p:nvPr/>
        </p:nvSpPr>
        <p:spPr>
          <a:xfrm>
            <a:off x="2065517" y="1893342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Oval 251"/>
          <p:cNvSpPr/>
          <p:nvPr/>
        </p:nvSpPr>
        <p:spPr>
          <a:xfrm>
            <a:off x="2296839" y="1894028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4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6" name="Oval 251"/>
          <p:cNvSpPr/>
          <p:nvPr/>
        </p:nvSpPr>
        <p:spPr>
          <a:xfrm>
            <a:off x="2030469" y="2327037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Oval 251"/>
          <p:cNvSpPr/>
          <p:nvPr/>
        </p:nvSpPr>
        <p:spPr>
          <a:xfrm>
            <a:off x="2248878" y="2327037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Oval 251"/>
          <p:cNvSpPr/>
          <p:nvPr/>
        </p:nvSpPr>
        <p:spPr>
          <a:xfrm>
            <a:off x="2030469" y="2694590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Oval 251"/>
          <p:cNvSpPr/>
          <p:nvPr/>
        </p:nvSpPr>
        <p:spPr>
          <a:xfrm>
            <a:off x="2248878" y="2694590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921158" y="1376044"/>
            <a:ext cx="2102086" cy="215444"/>
            <a:chOff x="6921158" y="1376044"/>
            <a:chExt cx="2102086" cy="215444"/>
          </a:xfrm>
        </p:grpSpPr>
        <p:sp>
          <p:nvSpPr>
            <p:cNvPr id="31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Tab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제목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32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921158" y="3213556"/>
            <a:ext cx="2102086" cy="215444"/>
            <a:chOff x="6921158" y="1376044"/>
            <a:chExt cx="2102086" cy="215444"/>
          </a:xfrm>
        </p:grpSpPr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[Recommend  Friend]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35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6863005" y="3399383"/>
            <a:ext cx="2151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 추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천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버튼을 클릭하면 확인창이 팝업되고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“Ok”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버튼을 클릭하면 친구추천을 포스팅 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863005" y="1550038"/>
            <a:ext cx="2151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[My Friends]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테이블에서 선택된 친구의 이름을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“Friend(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친구이름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) may know”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과 같이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6921158" y="2033085"/>
            <a:ext cx="2102086" cy="338554"/>
            <a:chOff x="6921158" y="1376044"/>
            <a:chExt cx="2102086" cy="338554"/>
          </a:xfrm>
        </p:grpSpPr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Friend may know(Recommend friends) 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테이블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40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6863005" y="2309971"/>
            <a:ext cx="21518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테이블의 컬럼 헤더를 클릭하면 해당 컬럼기준으로 오름차순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내림차순으로 소팅한다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선택된 친구와 같은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에 속해 있는 친구의 친구가 아닌 다른 친구들 리스트를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6921158" y="3933056"/>
            <a:ext cx="2102086" cy="215444"/>
            <a:chOff x="6921158" y="1376044"/>
            <a:chExt cx="2102086" cy="215444"/>
          </a:xfrm>
        </p:grpSpPr>
        <p:sp>
          <p:nvSpPr>
            <p:cNvPr id="43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[Go to Friend’s Wall]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4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6863005" y="4098550"/>
            <a:ext cx="2151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Facebook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사이트 담벼락 웹페이지 화면을 팝업한다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458309" y="3653191"/>
            <a:ext cx="2289262" cy="852044"/>
            <a:chOff x="1877458" y="3360660"/>
            <a:chExt cx="2289262" cy="852044"/>
          </a:xfrm>
        </p:grpSpPr>
        <p:sp>
          <p:nvSpPr>
            <p:cNvPr id="47" name="직사각형 46"/>
            <p:cNvSpPr/>
            <p:nvPr/>
          </p:nvSpPr>
          <p:spPr>
            <a:xfrm>
              <a:off x="1877458" y="3363528"/>
              <a:ext cx="2289262" cy="207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877458" y="3573016"/>
              <a:ext cx="2289262" cy="639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24693" y="3677416"/>
              <a:ext cx="2156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Send a friend recommendation  to “Louie Bae”?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0" name="Oval 251"/>
            <p:cNvSpPr/>
            <p:nvPr/>
          </p:nvSpPr>
          <p:spPr>
            <a:xfrm>
              <a:off x="2339752" y="4005064"/>
              <a:ext cx="660550" cy="144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Ok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Oval 251"/>
            <p:cNvSpPr/>
            <p:nvPr/>
          </p:nvSpPr>
          <p:spPr>
            <a:xfrm>
              <a:off x="3059832" y="4005064"/>
              <a:ext cx="660550" cy="144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Cancel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91184" y="3360660"/>
              <a:ext cx="10555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Confirm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53" name="직선 화살표 연결선 52"/>
          <p:cNvCxnSpPr>
            <a:stCxn id="24" idx="3"/>
            <a:endCxn id="47" idx="0"/>
          </p:cNvCxnSpPr>
          <p:nvPr/>
        </p:nvCxnSpPr>
        <p:spPr>
          <a:xfrm flipH="1">
            <a:off x="1602940" y="2047814"/>
            <a:ext cx="489080" cy="160824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://profile.ak.fbcdn.net/hprofile-ak-snc4/hs645.snc3/27435_1480697938_9293_q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507" y="508098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1956756" y="5102206"/>
            <a:ext cx="3767372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Louie Bae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recommended  </a:t>
            </a:r>
            <a:r>
              <a:rPr lang="en-US" altLang="ko-KR" sz="800" b="1" u="sng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Teddy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친구신청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url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표시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) as a friend to </a:t>
            </a:r>
            <a:r>
              <a:rPr lang="en-US" altLang="ko-KR" sz="800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John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By beeblz-social graph</a:t>
            </a: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800" b="1" dirty="0">
                <a:solidFill>
                  <a:srgbClr val="0070C0"/>
                </a:solidFill>
              </a:rPr>
              <a:t>http://www.facebook.com/apps/application.php?id=xxxx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800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336491" y="4968981"/>
            <a:ext cx="4459646" cy="95426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36491" y="4735099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Facebook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사이트 포스팅 내용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418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Graph Share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376044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Graph Share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863005" y="1571778"/>
            <a:ext cx="21518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[Graph Share]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를 클릭하면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확인창을 팝업하고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“Ok”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를 클릭하면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Graph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를 이미지를 변환후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Facebook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사이트에 그래프를 포스팅한다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30684"/>
            <a:ext cx="45815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Oval 251"/>
          <p:cNvSpPr/>
          <p:nvPr/>
        </p:nvSpPr>
        <p:spPr>
          <a:xfrm>
            <a:off x="3779912" y="1222071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030800" y="2132856"/>
            <a:ext cx="2289262" cy="852044"/>
            <a:chOff x="1877458" y="3360660"/>
            <a:chExt cx="2289262" cy="852044"/>
          </a:xfrm>
        </p:grpSpPr>
        <p:sp>
          <p:nvSpPr>
            <p:cNvPr id="15" name="직사각형 14"/>
            <p:cNvSpPr/>
            <p:nvPr/>
          </p:nvSpPr>
          <p:spPr>
            <a:xfrm>
              <a:off x="1877458" y="3363528"/>
              <a:ext cx="2289262" cy="207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877458" y="3573016"/>
              <a:ext cx="2289262" cy="639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24693" y="3677416"/>
              <a:ext cx="21569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Share your social graph to Facebook?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" name="Oval 251"/>
            <p:cNvSpPr/>
            <p:nvPr/>
          </p:nvSpPr>
          <p:spPr>
            <a:xfrm>
              <a:off x="2339752" y="4005064"/>
              <a:ext cx="660550" cy="144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Ok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Oval 251"/>
            <p:cNvSpPr/>
            <p:nvPr/>
          </p:nvSpPr>
          <p:spPr>
            <a:xfrm>
              <a:off x="3059832" y="4005064"/>
              <a:ext cx="660550" cy="144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Cancel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91184" y="3360660"/>
              <a:ext cx="10555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Confirm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21" name="직선 화살표 연결선 20"/>
          <p:cNvCxnSpPr>
            <a:stCxn id="13" idx="3"/>
            <a:endCxn id="15" idx="0"/>
          </p:cNvCxnSpPr>
          <p:nvPr/>
        </p:nvCxnSpPr>
        <p:spPr>
          <a:xfrm flipH="1">
            <a:off x="2175431" y="1376543"/>
            <a:ext cx="1630984" cy="75918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http://profile.ak.fbcdn.net/hprofile-ak-snc4/hs645.snc3/27435_1480697938_9293_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364661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347949" y="3667835"/>
            <a:ext cx="4168267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Louie Bae 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shared social graph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By beeblz-social graph</a:t>
            </a:r>
          </a:p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800" b="1" dirty="0">
                <a:solidFill>
                  <a:srgbClr val="0070C0"/>
                </a:solidFill>
              </a:rPr>
              <a:t>http://</a:t>
            </a:r>
            <a:r>
              <a:rPr lang="en-US" altLang="ko-KR" sz="800" b="1" dirty="0" smtClean="0">
                <a:solidFill>
                  <a:srgbClr val="0070C0"/>
                </a:solidFill>
              </a:rPr>
              <a:t>www.facebook.com/apps/application.php?id=xxxx</a:t>
            </a: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800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76052" y="3534610"/>
            <a:ext cx="4812171" cy="263069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27684" y="3300728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Facebook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사이트 포스팅 내용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908" y="4224338"/>
            <a:ext cx="23241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87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642918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Contents</a:t>
            </a:r>
            <a:endParaRPr lang="ko-KR" altLang="en-US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1500174"/>
            <a:ext cx="58579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Rix고딕 EB" pitchFamily="18" charset="-127"/>
              <a:buAutoNum type="arabicPeriod"/>
            </a:pPr>
            <a:r>
              <a:rPr kumimoji="1" lang="ko-KR" altLang="en-US" sz="1600" b="1" dirty="0" smtClean="0">
                <a:latin typeface="나눔고딕" pitchFamily="50" charset="-127"/>
                <a:ea typeface="나눔고딕" pitchFamily="50" charset="-127"/>
              </a:rPr>
              <a:t>핵심 컨셉 설계</a:t>
            </a:r>
            <a:endParaRPr kumimoji="1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Rix고딕 EB" pitchFamily="18" charset="-127"/>
              <a:buAutoNum type="arabicPeriod"/>
            </a:pPr>
            <a:r>
              <a:rPr kumimoji="1" lang="ko-KR" altLang="en-US" sz="1600" b="1" dirty="0" smtClean="0">
                <a:latin typeface="나눔고딕" pitchFamily="50" charset="-127"/>
                <a:ea typeface="나눔고딕" pitchFamily="50" charset="-127"/>
              </a:rPr>
              <a:t>상세 기능 설계</a:t>
            </a:r>
            <a:endParaRPr kumimoji="1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00034" y="1057691"/>
            <a:ext cx="2071702" cy="2303"/>
          </a:xfrm>
          <a:prstGeom prst="line">
            <a:avLst/>
          </a:prstGeom>
          <a:ln w="12700">
            <a:solidFill>
              <a:srgbClr val="7900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1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2936269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나눔고딕" pitchFamily="50" charset="-127"/>
                <a:ea typeface="나눔고딕" pitchFamily="50" charset="-127"/>
              </a:rPr>
              <a:t>핵심 컨셉 설계</a:t>
            </a:r>
            <a:endParaRPr lang="ko-KR" altLang="en-US" sz="28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699792" y="3459489"/>
            <a:ext cx="3744416" cy="0"/>
          </a:xfrm>
          <a:prstGeom prst="line">
            <a:avLst/>
          </a:prstGeom>
          <a:ln w="12700">
            <a:solidFill>
              <a:srgbClr val="7900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9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Facebook </a:t>
            </a:r>
            <a:r>
              <a:rPr lang="ko-KR" altLang="en-US" dirty="0" smtClean="0"/>
              <a:t>네트워크 그래프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4031230" y="338498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나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07294" y="2204864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f1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292080" y="2996952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f2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427342" y="4581128"/>
            <a:ext cx="468762" cy="50405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f3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43111" y="3042084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f4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059832" y="1952836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f5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763688" y="1989617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f6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837008" y="2070516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f7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526461" y="3709020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f8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" name="직선 연결선 3"/>
          <p:cNvCxnSpPr>
            <a:stCxn id="2" idx="1"/>
            <a:endCxn id="10" idx="5"/>
          </p:cNvCxnSpPr>
          <p:nvPr/>
        </p:nvCxnSpPr>
        <p:spPr>
          <a:xfrm flipH="1">
            <a:off x="2743224" y="3469347"/>
            <a:ext cx="1372369" cy="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2" idx="1"/>
            <a:endCxn id="11" idx="4"/>
          </p:cNvCxnSpPr>
          <p:nvPr/>
        </p:nvCxnSpPr>
        <p:spPr>
          <a:xfrm flipH="1" flipV="1">
            <a:off x="3294213" y="2456892"/>
            <a:ext cx="821380" cy="1012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2" idx="1"/>
            <a:endCxn id="15" idx="5"/>
          </p:cNvCxnSpPr>
          <p:nvPr/>
        </p:nvCxnSpPr>
        <p:spPr>
          <a:xfrm flipH="1" flipV="1">
            <a:off x="2163801" y="2419856"/>
            <a:ext cx="1951792" cy="1049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1" idx="3"/>
            <a:endCxn id="10" idx="0"/>
          </p:cNvCxnSpPr>
          <p:nvPr/>
        </p:nvCxnSpPr>
        <p:spPr>
          <a:xfrm flipH="1">
            <a:off x="2577492" y="2383075"/>
            <a:ext cx="550989" cy="659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1" idx="2"/>
            <a:endCxn id="15" idx="6"/>
          </p:cNvCxnSpPr>
          <p:nvPr/>
        </p:nvCxnSpPr>
        <p:spPr>
          <a:xfrm flipH="1">
            <a:off x="2232450" y="2204864"/>
            <a:ext cx="827382" cy="36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3"/>
            <a:endCxn id="2" idx="7"/>
          </p:cNvCxnSpPr>
          <p:nvPr/>
        </p:nvCxnSpPr>
        <p:spPr>
          <a:xfrm flipH="1">
            <a:off x="4522931" y="2635103"/>
            <a:ext cx="153012" cy="83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8" idx="2"/>
            <a:endCxn id="2" idx="7"/>
          </p:cNvCxnSpPr>
          <p:nvPr/>
        </p:nvCxnSpPr>
        <p:spPr>
          <a:xfrm flipH="1">
            <a:off x="4522931" y="3248980"/>
            <a:ext cx="769149" cy="220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6" idx="2"/>
            <a:endCxn id="2" idx="7"/>
          </p:cNvCxnSpPr>
          <p:nvPr/>
        </p:nvCxnSpPr>
        <p:spPr>
          <a:xfrm flipH="1">
            <a:off x="4522931" y="2322544"/>
            <a:ext cx="1314077" cy="114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7" idx="2"/>
            <a:endCxn id="2" idx="7"/>
          </p:cNvCxnSpPr>
          <p:nvPr/>
        </p:nvCxnSpPr>
        <p:spPr>
          <a:xfrm flipH="1" flipV="1">
            <a:off x="4522931" y="3469347"/>
            <a:ext cx="1003530" cy="49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9" idx="0"/>
          </p:cNvCxnSpPr>
          <p:nvPr/>
        </p:nvCxnSpPr>
        <p:spPr>
          <a:xfrm flipH="1" flipV="1">
            <a:off x="4427342" y="3961048"/>
            <a:ext cx="234381" cy="6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7" idx="7"/>
            <a:endCxn id="16" idx="2"/>
          </p:cNvCxnSpPr>
          <p:nvPr/>
        </p:nvCxnSpPr>
        <p:spPr>
          <a:xfrm>
            <a:off x="5007407" y="2278681"/>
            <a:ext cx="829601" cy="43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7" idx="5"/>
            <a:endCxn id="8" idx="1"/>
          </p:cNvCxnSpPr>
          <p:nvPr/>
        </p:nvCxnSpPr>
        <p:spPr>
          <a:xfrm>
            <a:off x="5007407" y="2635103"/>
            <a:ext cx="353322" cy="435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6" idx="4"/>
            <a:endCxn id="17" idx="7"/>
          </p:cNvCxnSpPr>
          <p:nvPr/>
        </p:nvCxnSpPr>
        <p:spPr>
          <a:xfrm flipH="1">
            <a:off x="5926574" y="2574572"/>
            <a:ext cx="144815" cy="1208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 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 친구들 </a:t>
            </a:r>
            <a:r>
              <a:rPr lang="en-US" altLang="ko-KR" dirty="0" smtClean="0"/>
              <a:t>Clustering</a:t>
            </a:r>
          </a:p>
          <a:p>
            <a:pPr lvl="1"/>
            <a:r>
              <a:rPr lang="ko-KR" altLang="en-US" dirty="0" smtClean="0"/>
              <a:t>그래프상의 관계를 가지고 친구 유형별 그룹핑</a:t>
            </a:r>
            <a:r>
              <a:rPr lang="en-US" altLang="ko-KR" dirty="0" smtClean="0"/>
              <a:t>(</a:t>
            </a:r>
            <a:r>
              <a:rPr lang="ko-KR" altLang="en-US" dirty="0" smtClean="0"/>
              <a:t>친구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79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203848" y="1052736"/>
            <a:ext cx="1800200" cy="3096344"/>
          </a:xfrm>
          <a:prstGeom prst="roundRect">
            <a:avLst>
              <a:gd name="adj" fmla="val 709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</a:t>
            </a:r>
            <a:r>
              <a:rPr lang="en-US" altLang="ko-KR" dirty="0" smtClean="0"/>
              <a:t>-</a:t>
            </a:r>
            <a:r>
              <a:rPr lang="ko-KR" altLang="en-US" dirty="0" smtClean="0"/>
              <a:t>친구간 컨텐트 관계도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380524" y="335699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나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1880" y="1412776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status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2827" y="2060848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link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92827" y="2708920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photo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92827" y="3356992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video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92827" y="4869160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92827" y="5517232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like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5856" y="10527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User Contents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03848" y="4509120"/>
            <a:ext cx="1800200" cy="1656184"/>
          </a:xfrm>
          <a:prstGeom prst="roundRect">
            <a:avLst>
              <a:gd name="adj" fmla="val 709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75856" y="45091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User Response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26" idx="6"/>
            <a:endCxn id="12" idx="1"/>
          </p:cNvCxnSpPr>
          <p:nvPr/>
        </p:nvCxnSpPr>
        <p:spPr>
          <a:xfrm flipV="1">
            <a:off x="1956588" y="2600908"/>
            <a:ext cx="1247260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6" idx="6"/>
            <a:endCxn id="35" idx="1"/>
          </p:cNvCxnSpPr>
          <p:nvPr/>
        </p:nvCxnSpPr>
        <p:spPr>
          <a:xfrm>
            <a:off x="1956588" y="3645024"/>
            <a:ext cx="1247260" cy="169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5" idx="0"/>
            <a:endCxn id="12" idx="2"/>
          </p:cNvCxnSpPr>
          <p:nvPr/>
        </p:nvCxnSpPr>
        <p:spPr>
          <a:xfrm flipV="1">
            <a:off x="4103948" y="41490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6588224" y="335699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친구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0" name="직선 화살표 연결선 49"/>
          <p:cNvCxnSpPr>
            <a:stCxn id="49" idx="2"/>
            <a:endCxn id="12" idx="3"/>
          </p:cNvCxnSpPr>
          <p:nvPr/>
        </p:nvCxnSpPr>
        <p:spPr>
          <a:xfrm flipH="1" flipV="1">
            <a:off x="5004048" y="2600908"/>
            <a:ext cx="1584176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9" idx="2"/>
            <a:endCxn id="35" idx="3"/>
          </p:cNvCxnSpPr>
          <p:nvPr/>
        </p:nvCxnSpPr>
        <p:spPr>
          <a:xfrm flipH="1">
            <a:off x="5004048" y="3645024"/>
            <a:ext cx="1584176" cy="169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588224" y="4869160"/>
            <a:ext cx="936104" cy="10081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친구의 친구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8" name="직선 화살표 연결선 57"/>
          <p:cNvCxnSpPr>
            <a:stCxn id="57" idx="2"/>
            <a:endCxn id="35" idx="3"/>
          </p:cNvCxnSpPr>
          <p:nvPr/>
        </p:nvCxnSpPr>
        <p:spPr>
          <a:xfrm flipH="1" flipV="1">
            <a:off x="5004048" y="5337212"/>
            <a:ext cx="1584176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50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 친구의 절친들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Friends of Friend </a:t>
            </a:r>
            <a:r>
              <a:rPr lang="ko-KR" altLang="en-US" dirty="0" smtClean="0"/>
              <a:t>찾기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 친구의 친구들을 찾기 위한 </a:t>
            </a:r>
            <a:r>
              <a:rPr lang="en-US" altLang="ko-KR" dirty="0" smtClean="0"/>
              <a:t>Facebook API</a:t>
            </a:r>
            <a:r>
              <a:rPr lang="ko-KR" altLang="en-US" dirty="0" smtClean="0"/>
              <a:t>는 직접 제공하지 않고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 친구의 절친들을 찾기 위해서 내 친구의 </a:t>
            </a:r>
            <a:r>
              <a:rPr lang="en-US" altLang="ko-KR" dirty="0" smtClean="0"/>
              <a:t>contents(status, link, photo, video)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comment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>like</a:t>
            </a:r>
            <a:r>
              <a:rPr lang="ko-KR" altLang="en-US" dirty="0" smtClean="0"/>
              <a:t>를 한 사용자들을 찾아내어 우회적으로 내 친구의 절친들을 찾아냄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특정기간</a:t>
            </a:r>
            <a:r>
              <a:rPr lang="en-US" altLang="ko-KR" dirty="0" smtClean="0"/>
              <a:t>(1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)</a:t>
            </a:r>
            <a:r>
              <a:rPr lang="ko-KR" altLang="en-US" dirty="0" smtClean="0"/>
              <a:t>동안 내 친구별 </a:t>
            </a:r>
            <a:r>
              <a:rPr lang="en-US" altLang="ko-KR" dirty="0" smtClean="0"/>
              <a:t>comment, like</a:t>
            </a:r>
            <a:r>
              <a:rPr lang="ko-KR" altLang="en-US" dirty="0" smtClean="0"/>
              <a:t>한 사용자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 집계</a:t>
            </a:r>
            <a:endParaRPr lang="en-US" altLang="ko-KR" dirty="0" smtClean="0"/>
          </a:p>
        </p:txBody>
      </p:sp>
      <p:sp>
        <p:nvSpPr>
          <p:cNvPr id="4" name="타원 3"/>
          <p:cNvSpPr/>
          <p:nvPr/>
        </p:nvSpPr>
        <p:spPr>
          <a:xfrm>
            <a:off x="3197966" y="425709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나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774030" y="3076972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f1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58816" y="3869060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f2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594078" y="5453236"/>
            <a:ext cx="468762" cy="50405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f3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509847" y="3914192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f4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226568" y="2824944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f5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30424" y="2861725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f6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759422" y="4149080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f7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693197" y="4581128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f8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3" name="직선 연결선 12"/>
          <p:cNvCxnSpPr>
            <a:stCxn id="4" idx="1"/>
            <a:endCxn id="8" idx="5"/>
          </p:cNvCxnSpPr>
          <p:nvPr/>
        </p:nvCxnSpPr>
        <p:spPr>
          <a:xfrm flipH="1">
            <a:off x="1909960" y="4341455"/>
            <a:ext cx="1372369" cy="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1"/>
            <a:endCxn id="9" idx="4"/>
          </p:cNvCxnSpPr>
          <p:nvPr/>
        </p:nvCxnSpPr>
        <p:spPr>
          <a:xfrm flipH="1" flipV="1">
            <a:off x="2460949" y="3329000"/>
            <a:ext cx="821380" cy="1012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4" idx="1"/>
            <a:endCxn id="10" idx="5"/>
          </p:cNvCxnSpPr>
          <p:nvPr/>
        </p:nvCxnSpPr>
        <p:spPr>
          <a:xfrm flipH="1" flipV="1">
            <a:off x="1330537" y="3291964"/>
            <a:ext cx="1951792" cy="1049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3"/>
            <a:endCxn id="8" idx="0"/>
          </p:cNvCxnSpPr>
          <p:nvPr/>
        </p:nvCxnSpPr>
        <p:spPr>
          <a:xfrm flipH="1">
            <a:off x="1744228" y="3255183"/>
            <a:ext cx="550989" cy="659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9" idx="2"/>
            <a:endCxn id="10" idx="6"/>
          </p:cNvCxnSpPr>
          <p:nvPr/>
        </p:nvCxnSpPr>
        <p:spPr>
          <a:xfrm flipH="1">
            <a:off x="1399186" y="3076972"/>
            <a:ext cx="827382" cy="36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5" idx="3"/>
            <a:endCxn id="4" idx="7"/>
          </p:cNvCxnSpPr>
          <p:nvPr/>
        </p:nvCxnSpPr>
        <p:spPr>
          <a:xfrm flipH="1">
            <a:off x="3689667" y="3507211"/>
            <a:ext cx="153012" cy="83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2"/>
            <a:endCxn id="4" idx="7"/>
          </p:cNvCxnSpPr>
          <p:nvPr/>
        </p:nvCxnSpPr>
        <p:spPr>
          <a:xfrm flipH="1">
            <a:off x="3689667" y="4121088"/>
            <a:ext cx="769149" cy="220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1" idx="2"/>
            <a:endCxn id="4" idx="7"/>
          </p:cNvCxnSpPr>
          <p:nvPr/>
        </p:nvCxnSpPr>
        <p:spPr>
          <a:xfrm flipH="1" flipV="1">
            <a:off x="3689667" y="4341455"/>
            <a:ext cx="2069755" cy="59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2" idx="2"/>
            <a:endCxn id="4" idx="7"/>
          </p:cNvCxnSpPr>
          <p:nvPr/>
        </p:nvCxnSpPr>
        <p:spPr>
          <a:xfrm flipH="1" flipV="1">
            <a:off x="3689667" y="4341455"/>
            <a:ext cx="1003530" cy="49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7" idx="0"/>
          </p:cNvCxnSpPr>
          <p:nvPr/>
        </p:nvCxnSpPr>
        <p:spPr>
          <a:xfrm flipH="1" flipV="1">
            <a:off x="3594078" y="4833156"/>
            <a:ext cx="234381" cy="6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5" idx="6"/>
            <a:endCxn id="11" idx="2"/>
          </p:cNvCxnSpPr>
          <p:nvPr/>
        </p:nvCxnSpPr>
        <p:spPr>
          <a:xfrm>
            <a:off x="4242792" y="3329000"/>
            <a:ext cx="1516630" cy="10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5" idx="5"/>
            <a:endCxn id="6" idx="1"/>
          </p:cNvCxnSpPr>
          <p:nvPr/>
        </p:nvCxnSpPr>
        <p:spPr>
          <a:xfrm>
            <a:off x="4174143" y="3507211"/>
            <a:ext cx="353322" cy="435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1" idx="2"/>
            <a:endCxn id="12" idx="6"/>
          </p:cNvCxnSpPr>
          <p:nvPr/>
        </p:nvCxnSpPr>
        <p:spPr>
          <a:xfrm flipH="1">
            <a:off x="5161959" y="4401108"/>
            <a:ext cx="59746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6782764" y="2799706"/>
            <a:ext cx="720080" cy="6567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f7-1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782764" y="3690138"/>
            <a:ext cx="720080" cy="6567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f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7-2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782764" y="4618230"/>
            <a:ext cx="720080" cy="6567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f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7-3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782764" y="5436502"/>
            <a:ext cx="720080" cy="6567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f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7-4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9" name="직선 연결선 38"/>
          <p:cNvCxnSpPr>
            <a:stCxn id="29" idx="2"/>
            <a:endCxn id="11" idx="6"/>
          </p:cNvCxnSpPr>
          <p:nvPr/>
        </p:nvCxnSpPr>
        <p:spPr>
          <a:xfrm flipH="1">
            <a:off x="6228184" y="3128103"/>
            <a:ext cx="554580" cy="1273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4" idx="2"/>
            <a:endCxn id="11" idx="6"/>
          </p:cNvCxnSpPr>
          <p:nvPr/>
        </p:nvCxnSpPr>
        <p:spPr>
          <a:xfrm flipH="1">
            <a:off x="6228184" y="4018535"/>
            <a:ext cx="554580" cy="382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5" idx="2"/>
            <a:endCxn id="11" idx="6"/>
          </p:cNvCxnSpPr>
          <p:nvPr/>
        </p:nvCxnSpPr>
        <p:spPr>
          <a:xfrm flipH="1" flipV="1">
            <a:off x="6228184" y="4401108"/>
            <a:ext cx="554580" cy="545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6" idx="2"/>
            <a:endCxn id="11" idx="6"/>
          </p:cNvCxnSpPr>
          <p:nvPr/>
        </p:nvCxnSpPr>
        <p:spPr>
          <a:xfrm flipH="1" flipV="1">
            <a:off x="6228184" y="4401108"/>
            <a:ext cx="554580" cy="1363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5549340" y="2604914"/>
            <a:ext cx="2380726" cy="3704406"/>
          </a:xfrm>
          <a:prstGeom prst="roundRect">
            <a:avLst>
              <a:gd name="adj" fmla="val 831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08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친구 관계 </a:t>
            </a:r>
            <a:r>
              <a:rPr lang="en-US" altLang="ko-KR" dirty="0" smtClean="0"/>
              <a:t>Ranking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 친구 </a:t>
            </a:r>
            <a:r>
              <a:rPr lang="en-US" altLang="ko-KR" dirty="0" smtClean="0"/>
              <a:t>Ranking</a:t>
            </a:r>
          </a:p>
          <a:p>
            <a:pPr lvl="1"/>
            <a:r>
              <a:rPr lang="ko-KR" altLang="en-US" dirty="0" smtClean="0"/>
              <a:t>나를 좋아하는 친구</a:t>
            </a:r>
            <a:r>
              <a:rPr lang="en-US" altLang="ko-KR" dirty="0" smtClean="0"/>
              <a:t>(followed): </a:t>
            </a:r>
            <a:r>
              <a:rPr lang="ko-KR" altLang="en-US" dirty="0" smtClean="0"/>
              <a:t>특정기간</a:t>
            </a:r>
            <a:r>
              <a:rPr lang="en-US" altLang="ko-KR" dirty="0"/>
              <a:t>(1</a:t>
            </a:r>
            <a:r>
              <a:rPr lang="ko-KR" altLang="en-US" dirty="0"/>
              <a:t>개월</a:t>
            </a:r>
            <a:r>
              <a:rPr lang="en-US" altLang="ko-KR" dirty="0"/>
              <a:t>)</a:t>
            </a:r>
            <a:r>
              <a:rPr lang="ko-KR" altLang="en-US" dirty="0"/>
              <a:t>동안 </a:t>
            </a:r>
            <a:r>
              <a:rPr lang="ko-KR" altLang="en-US" dirty="0" smtClean="0"/>
              <a:t>나의 </a:t>
            </a:r>
            <a:r>
              <a:rPr lang="en-US" altLang="ko-KR" dirty="0" smtClean="0"/>
              <a:t>contents(status, link, photo, video)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comment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like</a:t>
            </a:r>
            <a:r>
              <a:rPr lang="ko-KR" altLang="en-US" dirty="0" smtClean="0"/>
              <a:t>를 한 친구별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 집계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내가 좋아하는 친구</a:t>
            </a:r>
            <a:r>
              <a:rPr lang="en-US" altLang="ko-KR" dirty="0" smtClean="0"/>
              <a:t>(following): </a:t>
            </a:r>
            <a:r>
              <a:rPr lang="ko-KR" altLang="en-US" dirty="0" smtClean="0"/>
              <a:t>특정기간</a:t>
            </a:r>
            <a:r>
              <a:rPr lang="en-US" altLang="ko-KR" dirty="0"/>
              <a:t>(1</a:t>
            </a:r>
            <a:r>
              <a:rPr lang="ko-KR" altLang="en-US" dirty="0"/>
              <a:t>개월</a:t>
            </a:r>
            <a:r>
              <a:rPr lang="en-US" altLang="ko-KR" dirty="0"/>
              <a:t>)</a:t>
            </a:r>
            <a:r>
              <a:rPr lang="ko-KR" altLang="en-US" dirty="0"/>
              <a:t>동안 </a:t>
            </a:r>
            <a:r>
              <a:rPr lang="ko-KR" altLang="en-US" dirty="0" smtClean="0"/>
              <a:t>내 친구의 </a:t>
            </a:r>
            <a:r>
              <a:rPr lang="en-US" altLang="ko-KR" dirty="0" smtClean="0"/>
              <a:t>contents(status</a:t>
            </a:r>
            <a:r>
              <a:rPr lang="en-US" altLang="ko-KR" dirty="0"/>
              <a:t>, link, photo, video)</a:t>
            </a:r>
            <a:r>
              <a:rPr lang="ko-KR" altLang="en-US" dirty="0"/>
              <a:t>에 </a:t>
            </a:r>
            <a:r>
              <a:rPr lang="ko-KR" altLang="en-US" dirty="0" smtClean="0"/>
              <a:t>내가 </a:t>
            </a:r>
            <a:r>
              <a:rPr lang="en-US" altLang="ko-KR" dirty="0" smtClean="0"/>
              <a:t>comment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, like</a:t>
            </a:r>
            <a:r>
              <a:rPr lang="ko-KR" altLang="en-US" dirty="0"/>
              <a:t>를 한 친구별 </a:t>
            </a:r>
            <a:r>
              <a:rPr lang="en-US" altLang="ko-KR" dirty="0"/>
              <a:t>count</a:t>
            </a:r>
            <a:r>
              <a:rPr lang="ko-KR" altLang="en-US" dirty="0"/>
              <a:t> 집계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내 친구의 친구들 </a:t>
            </a:r>
            <a:r>
              <a:rPr lang="en-US" altLang="ko-KR" dirty="0" smtClean="0"/>
              <a:t>Ranking</a:t>
            </a:r>
          </a:p>
          <a:p>
            <a:pPr lvl="1"/>
            <a:r>
              <a:rPr lang="ko-KR" altLang="en-US" dirty="0" smtClean="0"/>
              <a:t>내 친구를 좋아하는 친구</a:t>
            </a:r>
            <a:r>
              <a:rPr lang="en-US" altLang="ko-KR" dirty="0" smtClean="0"/>
              <a:t>(followed): </a:t>
            </a:r>
            <a:r>
              <a:rPr lang="ko-KR" altLang="en-US" dirty="0" smtClean="0"/>
              <a:t>특정기간</a:t>
            </a:r>
            <a:r>
              <a:rPr lang="en-US" altLang="ko-KR" dirty="0"/>
              <a:t>(1</a:t>
            </a:r>
            <a:r>
              <a:rPr lang="ko-KR" altLang="en-US" dirty="0"/>
              <a:t>개월</a:t>
            </a:r>
            <a:r>
              <a:rPr lang="en-US" altLang="ko-KR" dirty="0"/>
              <a:t>)</a:t>
            </a:r>
            <a:r>
              <a:rPr lang="ko-KR" altLang="en-US" dirty="0"/>
              <a:t>동안 </a:t>
            </a:r>
            <a:r>
              <a:rPr lang="ko-KR" altLang="en-US" dirty="0" smtClean="0"/>
              <a:t>내 친구의 </a:t>
            </a:r>
            <a:r>
              <a:rPr lang="en-US" altLang="ko-KR" dirty="0" smtClean="0"/>
              <a:t>contents(status</a:t>
            </a:r>
            <a:r>
              <a:rPr lang="en-US" altLang="ko-KR" dirty="0"/>
              <a:t>, link, photo, video)</a:t>
            </a:r>
            <a:r>
              <a:rPr lang="ko-KR" altLang="en-US" dirty="0"/>
              <a:t>에 </a:t>
            </a:r>
            <a:r>
              <a:rPr lang="en-US" altLang="ko-KR" dirty="0"/>
              <a:t>comment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like</a:t>
            </a:r>
            <a:r>
              <a:rPr lang="ko-KR" altLang="en-US" dirty="0"/>
              <a:t>를 한 </a:t>
            </a:r>
            <a:r>
              <a:rPr lang="ko-KR" altLang="en-US" dirty="0" smtClean="0"/>
              <a:t>사용자별 </a:t>
            </a:r>
            <a:r>
              <a:rPr lang="en-US" altLang="ko-KR" dirty="0" smtClean="0"/>
              <a:t>count </a:t>
            </a:r>
            <a:r>
              <a:rPr lang="ko-KR" altLang="en-US" dirty="0" smtClean="0"/>
              <a:t>집계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1275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관심</a:t>
            </a:r>
            <a:r>
              <a:rPr lang="ko-KR" altLang="en-US" dirty="0"/>
              <a:t>사</a:t>
            </a:r>
            <a:r>
              <a:rPr lang="ko-KR" altLang="en-US" dirty="0" smtClean="0"/>
              <a:t>별 친구 </a:t>
            </a:r>
            <a:r>
              <a:rPr lang="en-US" altLang="ko-KR" dirty="0" smtClean="0"/>
              <a:t>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 친구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내 친구의 친구들이 </a:t>
            </a:r>
            <a:r>
              <a:rPr lang="en-US" altLang="ko-KR" dirty="0" smtClean="0"/>
              <a:t>comment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like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contents</a:t>
            </a:r>
            <a:r>
              <a:rPr lang="ko-KR" altLang="en-US" dirty="0" smtClean="0"/>
              <a:t>의 소유자별로 그룹핑하여 관심사별로 그룹핑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5791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1687</Words>
  <Application>Microsoft Office PowerPoint</Application>
  <PresentationFormat>화면 슬라이드 쇼(4:3)</PresentationFormat>
  <Paragraphs>351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Facebook 내 친구 네트워크 분석</vt:lpstr>
      <vt:lpstr>PowerPoint 프레젠테이션</vt:lpstr>
      <vt:lpstr>PowerPoint 프레젠테이션</vt:lpstr>
      <vt:lpstr>Facebook 네트워크 그래프</vt:lpstr>
      <vt:lpstr>Graph Clustering</vt:lpstr>
      <vt:lpstr>나-친구간 컨텐트 관계도</vt:lpstr>
      <vt:lpstr>내 친구의 절친들 찾기</vt:lpstr>
      <vt:lpstr>친구 관계 Ranking</vt:lpstr>
      <vt:lpstr>관심사별 친구 Clustering</vt:lpstr>
      <vt:lpstr>PowerPoint 프레젠테이션</vt:lpstr>
      <vt:lpstr>Screen. Web 메인화면</vt:lpstr>
      <vt:lpstr>Screen. Applet 메인화면</vt:lpstr>
      <vt:lpstr>Screen. Graph Area</vt:lpstr>
      <vt:lpstr>Screen. My Friends</vt:lpstr>
      <vt:lpstr>Screen. Friends of Friend</vt:lpstr>
      <vt:lpstr>Screen. Friend may know</vt:lpstr>
      <vt:lpstr>Screen. Graph Share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</dc:creator>
  <cp:lastModifiedBy>Louie</cp:lastModifiedBy>
  <cp:revision>95</cp:revision>
  <dcterms:created xsi:type="dcterms:W3CDTF">2009-09-25T08:39:45Z</dcterms:created>
  <dcterms:modified xsi:type="dcterms:W3CDTF">2010-12-26T14:45:18Z</dcterms:modified>
</cp:coreProperties>
</file>