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00"/>
    <a:srgbClr val="7900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0"/>
  </p:normalViewPr>
  <p:slideViewPr>
    <p:cSldViewPr>
      <p:cViewPr varScale="1">
        <p:scale>
          <a:sx n="72" d="100"/>
          <a:sy n="72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A05FE-2E34-4811-A625-7B96675ED22B}" type="datetimeFigureOut">
              <a:rPr lang="ko-KR" altLang="en-US" smtClean="0"/>
              <a:pPr/>
              <a:t>2010-12-21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38A98-04C7-42FD-B345-38FB2F437A9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668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38A98-04C7-42FD-B345-38FB2F437A9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84261"/>
          </a:xfrm>
        </p:spPr>
        <p:txBody>
          <a:bodyPr/>
          <a:lstStyle>
            <a:lvl1pPr>
              <a:defRPr b="0">
                <a:latin typeface="나눔고딕 Bold" pitchFamily="50" charset="-127"/>
                <a:ea typeface="나눔고딕 Bold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728" y="3929066"/>
            <a:ext cx="6400800" cy="200026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26990"/>
            <a:ext cx="8501122" cy="582594"/>
          </a:xfrm>
        </p:spPr>
        <p:txBody>
          <a:bodyPr>
            <a:normAutofit/>
          </a:bodyPr>
          <a:lstStyle>
            <a:lvl1pPr algn="l">
              <a:defRPr sz="28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071546"/>
            <a:ext cx="8501122" cy="5286412"/>
          </a:xfrm>
        </p:spPr>
        <p:txBody>
          <a:bodyPr>
            <a:normAutofit/>
          </a:bodyPr>
          <a:lstStyle>
            <a:lvl1pPr marL="266700" indent="-266700">
              <a:buFont typeface="Wingdings" pitchFamily="2" charset="2"/>
              <a:buChar char="§"/>
              <a:defRPr sz="1600" b="1">
                <a:latin typeface="나눔고딕" pitchFamily="50" charset="-127"/>
                <a:ea typeface="나눔고딕" pitchFamily="50" charset="-127"/>
              </a:defRPr>
            </a:lvl1pPr>
            <a:lvl2pPr marL="533400" indent="-266700">
              <a:defRPr sz="1400">
                <a:latin typeface="나눔고딕" pitchFamily="50" charset="-127"/>
                <a:ea typeface="나눔고딕" pitchFamily="50" charset="-127"/>
              </a:defRPr>
            </a:lvl2pPr>
            <a:lvl3pPr marL="723900" indent="-190500">
              <a:defRPr sz="12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42875" y="765156"/>
            <a:ext cx="8715375" cy="1588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944538" y="6429396"/>
            <a:ext cx="266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BFB935C4-4480-42F3-8ACC-F11639E6F7A3}" type="slidenum">
              <a:rPr lang="ko-KR" altLang="en-US" sz="1200" smtClean="0">
                <a:latin typeface="나눔고딕" pitchFamily="50" charset="-127"/>
                <a:ea typeface="나눔고딕" pitchFamily="50" charset="-127"/>
              </a:rPr>
              <a:pPr algn="l"/>
              <a:t>‹#›</a:t>
            </a:fld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1200" dirty="0" smtClean="0">
                <a:latin typeface="나눔손글씨 펜" pitchFamily="66" charset="-127"/>
                <a:ea typeface="나눔손글씨 펜" pitchFamily="66" charset="-127"/>
              </a:rPr>
              <a:t>beeblz.com</a:t>
            </a:r>
            <a:endParaRPr lang="ko-KR" altLang="en-US" sz="1200" dirty="0">
              <a:latin typeface="나눔손글씨 펜" pitchFamily="66" charset="-127"/>
              <a:ea typeface="나눔손글씨 펜" pitchFamily="66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285720" y="6570684"/>
            <a:ext cx="684000" cy="1588"/>
          </a:xfrm>
          <a:prstGeom prst="line">
            <a:avLst/>
          </a:prstGeom>
          <a:ln w="444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5720" y="226990"/>
            <a:ext cx="8501122" cy="582594"/>
          </a:xfrm>
        </p:spPr>
        <p:txBody>
          <a:bodyPr>
            <a:normAutofit/>
          </a:bodyPr>
          <a:lstStyle>
            <a:lvl1pPr algn="l">
              <a:defRPr sz="28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4538" y="6429396"/>
            <a:ext cx="266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BFB935C4-4480-42F3-8ACC-F11639E6F7A3}" type="slidenum">
              <a:rPr lang="ko-KR" altLang="en-US" sz="1200" smtClean="0">
                <a:latin typeface="나눔고딕" pitchFamily="50" charset="-127"/>
                <a:ea typeface="나눔고딕" pitchFamily="50" charset="-127"/>
              </a:rPr>
              <a:pPr algn="l"/>
              <a:t>‹#›</a:t>
            </a:fld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1200" dirty="0" smtClean="0">
                <a:latin typeface="나눔손글씨 펜" pitchFamily="66" charset="-127"/>
                <a:ea typeface="나눔손글씨 펜" pitchFamily="66" charset="-127"/>
              </a:rPr>
              <a:t>beeblz.com</a:t>
            </a:r>
            <a:endParaRPr lang="ko-KR" altLang="en-US" sz="1200" dirty="0">
              <a:latin typeface="나눔손글씨 펜" pitchFamily="66" charset="-127"/>
              <a:ea typeface="나눔손글씨 펜" pitchFamily="66" charset="-127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285720" y="6570684"/>
            <a:ext cx="684000" cy="1588"/>
          </a:xfrm>
          <a:prstGeom prst="line">
            <a:avLst/>
          </a:prstGeom>
          <a:ln w="444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42875" y="765156"/>
            <a:ext cx="8715375" cy="1588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944538" y="6429396"/>
            <a:ext cx="266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smtClean="0">
                <a:latin typeface="나눔손글씨 펜" pitchFamily="66" charset="-127"/>
                <a:ea typeface="나눔손글씨 펜" pitchFamily="66" charset="-127"/>
              </a:rPr>
              <a:t>beeblz.com</a:t>
            </a:r>
            <a:endParaRPr lang="ko-KR" altLang="en-US" sz="1200" dirty="0">
              <a:latin typeface="나눔손글씨 펜" pitchFamily="66" charset="-127"/>
              <a:ea typeface="나눔손글씨 펜" pitchFamily="66" charset="-127"/>
            </a:endParaRP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285720" y="6570684"/>
            <a:ext cx="684000" cy="1588"/>
          </a:xfrm>
          <a:prstGeom prst="line">
            <a:avLst/>
          </a:prstGeom>
          <a:ln w="444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Facebook </a:t>
            </a:r>
            <a:r>
              <a:rPr lang="ko-KR" altLang="en-US" dirty="0" smtClean="0"/>
              <a:t>내 친구 네트워크 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2010. 12. 16</a:t>
            </a:r>
          </a:p>
          <a:p>
            <a:r>
              <a:rPr lang="ko-KR" altLang="en-US" dirty="0" smtClean="0"/>
              <a:t>배영</a:t>
            </a:r>
            <a:r>
              <a:rPr lang="ko-KR" altLang="en-US" dirty="0"/>
              <a:t>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00034" y="1741965"/>
            <a:ext cx="8001056" cy="115399"/>
          </a:xfrm>
          <a:prstGeom prst="rect">
            <a:avLst/>
          </a:prstGeom>
          <a:solidFill>
            <a:srgbClr val="790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0194" y="980728"/>
            <a:ext cx="2919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bee</a:t>
            </a:r>
            <a:r>
              <a:rPr lang="en-US" altLang="ko-KR" sz="4800" b="1" dirty="0" smtClean="0">
                <a:solidFill>
                  <a:srgbClr val="FFC000"/>
                </a:solidFill>
                <a:latin typeface="나눔손글씨 붓" pitchFamily="66" charset="-127"/>
                <a:ea typeface="나눔손글씨 붓" pitchFamily="66" charset="-127"/>
              </a:rPr>
              <a:t>blz</a:t>
            </a:r>
            <a:r>
              <a:rPr lang="en-US" altLang="ko-KR" sz="4800" b="1" dirty="0" smtClean="0">
                <a:latin typeface="나눔손글씨 붓" pitchFamily="66" charset="-127"/>
                <a:ea typeface="나눔손글씨 붓" pitchFamily="66" charset="-127"/>
              </a:rPr>
              <a:t> </a:t>
            </a:r>
            <a:r>
              <a:rPr lang="en-US" altLang="ko-KR" sz="3600" b="1" dirty="0" smtClean="0">
                <a:solidFill>
                  <a:srgbClr val="0070C0"/>
                </a:solidFill>
                <a:latin typeface="나눔손글씨 붓" pitchFamily="66" charset="-127"/>
                <a:ea typeface="나눔손글씨 붓" pitchFamily="66" charset="-127"/>
              </a:rPr>
              <a:t>“</a:t>
            </a:r>
            <a:r>
              <a:rPr lang="ko-KR" altLang="en-US" sz="3600" b="1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비</a:t>
            </a:r>
            <a:r>
              <a:rPr lang="ko-KR" altLang="en-US" sz="3600" b="1" dirty="0" smtClean="0">
                <a:solidFill>
                  <a:srgbClr val="FFC000"/>
                </a:solidFill>
                <a:latin typeface="나눔손글씨 붓" pitchFamily="66" charset="-127"/>
                <a:ea typeface="나눔손글씨 붓" pitchFamily="66" charset="-127"/>
              </a:rPr>
              <a:t>블즈</a:t>
            </a:r>
            <a:r>
              <a:rPr lang="en-US" altLang="ko-KR" sz="3600" b="1" dirty="0" smtClean="0">
                <a:solidFill>
                  <a:srgbClr val="0070C0"/>
                </a:solidFill>
                <a:latin typeface="나눔손글씨 붓" pitchFamily="66" charset="-127"/>
                <a:ea typeface="나눔손글씨 붓" pitchFamily="66" charset="-127"/>
              </a:rPr>
              <a:t>”</a:t>
            </a:r>
            <a:endParaRPr lang="ko-KR" altLang="en-US" sz="3600" b="1" dirty="0">
              <a:solidFill>
                <a:srgbClr val="0070C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78" y="512765"/>
            <a:ext cx="1440730" cy="121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356992"/>
            <a:ext cx="41338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08" y="1556792"/>
            <a:ext cx="17907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89922"/>
            <a:ext cx="3024336" cy="2333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Facebook </a:t>
            </a:r>
            <a:r>
              <a:rPr lang="ko-KR" altLang="en-US" dirty="0" smtClean="0"/>
              <a:t>네트워크 그래프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4031230" y="338498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나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607294" y="2204864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f1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292080" y="2996952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f2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427342" y="4581128"/>
            <a:ext cx="468762" cy="50405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f3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43111" y="3042084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f4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059832" y="1952836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f5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763688" y="1989617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f6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837008" y="2070516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f7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526461" y="3709020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f8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" name="직선 연결선 3"/>
          <p:cNvCxnSpPr>
            <a:stCxn id="2" idx="1"/>
            <a:endCxn id="10" idx="5"/>
          </p:cNvCxnSpPr>
          <p:nvPr/>
        </p:nvCxnSpPr>
        <p:spPr>
          <a:xfrm flipH="1">
            <a:off x="2743224" y="3469347"/>
            <a:ext cx="1372369" cy="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2" idx="1"/>
            <a:endCxn id="11" idx="4"/>
          </p:cNvCxnSpPr>
          <p:nvPr/>
        </p:nvCxnSpPr>
        <p:spPr>
          <a:xfrm flipH="1" flipV="1">
            <a:off x="3294213" y="2456892"/>
            <a:ext cx="821380" cy="1012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2" idx="1"/>
            <a:endCxn id="15" idx="5"/>
          </p:cNvCxnSpPr>
          <p:nvPr/>
        </p:nvCxnSpPr>
        <p:spPr>
          <a:xfrm flipH="1" flipV="1">
            <a:off x="2163801" y="2419856"/>
            <a:ext cx="1951792" cy="1049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1" idx="3"/>
            <a:endCxn id="10" idx="0"/>
          </p:cNvCxnSpPr>
          <p:nvPr/>
        </p:nvCxnSpPr>
        <p:spPr>
          <a:xfrm flipH="1">
            <a:off x="2577492" y="2383075"/>
            <a:ext cx="550989" cy="659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1" idx="2"/>
            <a:endCxn id="15" idx="6"/>
          </p:cNvCxnSpPr>
          <p:nvPr/>
        </p:nvCxnSpPr>
        <p:spPr>
          <a:xfrm flipH="1">
            <a:off x="2232450" y="2204864"/>
            <a:ext cx="827382" cy="36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7" idx="3"/>
            <a:endCxn id="2" idx="7"/>
          </p:cNvCxnSpPr>
          <p:nvPr/>
        </p:nvCxnSpPr>
        <p:spPr>
          <a:xfrm flipH="1">
            <a:off x="4522931" y="2635103"/>
            <a:ext cx="153012" cy="834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8" idx="2"/>
            <a:endCxn id="2" idx="7"/>
          </p:cNvCxnSpPr>
          <p:nvPr/>
        </p:nvCxnSpPr>
        <p:spPr>
          <a:xfrm flipH="1">
            <a:off x="4522931" y="3248980"/>
            <a:ext cx="769149" cy="220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6" idx="2"/>
            <a:endCxn id="2" idx="7"/>
          </p:cNvCxnSpPr>
          <p:nvPr/>
        </p:nvCxnSpPr>
        <p:spPr>
          <a:xfrm flipH="1">
            <a:off x="4522931" y="2322544"/>
            <a:ext cx="1314077" cy="114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7" idx="2"/>
            <a:endCxn id="2" idx="7"/>
          </p:cNvCxnSpPr>
          <p:nvPr/>
        </p:nvCxnSpPr>
        <p:spPr>
          <a:xfrm flipH="1" flipV="1">
            <a:off x="4522931" y="3469347"/>
            <a:ext cx="1003530" cy="491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9" idx="0"/>
          </p:cNvCxnSpPr>
          <p:nvPr/>
        </p:nvCxnSpPr>
        <p:spPr>
          <a:xfrm flipH="1" flipV="1">
            <a:off x="4427342" y="3961048"/>
            <a:ext cx="234381" cy="6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7" idx="7"/>
            <a:endCxn id="16" idx="2"/>
          </p:cNvCxnSpPr>
          <p:nvPr/>
        </p:nvCxnSpPr>
        <p:spPr>
          <a:xfrm>
            <a:off x="5007407" y="2278681"/>
            <a:ext cx="829601" cy="43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7" idx="5"/>
            <a:endCxn id="8" idx="1"/>
          </p:cNvCxnSpPr>
          <p:nvPr/>
        </p:nvCxnSpPr>
        <p:spPr>
          <a:xfrm>
            <a:off x="5007407" y="2635103"/>
            <a:ext cx="353322" cy="435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6" idx="4"/>
            <a:endCxn id="17" idx="7"/>
          </p:cNvCxnSpPr>
          <p:nvPr/>
        </p:nvCxnSpPr>
        <p:spPr>
          <a:xfrm flipH="1">
            <a:off x="5926574" y="2574572"/>
            <a:ext cx="144815" cy="1208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 Clustering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 친구들 </a:t>
            </a:r>
            <a:r>
              <a:rPr lang="en-US" altLang="ko-KR" dirty="0" smtClean="0"/>
              <a:t>Clustering</a:t>
            </a:r>
          </a:p>
          <a:p>
            <a:pPr lvl="1"/>
            <a:r>
              <a:rPr lang="ko-KR" altLang="en-US" dirty="0" smtClean="0"/>
              <a:t>그래프상의 관계를 가지고 친구 유형별 그룹핑</a:t>
            </a:r>
            <a:r>
              <a:rPr lang="en-US" altLang="ko-KR" dirty="0" smtClean="0"/>
              <a:t>(</a:t>
            </a:r>
            <a:r>
              <a:rPr lang="ko-KR" altLang="en-US" dirty="0" smtClean="0"/>
              <a:t>친구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798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3203848" y="1052736"/>
            <a:ext cx="1800200" cy="3096344"/>
          </a:xfrm>
          <a:prstGeom prst="roundRect">
            <a:avLst>
              <a:gd name="adj" fmla="val 709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</a:t>
            </a:r>
            <a:r>
              <a:rPr lang="en-US" altLang="ko-KR" dirty="0" smtClean="0"/>
              <a:t>-</a:t>
            </a:r>
            <a:r>
              <a:rPr lang="ko-KR" altLang="en-US" dirty="0" smtClean="0"/>
              <a:t>친구간 컨텐트 관계도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380524" y="335699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나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1880" y="1412776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status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2827" y="2060848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link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492827" y="2708920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photo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92827" y="3356992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video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92827" y="4869160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92827" y="5517232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like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5856" y="10527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User Contents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03848" y="4509120"/>
            <a:ext cx="1800200" cy="1656184"/>
          </a:xfrm>
          <a:prstGeom prst="roundRect">
            <a:avLst>
              <a:gd name="adj" fmla="val 709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75856" y="45091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User Response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26" idx="6"/>
            <a:endCxn id="12" idx="1"/>
          </p:cNvCxnSpPr>
          <p:nvPr/>
        </p:nvCxnSpPr>
        <p:spPr>
          <a:xfrm flipV="1">
            <a:off x="1956588" y="2600908"/>
            <a:ext cx="1247260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6" idx="6"/>
            <a:endCxn id="35" idx="1"/>
          </p:cNvCxnSpPr>
          <p:nvPr/>
        </p:nvCxnSpPr>
        <p:spPr>
          <a:xfrm>
            <a:off x="1956588" y="3645024"/>
            <a:ext cx="1247260" cy="169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5" idx="0"/>
            <a:endCxn id="12" idx="2"/>
          </p:cNvCxnSpPr>
          <p:nvPr/>
        </p:nvCxnSpPr>
        <p:spPr>
          <a:xfrm flipV="1">
            <a:off x="4103948" y="414908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6588224" y="335699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친구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0" name="직선 화살표 연결선 49"/>
          <p:cNvCxnSpPr>
            <a:stCxn id="49" idx="2"/>
            <a:endCxn id="12" idx="3"/>
          </p:cNvCxnSpPr>
          <p:nvPr/>
        </p:nvCxnSpPr>
        <p:spPr>
          <a:xfrm flipH="1" flipV="1">
            <a:off x="5004048" y="2600908"/>
            <a:ext cx="1584176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9" idx="2"/>
            <a:endCxn id="35" idx="3"/>
          </p:cNvCxnSpPr>
          <p:nvPr/>
        </p:nvCxnSpPr>
        <p:spPr>
          <a:xfrm flipH="1">
            <a:off x="5004048" y="3645024"/>
            <a:ext cx="1584176" cy="169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6588224" y="4869160"/>
            <a:ext cx="936104" cy="10081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친구의 친구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8" name="직선 화살표 연결선 57"/>
          <p:cNvCxnSpPr>
            <a:stCxn id="57" idx="2"/>
            <a:endCxn id="35" idx="3"/>
          </p:cNvCxnSpPr>
          <p:nvPr/>
        </p:nvCxnSpPr>
        <p:spPr>
          <a:xfrm flipH="1" flipV="1">
            <a:off x="5004048" y="5337212"/>
            <a:ext cx="1584176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50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 친구의 절친들 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Friends of Friend </a:t>
            </a:r>
            <a:r>
              <a:rPr lang="ko-KR" altLang="en-US" dirty="0" smtClean="0"/>
              <a:t>찾기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 친구의 친구들을 찾기 위한 </a:t>
            </a:r>
            <a:r>
              <a:rPr lang="en-US" altLang="ko-KR" dirty="0" smtClean="0"/>
              <a:t>Facebook API</a:t>
            </a:r>
            <a:r>
              <a:rPr lang="ko-KR" altLang="en-US" dirty="0" smtClean="0"/>
              <a:t>는 직접 제공하지 않고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 친구의 절친들을 찾기 위해서 내 친구의 </a:t>
            </a:r>
            <a:r>
              <a:rPr lang="en-US" altLang="ko-KR" dirty="0" smtClean="0"/>
              <a:t>contents(status, link, photo, video)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comment</a:t>
            </a:r>
            <a:r>
              <a:rPr lang="ko-KR" altLang="en-US" dirty="0" smtClean="0"/>
              <a:t> 또는 </a:t>
            </a:r>
            <a:r>
              <a:rPr lang="en-US" altLang="ko-KR" dirty="0" smtClean="0"/>
              <a:t>like</a:t>
            </a:r>
            <a:r>
              <a:rPr lang="ko-KR" altLang="en-US" dirty="0" smtClean="0"/>
              <a:t>를 한 사용자들을 찾아내어 우회적으로 내 친구의 절친들을 찾아냄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특정기간</a:t>
            </a:r>
            <a:r>
              <a:rPr lang="en-US" altLang="ko-KR" dirty="0" smtClean="0"/>
              <a:t>(1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)</a:t>
            </a:r>
            <a:r>
              <a:rPr lang="ko-KR" altLang="en-US" dirty="0" smtClean="0"/>
              <a:t>동안 내 친구별 </a:t>
            </a:r>
            <a:r>
              <a:rPr lang="en-US" altLang="ko-KR" dirty="0" smtClean="0"/>
              <a:t>comment, like</a:t>
            </a:r>
            <a:r>
              <a:rPr lang="ko-KR" altLang="en-US" dirty="0" smtClean="0"/>
              <a:t>한 사용자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 집계</a:t>
            </a:r>
            <a:endParaRPr lang="en-US" altLang="ko-KR" dirty="0" smtClean="0"/>
          </a:p>
        </p:txBody>
      </p:sp>
      <p:sp>
        <p:nvSpPr>
          <p:cNvPr id="4" name="타원 3"/>
          <p:cNvSpPr/>
          <p:nvPr/>
        </p:nvSpPr>
        <p:spPr>
          <a:xfrm>
            <a:off x="3197966" y="425709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나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774030" y="3076972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f1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58816" y="3869060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f2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594078" y="5453236"/>
            <a:ext cx="468762" cy="50405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f3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509847" y="3914192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f4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226568" y="2824944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f5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30424" y="2861725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f6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759422" y="4149080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f7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693197" y="4581128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f8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3" name="직선 연결선 12"/>
          <p:cNvCxnSpPr>
            <a:stCxn id="4" idx="1"/>
            <a:endCxn id="8" idx="5"/>
          </p:cNvCxnSpPr>
          <p:nvPr/>
        </p:nvCxnSpPr>
        <p:spPr>
          <a:xfrm flipH="1">
            <a:off x="1909960" y="4341455"/>
            <a:ext cx="1372369" cy="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1"/>
            <a:endCxn id="9" idx="4"/>
          </p:cNvCxnSpPr>
          <p:nvPr/>
        </p:nvCxnSpPr>
        <p:spPr>
          <a:xfrm flipH="1" flipV="1">
            <a:off x="2460949" y="3329000"/>
            <a:ext cx="821380" cy="1012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4" idx="1"/>
            <a:endCxn id="10" idx="5"/>
          </p:cNvCxnSpPr>
          <p:nvPr/>
        </p:nvCxnSpPr>
        <p:spPr>
          <a:xfrm flipH="1" flipV="1">
            <a:off x="1330537" y="3291964"/>
            <a:ext cx="1951792" cy="1049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9" idx="3"/>
            <a:endCxn id="8" idx="0"/>
          </p:cNvCxnSpPr>
          <p:nvPr/>
        </p:nvCxnSpPr>
        <p:spPr>
          <a:xfrm flipH="1">
            <a:off x="1744228" y="3255183"/>
            <a:ext cx="550989" cy="659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9" idx="2"/>
            <a:endCxn id="10" idx="6"/>
          </p:cNvCxnSpPr>
          <p:nvPr/>
        </p:nvCxnSpPr>
        <p:spPr>
          <a:xfrm flipH="1">
            <a:off x="1399186" y="3076972"/>
            <a:ext cx="827382" cy="36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5" idx="3"/>
            <a:endCxn id="4" idx="7"/>
          </p:cNvCxnSpPr>
          <p:nvPr/>
        </p:nvCxnSpPr>
        <p:spPr>
          <a:xfrm flipH="1">
            <a:off x="3689667" y="3507211"/>
            <a:ext cx="153012" cy="834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2"/>
            <a:endCxn id="4" idx="7"/>
          </p:cNvCxnSpPr>
          <p:nvPr/>
        </p:nvCxnSpPr>
        <p:spPr>
          <a:xfrm flipH="1">
            <a:off x="3689667" y="4121088"/>
            <a:ext cx="769149" cy="220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1" idx="2"/>
            <a:endCxn id="4" idx="7"/>
          </p:cNvCxnSpPr>
          <p:nvPr/>
        </p:nvCxnSpPr>
        <p:spPr>
          <a:xfrm flipH="1" flipV="1">
            <a:off x="3689667" y="4341455"/>
            <a:ext cx="2069755" cy="59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2" idx="2"/>
            <a:endCxn id="4" idx="7"/>
          </p:cNvCxnSpPr>
          <p:nvPr/>
        </p:nvCxnSpPr>
        <p:spPr>
          <a:xfrm flipH="1" flipV="1">
            <a:off x="3689667" y="4341455"/>
            <a:ext cx="1003530" cy="491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7" idx="0"/>
          </p:cNvCxnSpPr>
          <p:nvPr/>
        </p:nvCxnSpPr>
        <p:spPr>
          <a:xfrm flipH="1" flipV="1">
            <a:off x="3594078" y="4833156"/>
            <a:ext cx="234381" cy="6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5" idx="6"/>
            <a:endCxn id="11" idx="2"/>
          </p:cNvCxnSpPr>
          <p:nvPr/>
        </p:nvCxnSpPr>
        <p:spPr>
          <a:xfrm>
            <a:off x="4242792" y="3329000"/>
            <a:ext cx="1516630" cy="10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5" idx="5"/>
            <a:endCxn id="6" idx="1"/>
          </p:cNvCxnSpPr>
          <p:nvPr/>
        </p:nvCxnSpPr>
        <p:spPr>
          <a:xfrm>
            <a:off x="4174143" y="3507211"/>
            <a:ext cx="353322" cy="435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1" idx="2"/>
            <a:endCxn id="12" idx="6"/>
          </p:cNvCxnSpPr>
          <p:nvPr/>
        </p:nvCxnSpPr>
        <p:spPr>
          <a:xfrm flipH="1">
            <a:off x="5161959" y="4401108"/>
            <a:ext cx="597463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6782764" y="2799706"/>
            <a:ext cx="720080" cy="6567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f7-1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782764" y="3690138"/>
            <a:ext cx="720080" cy="6567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f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7-2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782764" y="4618230"/>
            <a:ext cx="720080" cy="6567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f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7-3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782764" y="5436502"/>
            <a:ext cx="720080" cy="6567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f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7-4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9" name="직선 연결선 38"/>
          <p:cNvCxnSpPr>
            <a:stCxn id="29" idx="2"/>
            <a:endCxn id="11" idx="6"/>
          </p:cNvCxnSpPr>
          <p:nvPr/>
        </p:nvCxnSpPr>
        <p:spPr>
          <a:xfrm flipH="1">
            <a:off x="6228184" y="3128103"/>
            <a:ext cx="554580" cy="1273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4" idx="2"/>
            <a:endCxn id="11" idx="6"/>
          </p:cNvCxnSpPr>
          <p:nvPr/>
        </p:nvCxnSpPr>
        <p:spPr>
          <a:xfrm flipH="1">
            <a:off x="6228184" y="4018535"/>
            <a:ext cx="554580" cy="382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5" idx="2"/>
            <a:endCxn id="11" idx="6"/>
          </p:cNvCxnSpPr>
          <p:nvPr/>
        </p:nvCxnSpPr>
        <p:spPr>
          <a:xfrm flipH="1" flipV="1">
            <a:off x="6228184" y="4401108"/>
            <a:ext cx="554580" cy="545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6" idx="2"/>
            <a:endCxn id="11" idx="6"/>
          </p:cNvCxnSpPr>
          <p:nvPr/>
        </p:nvCxnSpPr>
        <p:spPr>
          <a:xfrm flipH="1" flipV="1">
            <a:off x="6228184" y="4401108"/>
            <a:ext cx="554580" cy="1363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5549340" y="2604914"/>
            <a:ext cx="2380726" cy="3704406"/>
          </a:xfrm>
          <a:prstGeom prst="roundRect">
            <a:avLst>
              <a:gd name="adj" fmla="val 8317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08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친구 관계 </a:t>
            </a:r>
            <a:r>
              <a:rPr lang="en-US" altLang="ko-KR" dirty="0" smtClean="0"/>
              <a:t>Ranking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 친구 </a:t>
            </a:r>
            <a:r>
              <a:rPr lang="en-US" altLang="ko-KR" dirty="0" smtClean="0"/>
              <a:t>Ranking</a:t>
            </a:r>
          </a:p>
          <a:p>
            <a:pPr lvl="1"/>
            <a:r>
              <a:rPr lang="ko-KR" altLang="en-US" dirty="0" smtClean="0"/>
              <a:t>나를 좋아하는 친구</a:t>
            </a:r>
            <a:r>
              <a:rPr lang="en-US" altLang="ko-KR" dirty="0" smtClean="0"/>
              <a:t>(followed): </a:t>
            </a:r>
            <a:r>
              <a:rPr lang="ko-KR" altLang="en-US" dirty="0" smtClean="0"/>
              <a:t>특정기간</a:t>
            </a:r>
            <a:r>
              <a:rPr lang="en-US" altLang="ko-KR" dirty="0"/>
              <a:t>(1</a:t>
            </a:r>
            <a:r>
              <a:rPr lang="ko-KR" altLang="en-US" dirty="0"/>
              <a:t>개월</a:t>
            </a:r>
            <a:r>
              <a:rPr lang="en-US" altLang="ko-KR" dirty="0"/>
              <a:t>)</a:t>
            </a:r>
            <a:r>
              <a:rPr lang="ko-KR" altLang="en-US" dirty="0"/>
              <a:t>동안 </a:t>
            </a:r>
            <a:r>
              <a:rPr lang="ko-KR" altLang="en-US" dirty="0" smtClean="0"/>
              <a:t>나의 </a:t>
            </a:r>
            <a:r>
              <a:rPr lang="en-US" altLang="ko-KR" dirty="0" smtClean="0"/>
              <a:t>contents(status, link, photo, video)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comment</a:t>
            </a:r>
            <a:r>
              <a:rPr lang="ko-KR" altLang="en-US" dirty="0" smtClean="0"/>
              <a:t> 또는 </a:t>
            </a:r>
            <a:r>
              <a:rPr lang="en-US" altLang="ko-KR" dirty="0" smtClean="0"/>
              <a:t>like</a:t>
            </a:r>
            <a:r>
              <a:rPr lang="ko-KR" altLang="en-US" dirty="0" smtClean="0"/>
              <a:t>를 한 친구별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 집계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내가 좋아하는 친구</a:t>
            </a:r>
            <a:r>
              <a:rPr lang="en-US" altLang="ko-KR" dirty="0" smtClean="0"/>
              <a:t>(following): </a:t>
            </a:r>
            <a:r>
              <a:rPr lang="ko-KR" altLang="en-US" dirty="0" smtClean="0"/>
              <a:t>특정기간</a:t>
            </a:r>
            <a:r>
              <a:rPr lang="en-US" altLang="ko-KR" dirty="0"/>
              <a:t>(1</a:t>
            </a:r>
            <a:r>
              <a:rPr lang="ko-KR" altLang="en-US" dirty="0"/>
              <a:t>개월</a:t>
            </a:r>
            <a:r>
              <a:rPr lang="en-US" altLang="ko-KR" dirty="0"/>
              <a:t>)</a:t>
            </a:r>
            <a:r>
              <a:rPr lang="ko-KR" altLang="en-US" dirty="0"/>
              <a:t>동안 </a:t>
            </a:r>
            <a:r>
              <a:rPr lang="ko-KR" altLang="en-US" dirty="0" smtClean="0"/>
              <a:t>내 친구의 </a:t>
            </a:r>
            <a:r>
              <a:rPr lang="en-US" altLang="ko-KR" dirty="0"/>
              <a:t>contents(status, link, photo, video)</a:t>
            </a:r>
            <a:r>
              <a:rPr lang="ko-KR" altLang="en-US" dirty="0"/>
              <a:t>에 </a:t>
            </a:r>
            <a:r>
              <a:rPr lang="ko-KR" altLang="en-US" dirty="0" smtClean="0"/>
              <a:t>내가 </a:t>
            </a:r>
            <a:r>
              <a:rPr lang="en-US" altLang="ko-KR" dirty="0" smtClean="0"/>
              <a:t>comment</a:t>
            </a:r>
            <a:r>
              <a:rPr lang="ko-KR" altLang="en-US" dirty="0" smtClean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like</a:t>
            </a:r>
            <a:r>
              <a:rPr lang="ko-KR" altLang="en-US" dirty="0"/>
              <a:t>를 한 친구별 </a:t>
            </a:r>
            <a:r>
              <a:rPr lang="en-US" altLang="ko-KR" dirty="0"/>
              <a:t>count</a:t>
            </a:r>
            <a:r>
              <a:rPr lang="ko-KR" altLang="en-US" dirty="0"/>
              <a:t> 집계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내 친구의 친구들 </a:t>
            </a:r>
            <a:r>
              <a:rPr lang="en-US" altLang="ko-KR" dirty="0" smtClean="0"/>
              <a:t>Ranking</a:t>
            </a:r>
          </a:p>
          <a:p>
            <a:pPr lvl="1"/>
            <a:r>
              <a:rPr lang="ko-KR" altLang="en-US" dirty="0" smtClean="0"/>
              <a:t>내 친구를 좋아하는 친구</a:t>
            </a:r>
            <a:r>
              <a:rPr lang="en-US" altLang="ko-KR" dirty="0" smtClean="0"/>
              <a:t>(followed): </a:t>
            </a:r>
            <a:r>
              <a:rPr lang="ko-KR" altLang="en-US" dirty="0" smtClean="0"/>
              <a:t>특정기간</a:t>
            </a:r>
            <a:r>
              <a:rPr lang="en-US" altLang="ko-KR" dirty="0"/>
              <a:t>(1</a:t>
            </a:r>
            <a:r>
              <a:rPr lang="ko-KR" altLang="en-US" dirty="0"/>
              <a:t>개월</a:t>
            </a:r>
            <a:r>
              <a:rPr lang="en-US" altLang="ko-KR" dirty="0"/>
              <a:t>)</a:t>
            </a:r>
            <a:r>
              <a:rPr lang="ko-KR" altLang="en-US" dirty="0"/>
              <a:t>동안 </a:t>
            </a:r>
            <a:r>
              <a:rPr lang="ko-KR" altLang="en-US" dirty="0" smtClean="0"/>
              <a:t>내 친구의 </a:t>
            </a:r>
            <a:r>
              <a:rPr lang="en-US" altLang="ko-KR" dirty="0"/>
              <a:t>contents(status, link, photo, video)</a:t>
            </a:r>
            <a:r>
              <a:rPr lang="ko-KR" altLang="en-US" dirty="0"/>
              <a:t>에 </a:t>
            </a:r>
            <a:r>
              <a:rPr lang="en-US" altLang="ko-KR" dirty="0"/>
              <a:t>comment</a:t>
            </a:r>
            <a:r>
              <a:rPr lang="ko-KR" altLang="en-US" dirty="0"/>
              <a:t> 또는 </a:t>
            </a:r>
            <a:r>
              <a:rPr lang="en-US" altLang="ko-KR" dirty="0"/>
              <a:t>like</a:t>
            </a:r>
            <a:r>
              <a:rPr lang="ko-KR" altLang="en-US" dirty="0"/>
              <a:t>를 한 </a:t>
            </a:r>
            <a:r>
              <a:rPr lang="ko-KR" altLang="en-US" dirty="0" smtClean="0"/>
              <a:t>사용자별 </a:t>
            </a:r>
            <a:r>
              <a:rPr lang="en-US" altLang="ko-KR" dirty="0" smtClean="0"/>
              <a:t>count </a:t>
            </a:r>
            <a:r>
              <a:rPr lang="ko-KR" altLang="en-US" dirty="0" smtClean="0"/>
              <a:t>집계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1275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선호도별 친구 </a:t>
            </a:r>
            <a:r>
              <a:rPr lang="en-US" altLang="ko-KR" dirty="0" smtClean="0"/>
              <a:t>Clustering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 친구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내 친구의 친구들이 </a:t>
            </a:r>
            <a:r>
              <a:rPr lang="en-US" altLang="ko-KR" dirty="0" smtClean="0"/>
              <a:t>comment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like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contents</a:t>
            </a:r>
            <a:r>
              <a:rPr lang="ko-KR" altLang="en-US" dirty="0" smtClean="0"/>
              <a:t>의 소유자별로 그룹핑하여 관심사별로 그룹핑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5791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컨트롤 </a:t>
            </a:r>
            <a:r>
              <a:rPr lang="ko-KR" altLang="en-US" dirty="0" smtClean="0"/>
              <a:t>모음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1" name="그룹 16"/>
          <p:cNvGrpSpPr/>
          <p:nvPr/>
        </p:nvGrpSpPr>
        <p:grpSpPr>
          <a:xfrm>
            <a:off x="545997" y="1244375"/>
            <a:ext cx="2628000" cy="4756422"/>
            <a:chOff x="359966" y="933178"/>
            <a:chExt cx="2628000" cy="4756422"/>
          </a:xfrm>
        </p:grpSpPr>
        <p:sp>
          <p:nvSpPr>
            <p:cNvPr id="12" name="직사각형 11"/>
            <p:cNvSpPr/>
            <p:nvPr userDrawn="1"/>
          </p:nvSpPr>
          <p:spPr>
            <a:xfrm>
              <a:off x="359966" y="936476"/>
              <a:ext cx="2289262" cy="4753124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359966" y="933178"/>
              <a:ext cx="2289262" cy="207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360721" y="936476"/>
              <a:ext cx="4251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atin typeface="+mn-ea"/>
                </a:rPr>
                <a:t>Title</a:t>
              </a:r>
              <a:endParaRPr lang="ko-KR" altLang="en-US" sz="900" b="1" dirty="0" smtClean="0"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2140091" y="936476"/>
              <a:ext cx="84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_   </a:t>
              </a:r>
              <a:r>
                <a:rPr lang="ko-KR" altLang="en-US" sz="900" b="1" baseline="0" dirty="0" smtClean="0">
                  <a:solidFill>
                    <a:schemeClr val="bg1"/>
                  </a:solidFill>
                  <a:latin typeface="+mj-ea"/>
                  <a:ea typeface="+mj-ea"/>
                </a:rPr>
                <a:t>□  </a:t>
              </a:r>
              <a:r>
                <a:rPr lang="en-US" altLang="ko-KR" sz="900" b="1" baseline="0" dirty="0" smtClean="0">
                  <a:solidFill>
                    <a:schemeClr val="bg1"/>
                  </a:solidFill>
                  <a:latin typeface="+mj-ea"/>
                  <a:ea typeface="+mj-ea"/>
                </a:rPr>
                <a:t>×</a:t>
              </a:r>
              <a:endParaRPr lang="ko-KR" altLang="en-US" sz="9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359966" y="1142666"/>
              <a:ext cx="2289262" cy="639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359966" y="1728564"/>
              <a:ext cx="2289262" cy="396103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359966" y="1503209"/>
              <a:ext cx="2289262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/>
            <p:cNvSpPr/>
            <p:nvPr userDrawn="1"/>
          </p:nvSpPr>
          <p:spPr>
            <a:xfrm>
              <a:off x="1502763" y="5473004"/>
              <a:ext cx="1144800" cy="21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110"/>
          <p:cNvGrpSpPr/>
          <p:nvPr/>
        </p:nvGrpSpPr>
        <p:grpSpPr>
          <a:xfrm>
            <a:off x="3779912" y="1990680"/>
            <a:ext cx="144016" cy="3633910"/>
            <a:chOff x="3456310" y="2060029"/>
            <a:chExt cx="144016" cy="3653544"/>
          </a:xfrm>
        </p:grpSpPr>
        <p:grpSp>
          <p:nvGrpSpPr>
            <p:cNvPr id="28" name="그룹 109"/>
            <p:cNvGrpSpPr/>
            <p:nvPr/>
          </p:nvGrpSpPr>
          <p:grpSpPr>
            <a:xfrm>
              <a:off x="3456310" y="2084412"/>
              <a:ext cx="144016" cy="3629161"/>
              <a:chOff x="3456310" y="2084412"/>
              <a:chExt cx="144016" cy="3629161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3456670" y="2084412"/>
                <a:ext cx="143656" cy="35470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3456310" y="5569573"/>
                <a:ext cx="143656" cy="144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▼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3456310" y="2232620"/>
                <a:ext cx="143656" cy="1584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3456310" y="2060029"/>
              <a:ext cx="143656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▲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3" name="Oval 251"/>
          <p:cNvSpPr/>
          <p:nvPr/>
        </p:nvSpPr>
        <p:spPr>
          <a:xfrm>
            <a:off x="4427984" y="1647389"/>
            <a:ext cx="180976" cy="18097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schemeClr val="tx1"/>
                </a:solidFill>
                <a:latin typeface="휴먼둥근헤드라인" pitchFamily="18" charset="-127"/>
                <a:ea typeface="휴먼둥근헤드라인" pitchFamily="18" charset="-127"/>
              </a:rPr>
              <a:t>+</a:t>
            </a:r>
            <a:endParaRPr lang="ko-KR" altLang="en-US" sz="800" b="1" dirty="0">
              <a:solidFill>
                <a:schemeClr val="tx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86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285</Words>
  <Application>Microsoft Office PowerPoint</Application>
  <PresentationFormat>화면 슬라이드 쇼(4:3)</PresentationFormat>
  <Paragraphs>65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Facebook 내 친구 네트워크 분석</vt:lpstr>
      <vt:lpstr>PowerPoint 프레젠테이션</vt:lpstr>
      <vt:lpstr>Facebook 네트워크 그래프</vt:lpstr>
      <vt:lpstr>Graph Clustering</vt:lpstr>
      <vt:lpstr>나-친구간 컨텐트 관계도</vt:lpstr>
      <vt:lpstr>내 친구의 절친들 찾기</vt:lpstr>
      <vt:lpstr>친구 관계 Ranking</vt:lpstr>
      <vt:lpstr>선호도별 친구 Clustering</vt:lpstr>
      <vt:lpstr>#참조. 컨트롤 모음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</dc:creator>
  <cp:lastModifiedBy>nhn</cp:lastModifiedBy>
  <cp:revision>31</cp:revision>
  <dcterms:created xsi:type="dcterms:W3CDTF">2009-09-25T08:39:45Z</dcterms:created>
  <dcterms:modified xsi:type="dcterms:W3CDTF">2010-12-21T09:57:12Z</dcterms:modified>
</cp:coreProperties>
</file>