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152D5-DA20-4BB7-BE79-42E53BE63D5F}" type="datetimeFigureOut">
              <a:rPr lang="ko-KR" altLang="en-US" smtClean="0"/>
              <a:t>2008-05-28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455C8-2C6C-49BC-9740-7FE4A13E400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C8D52-0700-4F5E-81A2-CA30CA11733D}" type="datetimeFigureOut">
              <a:rPr lang="ko-KR" altLang="en-US" smtClean="0"/>
              <a:pPr/>
              <a:t>2008-05-28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DABD0-5F96-47B0-9725-0C312645C8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DABD0-5F96-47B0-9725-0C312645C87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DABD0-5F96-47B0-9725-0C312645C87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DABD0-5F96-47B0-9725-0C312645C87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DABD0-5F96-47B0-9725-0C312645C87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 dirty="0"/>
          </a:p>
        </p:txBody>
      </p:sp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9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1" name="자유형 10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456438" y="6086496"/>
            <a:ext cx="63309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00" tIns="12700" rIns="12700" bIns="12700" anchor="ctr"/>
          <a:lstStyle/>
          <a:p>
            <a:pPr algn="ctr" eaLnBrk="0" latinLnBrk="0" hangingPunct="0"/>
            <a:r>
              <a:rPr kumimoji="0" lang="en-US" altLang="ko-KR" sz="1200" dirty="0">
                <a:latin typeface="Arial" charset="0"/>
                <a:ea typeface="바탕" pitchFamily="18" charset="-127"/>
                <a:cs typeface="Arial" charset="0"/>
              </a:rPr>
              <a:t>Copyright © 2008 Sonya. All rights reserved.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5513414" y="3786193"/>
            <a:ext cx="2857500" cy="428625"/>
          </a:xfrm>
        </p:spPr>
        <p:txBody>
          <a:bodyPr anchor="ctr">
            <a:noAutofit/>
          </a:bodyPr>
          <a:lstStyle>
            <a:lvl1pPr algn="r">
              <a:buNone/>
              <a:defRPr sz="20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89674" y="6429396"/>
            <a:ext cx="2495544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algn="r" defTabSz="914400" rtl="0" eaLnBrk="1" latinLnBrk="1" hangingPunct="1">
              <a:defRPr kumimoji="0" lang="ko-KR" altLang="en-US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095752" y="6429396"/>
            <a:ext cx="76200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algn="ctr" defTabSz="914400" rtl="0" eaLnBrk="1" latinLnBrk="1" hangingPunct="1">
              <a:defRPr kumimoji="0" lang="ko-KR" altLang="en-US" sz="1100" kern="120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fld id="{D12DDD7F-A912-41BA-80A2-0FD408FE0FBD}" type="slidenum">
              <a:rPr lang="en-US" altLang="ko-KR" smtClean="0"/>
              <a:pPr/>
              <a:t>‹#›</a:t>
            </a:fld>
            <a:endParaRPr 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28596" y="6432570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28596" y="357166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8596" y="95556"/>
            <a:ext cx="178595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0" lang="en-US" altLang="ko-KR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Sonya Project</a:t>
            </a:r>
            <a:endParaRPr kumimoji="0" lang="ko-KR" altLang="en-US" sz="1100" kern="1200" dirty="0" smtClean="0">
              <a:solidFill>
                <a:schemeClr val="tx2">
                  <a:shade val="9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29454" y="95556"/>
            <a:ext cx="178595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kumimoji="0" lang="en-US" altLang="ko-KR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Page Design</a:t>
            </a:r>
            <a:endParaRPr kumimoji="0" lang="ko-KR" altLang="en-US" sz="1100" kern="1200" dirty="0" smtClean="0">
              <a:solidFill>
                <a:schemeClr val="tx2">
                  <a:shade val="9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428596" y="6432570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28596" y="357166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28596" y="95556"/>
            <a:ext cx="178595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0" lang="en-US" altLang="ko-KR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Sonya Project</a:t>
            </a:r>
            <a:endParaRPr kumimoji="0" lang="ko-KR" altLang="en-US" sz="1100" kern="1200" dirty="0" smtClean="0">
              <a:solidFill>
                <a:schemeClr val="tx2">
                  <a:shade val="9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28596" y="357166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596" y="95556"/>
            <a:ext cx="178595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0" lang="en-US" altLang="ko-KR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Sonya Project</a:t>
            </a:r>
            <a:endParaRPr kumimoji="0" lang="ko-KR" altLang="en-US" sz="1100" kern="1200" dirty="0" smtClean="0">
              <a:solidFill>
                <a:schemeClr val="tx2">
                  <a:shade val="9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29454" y="95556"/>
            <a:ext cx="178595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kumimoji="0" lang="en-US" altLang="ko-KR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Page Design</a:t>
            </a:r>
            <a:endParaRPr kumimoji="0" lang="ko-KR" altLang="en-US" sz="1100" kern="1200" dirty="0" smtClean="0">
              <a:solidFill>
                <a:schemeClr val="tx2">
                  <a:shade val="9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28596" y="6432570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89674" y="6429396"/>
            <a:ext cx="2495544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algn="r" defTabSz="914400" rtl="0" eaLnBrk="1" latinLnBrk="1" hangingPunct="1">
              <a:defRPr kumimoji="0" lang="ko-KR" altLang="en-US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095752" y="6429396"/>
            <a:ext cx="76200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algn="ctr" defTabSz="914400" rtl="0" eaLnBrk="1" latinLnBrk="1" hangingPunct="1">
              <a:defRPr kumimoji="0" lang="ko-KR" altLang="en-US" sz="1100" kern="120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fld id="{D12DDD7F-A912-41BA-80A2-0FD408FE0FBD}" type="slidenum">
              <a:rPr lang="en-US" altLang="ko-KR" smtClean="0"/>
              <a:pPr/>
              <a:t>‹#›</a:t>
            </a:fld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8596" y="357166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428596" y="95556"/>
            <a:ext cx="178595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0" lang="en-US" altLang="ko-KR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Sonya Project</a:t>
            </a:r>
            <a:endParaRPr kumimoji="0" lang="ko-KR" altLang="en-US" sz="1100" kern="1200" dirty="0" smtClean="0">
              <a:solidFill>
                <a:schemeClr val="tx2">
                  <a:shade val="9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428596" y="6432570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89674" y="6429396"/>
            <a:ext cx="2495544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algn="r" defTabSz="914400" rtl="0" eaLnBrk="1" latinLnBrk="1" hangingPunct="1">
              <a:defRPr kumimoji="0" lang="ko-KR" altLang="en-US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428596" y="6432570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28596" y="357166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8596" y="95556"/>
            <a:ext cx="178595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0" lang="en-US" altLang="ko-KR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Sonya Project</a:t>
            </a:r>
            <a:endParaRPr kumimoji="0" lang="ko-KR" altLang="en-US" sz="1100" kern="1200" dirty="0" smtClean="0">
              <a:solidFill>
                <a:schemeClr val="tx2">
                  <a:shade val="9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29454" y="95556"/>
            <a:ext cx="178595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kumimoji="0" lang="en-US" altLang="ko-KR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Page Design</a:t>
            </a:r>
            <a:endParaRPr kumimoji="0" lang="ko-KR" altLang="en-US" sz="1100" kern="1200" dirty="0" smtClean="0">
              <a:solidFill>
                <a:schemeClr val="tx2">
                  <a:shade val="9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095752" y="6429396"/>
            <a:ext cx="76200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algn="ctr" defTabSz="914400" rtl="0" eaLnBrk="1" latinLnBrk="1" hangingPunct="1">
              <a:defRPr kumimoji="0" lang="ko-KR" altLang="en-US" sz="1100" kern="120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fld id="{D12DDD7F-A912-41BA-80A2-0FD408FE0FBD}" type="slidenum">
              <a:rPr lang="en-US" altLang="ko-KR" smtClean="0"/>
              <a:pPr/>
              <a:t>‹#›</a:t>
            </a:fld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8596" y="6432570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28596" y="357166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28596" y="95556"/>
            <a:ext cx="178595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0" lang="en-US" altLang="ko-KR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Sonya Project</a:t>
            </a:r>
            <a:endParaRPr kumimoji="0" lang="ko-KR" altLang="en-US" sz="1100" kern="1200" dirty="0" smtClean="0">
              <a:solidFill>
                <a:schemeClr val="tx2">
                  <a:shade val="9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Page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Sonya Project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2008-04-20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DD7F-A912-41BA-80A2-0FD408FE0FBD}" type="slidenum">
              <a:rPr lang="en-US" altLang="ko-KR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1295400"/>
            <a:ext cx="5486400" cy="4419600"/>
          </a:xfrm>
          <a:prstGeom prst="rect">
            <a:avLst/>
          </a:prstGeom>
          <a:gradFill rotWithShape="1">
            <a:gsLst>
              <a:gs pos="0">
                <a:srgbClr val="AAE2CA">
                  <a:tint val="50000"/>
                  <a:satMod val="300000"/>
                </a:srgbClr>
              </a:gs>
              <a:gs pos="35000">
                <a:srgbClr val="AAE2CA">
                  <a:tint val="37000"/>
                  <a:satMod val="300000"/>
                </a:srgbClr>
              </a:gs>
              <a:gs pos="100000">
                <a:srgbClr val="AAE2C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AE2CA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Ⅰ. </a:t>
            </a:r>
            <a:r>
              <a:rPr kumimoji="0" lang="ko-KR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메인화면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914400" marR="0" lvl="1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메인화면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Layout</a:t>
            </a:r>
          </a:p>
          <a:p>
            <a:pPr marL="914400" marR="0" lvl="1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메인화면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914400" marR="0" lvl="1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로그인화면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905000" y="1890713"/>
            <a:ext cx="5486400" cy="1587"/>
          </a:xfrm>
          <a:prstGeom prst="line">
            <a:avLst/>
          </a:prstGeom>
          <a:noFill/>
          <a:ln w="9525" cap="flat" cmpd="sng" algn="ctr">
            <a:solidFill>
              <a:srgbClr val="AAE2CA">
                <a:lumMod val="75000"/>
              </a:srgbClr>
            </a:solidFill>
            <a:prstDash val="solid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DD7F-A912-41BA-80A2-0FD408FE0FBD}" type="slidenum">
              <a:rPr lang="en-US" altLang="ko-KR" smtClean="0"/>
              <a:pPr/>
              <a:t>3</a:t>
            </a:fld>
            <a:endParaRPr lang="en-US" dirty="0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428596" y="1329750"/>
            <a:ext cx="8286808" cy="4516438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180000" tIns="46800" rIns="54000" bIns="46800" anchor="ctr"/>
          <a:lstStyle/>
          <a:p>
            <a:pPr marL="82550" indent="-82550" defTabSz="273050"/>
            <a:endParaRPr lang="ko-KR" altLang="en-US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28597" y="477263"/>
          <a:ext cx="8286807" cy="792480"/>
        </p:xfrm>
        <a:graphic>
          <a:graphicData uri="http://schemas.openxmlformats.org/drawingml/2006/table">
            <a:tbl>
              <a:tblPr firstRow="1" bandRow="1"/>
              <a:tblGrid>
                <a:gridCol w="1183829"/>
                <a:gridCol w="3450996"/>
                <a:gridCol w="739893"/>
                <a:gridCol w="2912089"/>
              </a:tblGrid>
              <a:tr h="190500">
                <a:tc gridSpan="4"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1. </a:t>
                      </a:r>
                      <a:r>
                        <a:rPr lang="ko-KR" altLang="en-US" sz="1400" dirty="0" err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메인화면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Layout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Page</a:t>
                      </a:r>
                      <a:r>
                        <a:rPr lang="en-US" altLang="ko-KR" sz="1000" b="1" baseline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 ID</a:t>
                      </a:r>
                      <a:endParaRPr lang="ko-KR" altLang="en-US" sz="1000" b="1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default.jsp - layout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CSS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layout.css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Page Name</a:t>
                      </a:r>
                      <a:endParaRPr lang="ko-KR" altLang="en-US" sz="1000" b="1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메인화면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Layout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28596" y="5893813"/>
          <a:ext cx="8286808" cy="461982"/>
        </p:xfrm>
        <a:graphic>
          <a:graphicData uri="http://schemas.openxmlformats.org/drawingml/2006/table">
            <a:tbl>
              <a:tblPr firstRow="1" bandRow="1"/>
              <a:tblGrid>
                <a:gridCol w="1183829"/>
                <a:gridCol w="7102979"/>
              </a:tblGrid>
              <a:tr h="461982"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latin typeface="Arial" pitchFamily="34" charset="0"/>
                          <a:cs typeface="Arial" pitchFamily="34" charset="0"/>
                        </a:rPr>
                        <a:t>구성요소</a:t>
                      </a:r>
                      <a:endParaRPr lang="en-US" altLang="ko-KR" sz="1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latin typeface="Arial" pitchFamily="34" charset="0"/>
                          <a:cs typeface="Arial" pitchFamily="34" charset="0"/>
                        </a:rPr>
                        <a:t>설명</a:t>
                      </a:r>
                      <a:endParaRPr lang="ko-KR" altLang="en-US" sz="1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5250" indent="-95250" latinLnBrk="1"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latin typeface="Arial" pitchFamily="34" charset="0"/>
                          <a:cs typeface="Arial" pitchFamily="34" charset="0"/>
                        </a:rPr>
                        <a:t>구성요소 설명</a:t>
                      </a:r>
                      <a:endParaRPr lang="ko-KR" alt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609600" y="1440875"/>
            <a:ext cx="8001000" cy="4267200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" name="TextBox 52"/>
          <p:cNvSpPr txBox="1">
            <a:spLocks noChangeArrowheads="1"/>
          </p:cNvSpPr>
          <p:nvPr/>
        </p:nvSpPr>
        <p:spPr bwMode="auto">
          <a:xfrm>
            <a:off x="3886200" y="1548825"/>
            <a:ext cx="2057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400" b="1">
                <a:latin typeface="맑은 고딕" pitchFamily="50" charset="-127"/>
                <a:ea typeface="맑은 고딕" pitchFamily="50" charset="-127"/>
                <a:cs typeface="Arial" charset="0"/>
              </a:rPr>
              <a:t>header(header.jsp)</a:t>
            </a:r>
            <a:endParaRPr lang="ko-KR" altLang="en-US" sz="1400" b="1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5800" y="1517075"/>
            <a:ext cx="7848600" cy="381000"/>
          </a:xfrm>
          <a:prstGeom prst="rect">
            <a:avLst/>
          </a:prstGeom>
          <a:noFill/>
          <a:ln w="3175" cap="flat" cmpd="sng" algn="ctr">
            <a:solidFill>
              <a:srgbClr val="00B0F0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5800" y="1974275"/>
            <a:ext cx="7848600" cy="3048000"/>
          </a:xfrm>
          <a:prstGeom prst="rect">
            <a:avLst/>
          </a:prstGeom>
          <a:noFill/>
          <a:ln w="3175" cap="flat" cmpd="sng" algn="ctr">
            <a:solidFill>
              <a:srgbClr val="00B0F0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5800" y="5098475"/>
            <a:ext cx="7848600" cy="381000"/>
          </a:xfrm>
          <a:prstGeom prst="rect">
            <a:avLst/>
          </a:prstGeom>
          <a:noFill/>
          <a:ln w="3175" cap="flat" cmpd="sng" algn="ctr">
            <a:solidFill>
              <a:srgbClr val="00B0F0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2000" y="2279075"/>
            <a:ext cx="5562600" cy="2667000"/>
          </a:xfrm>
          <a:prstGeom prst="rect">
            <a:avLst/>
          </a:prstGeom>
          <a:noFill/>
          <a:ln w="3175" cap="flat" cmpd="sng" algn="ctr">
            <a:solidFill>
              <a:srgbClr val="00B0F0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53200" y="2279075"/>
            <a:ext cx="1905000" cy="2667000"/>
          </a:xfrm>
          <a:prstGeom prst="rect">
            <a:avLst/>
          </a:prstGeom>
          <a:noFill/>
          <a:ln w="3175" cap="flat" cmpd="sng" algn="ctr">
            <a:solidFill>
              <a:srgbClr val="00B0F0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1" name="TextBox 60"/>
          <p:cNvSpPr txBox="1">
            <a:spLocks noChangeArrowheads="1"/>
          </p:cNvSpPr>
          <p:nvPr/>
        </p:nvSpPr>
        <p:spPr bwMode="auto">
          <a:xfrm>
            <a:off x="1219200" y="2660075"/>
            <a:ext cx="1447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400" b="1">
                <a:latin typeface="맑은 고딕" pitchFamily="50" charset="-127"/>
                <a:ea typeface="맑은 고딕" pitchFamily="50" charset="-127"/>
                <a:cs typeface="Arial" charset="0"/>
              </a:rPr>
              <a:t>contentLeft</a:t>
            </a:r>
            <a:endParaRPr lang="ko-KR" altLang="en-US" sz="1400" b="1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2" name="TextBox 61"/>
          <p:cNvSpPr txBox="1">
            <a:spLocks noChangeArrowheads="1"/>
          </p:cNvSpPr>
          <p:nvPr/>
        </p:nvSpPr>
        <p:spPr bwMode="auto">
          <a:xfrm>
            <a:off x="685800" y="1974275"/>
            <a:ext cx="2133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400" b="1">
                <a:latin typeface="맑은 고딕" pitchFamily="50" charset="-127"/>
                <a:ea typeface="맑은 고딕" pitchFamily="50" charset="-127"/>
                <a:cs typeface="Arial" charset="0"/>
              </a:rPr>
              <a:t>content(main.jsp)</a:t>
            </a:r>
            <a:endParaRPr lang="ko-KR" altLang="en-US" sz="1400" b="1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3" name="TextBox 62"/>
          <p:cNvSpPr txBox="1">
            <a:spLocks noChangeArrowheads="1"/>
          </p:cNvSpPr>
          <p:nvPr/>
        </p:nvSpPr>
        <p:spPr bwMode="auto">
          <a:xfrm>
            <a:off x="6781800" y="2583875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400" b="1">
                <a:latin typeface="맑은 고딕" pitchFamily="50" charset="-127"/>
                <a:ea typeface="맑은 고딕" pitchFamily="50" charset="-127"/>
                <a:cs typeface="Arial" charset="0"/>
              </a:rPr>
              <a:t>contenRight</a:t>
            </a:r>
          </a:p>
          <a:p>
            <a:pPr algn="ctr"/>
            <a:r>
              <a:rPr lang="en-US" altLang="ko-KR" sz="1400" b="1">
                <a:latin typeface="맑은 고딕" pitchFamily="50" charset="-127"/>
                <a:ea typeface="맑은 고딕" pitchFamily="50" charset="-127"/>
                <a:cs typeface="Arial" charset="0"/>
              </a:rPr>
              <a:t>(login.jsp)</a:t>
            </a:r>
            <a:endParaRPr lang="ko-KR" altLang="en-US" sz="1400" b="1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4" name="TextBox 63"/>
          <p:cNvSpPr txBox="1">
            <a:spLocks noChangeArrowheads="1"/>
          </p:cNvSpPr>
          <p:nvPr/>
        </p:nvSpPr>
        <p:spPr bwMode="auto">
          <a:xfrm>
            <a:off x="3962400" y="5125463"/>
            <a:ext cx="1981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400" b="1">
                <a:latin typeface="맑은 고딕" pitchFamily="50" charset="-127"/>
                <a:ea typeface="맑은 고딕" pitchFamily="50" charset="-127"/>
                <a:cs typeface="Arial" charset="0"/>
              </a:rPr>
              <a:t>footer(footer.jsp)</a:t>
            </a:r>
            <a:endParaRPr lang="ko-KR" altLang="en-US" sz="1400" b="1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88988" y="1593275"/>
            <a:ext cx="990600" cy="228600"/>
          </a:xfrm>
          <a:prstGeom prst="rect">
            <a:avLst/>
          </a:prstGeom>
          <a:noFill/>
          <a:ln w="3175" cap="flat" cmpd="sng" algn="ctr">
            <a:solidFill>
              <a:srgbClr val="00B0F0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6" name="TextBox 66"/>
          <p:cNvSpPr txBox="1">
            <a:spLocks noChangeArrowheads="1"/>
          </p:cNvSpPr>
          <p:nvPr/>
        </p:nvSpPr>
        <p:spPr bwMode="auto">
          <a:xfrm>
            <a:off x="595313" y="1544063"/>
            <a:ext cx="1447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400" b="1">
                <a:latin typeface="맑은 고딕" pitchFamily="50" charset="-127"/>
                <a:ea typeface="맑은 고딕" pitchFamily="50" charset="-127"/>
                <a:cs typeface="Arial" charset="0"/>
              </a:rPr>
              <a:t>logo</a:t>
            </a:r>
            <a:endParaRPr lang="ko-KR" altLang="en-US" sz="1400" b="1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280275" y="1593275"/>
            <a:ext cx="990600" cy="228600"/>
          </a:xfrm>
          <a:prstGeom prst="rect">
            <a:avLst/>
          </a:prstGeom>
          <a:noFill/>
          <a:ln w="3175" cap="flat" cmpd="sng" algn="ctr">
            <a:solidFill>
              <a:srgbClr val="00B0F0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8" name="TextBox 68"/>
          <p:cNvSpPr txBox="1">
            <a:spLocks noChangeArrowheads="1"/>
          </p:cNvSpPr>
          <p:nvPr/>
        </p:nvSpPr>
        <p:spPr bwMode="auto">
          <a:xfrm>
            <a:off x="7086600" y="1544063"/>
            <a:ext cx="1447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400" b="1">
                <a:latin typeface="맑은 고딕" pitchFamily="50" charset="-127"/>
                <a:ea typeface="맑은 고딕" pitchFamily="50" charset="-127"/>
                <a:cs typeface="Arial" charset="0"/>
              </a:rPr>
              <a:t>topLink</a:t>
            </a:r>
            <a:endParaRPr lang="ko-KR" altLang="en-US" sz="1400" b="1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DD7F-A912-41BA-80A2-0FD408FE0FBD}" type="slidenum">
              <a:rPr lang="en-US" altLang="ko-KR" smtClean="0"/>
              <a:pPr/>
              <a:t>4</a:t>
            </a:fld>
            <a:endParaRPr lang="en-US" dirty="0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428596" y="1331913"/>
            <a:ext cx="8286808" cy="4516438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180000" tIns="46800" rIns="54000" bIns="46800" anchor="ctr"/>
          <a:lstStyle/>
          <a:p>
            <a:pPr marL="82550" indent="-82550" defTabSz="273050"/>
            <a:endParaRPr lang="ko-KR" altLang="en-US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28596" y="5895976"/>
          <a:ext cx="8286808" cy="461982"/>
        </p:xfrm>
        <a:graphic>
          <a:graphicData uri="http://schemas.openxmlformats.org/drawingml/2006/table">
            <a:tbl>
              <a:tblPr firstRow="1" bandRow="1"/>
              <a:tblGrid>
                <a:gridCol w="1183829"/>
                <a:gridCol w="7102979"/>
              </a:tblGrid>
              <a:tr h="461982"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latin typeface="Arial" pitchFamily="34" charset="0"/>
                          <a:cs typeface="Arial" pitchFamily="34" charset="0"/>
                        </a:rPr>
                        <a:t>구성요소</a:t>
                      </a:r>
                      <a:endParaRPr lang="en-US" altLang="ko-KR" sz="1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latin typeface="Arial" pitchFamily="34" charset="0"/>
                          <a:cs typeface="Arial" pitchFamily="34" charset="0"/>
                        </a:rPr>
                        <a:t>설명</a:t>
                      </a:r>
                      <a:endParaRPr lang="ko-KR" altLang="en-US" sz="1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5250" indent="-95250" latinLnBrk="1"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latin typeface="Arial" pitchFamily="34" charset="0"/>
                          <a:cs typeface="Arial" pitchFamily="34" charset="0"/>
                        </a:rPr>
                        <a:t>구성요소 설명</a:t>
                      </a:r>
                      <a:endParaRPr lang="ko-KR" alt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7239000" y="1519238"/>
            <a:ext cx="12192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ko-KR" sz="1000">
                <a:latin typeface="맑은 고딕" pitchFamily="50" charset="-127"/>
                <a:ea typeface="맑은 고딕" pitchFamily="50" charset="-127"/>
                <a:cs typeface="Arial" charset="0"/>
              </a:rPr>
              <a:t>Korean |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  <a:cs typeface="Arial" charset="0"/>
              </a:rPr>
              <a:t>로그인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09600" y="1443038"/>
            <a:ext cx="8001000" cy="4267200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6" name="TextBox 29"/>
          <p:cNvSpPr txBox="1">
            <a:spLocks noChangeArrowheads="1"/>
          </p:cNvSpPr>
          <p:nvPr/>
        </p:nvSpPr>
        <p:spPr bwMode="auto">
          <a:xfrm>
            <a:off x="1766878" y="1540308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  <a:cs typeface="Arial" charset="0"/>
              </a:rPr>
              <a:t>Sonya</a:t>
            </a:r>
            <a:endParaRPr lang="ko-KR" altLang="en-US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28597" y="479426"/>
          <a:ext cx="8286807" cy="792480"/>
        </p:xfrm>
        <a:graphic>
          <a:graphicData uri="http://schemas.openxmlformats.org/drawingml/2006/table">
            <a:tbl>
              <a:tblPr firstRow="1" bandRow="1"/>
              <a:tblGrid>
                <a:gridCol w="1183829"/>
                <a:gridCol w="3450996"/>
                <a:gridCol w="739893"/>
                <a:gridCol w="2912089"/>
              </a:tblGrid>
              <a:tr h="190500">
                <a:tc gridSpan="4"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2. </a:t>
                      </a:r>
                      <a:r>
                        <a:rPr lang="ko-KR" altLang="en-US" sz="1400" dirty="0" err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메인화면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Page</a:t>
                      </a:r>
                      <a:r>
                        <a:rPr lang="en-US" altLang="ko-KR" sz="1000" b="1" baseline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 ID</a:t>
                      </a:r>
                      <a:endParaRPr lang="ko-KR" altLang="en-US" sz="1000" b="1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default.jsp 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CSS</a:t>
                      </a:r>
                      <a:endParaRPr lang="ko-KR" altLang="en-US" sz="1000" b="1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layout.css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Page Name</a:t>
                      </a:r>
                      <a:endParaRPr lang="ko-KR" altLang="en-US" sz="1000" b="1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메인화면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로그인화면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8" name="TextBox 31"/>
          <p:cNvSpPr txBox="1">
            <a:spLocks noChangeArrowheads="1"/>
          </p:cNvSpPr>
          <p:nvPr/>
        </p:nvSpPr>
        <p:spPr bwMode="auto">
          <a:xfrm>
            <a:off x="685800" y="5176838"/>
            <a:ext cx="7848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000">
                <a:latin typeface="맑은 고딕" pitchFamily="50" charset="-127"/>
                <a:ea typeface="맑은 고딕" pitchFamily="50" charset="-127"/>
                <a:cs typeface="Arial" charset="0"/>
              </a:rPr>
              <a:t>© 2008 Sonya | Sonya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  <a:cs typeface="Arial" charset="0"/>
              </a:rPr>
              <a:t>홈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cs typeface="Arial" charset="0"/>
              </a:rPr>
              <a:t>|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  <a:cs typeface="Arial" charset="0"/>
              </a:rPr>
              <a:t>도움말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685800" y="5148263"/>
            <a:ext cx="7848600" cy="1588"/>
          </a:xfrm>
          <a:prstGeom prst="line">
            <a:avLst/>
          </a:prstGeom>
          <a:noFill/>
          <a:ln w="6350" cap="flat" cmpd="sng" algn="ctr">
            <a:solidFill>
              <a:srgbClr val="808080"/>
            </a:solidFill>
            <a:prstDash val="solid"/>
          </a:ln>
          <a:effectLst/>
        </p:spPr>
      </p:cxnSp>
      <p:cxnSp>
        <p:nvCxnSpPr>
          <p:cNvPr id="30" name="직선 연결선 29"/>
          <p:cNvCxnSpPr/>
          <p:nvPr/>
        </p:nvCxnSpPr>
        <p:spPr>
          <a:xfrm>
            <a:off x="685800" y="1974851"/>
            <a:ext cx="7848600" cy="1587"/>
          </a:xfrm>
          <a:prstGeom prst="line">
            <a:avLst/>
          </a:prstGeom>
          <a:noFill/>
          <a:ln w="6350" cap="flat" cmpd="sng" algn="ctr">
            <a:solidFill>
              <a:srgbClr val="808080"/>
            </a:solidFill>
            <a:prstDash val="solid"/>
          </a:ln>
          <a:effectLst/>
        </p:spPr>
      </p:cxnSp>
      <p:pic>
        <p:nvPicPr>
          <p:cNvPr id="31" name="Picture 2" descr="C:\Documents and Settings\Administrator\바탕 화면\dn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384426"/>
            <a:ext cx="3333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직사각형 31"/>
          <p:cNvSpPr/>
          <p:nvPr/>
        </p:nvSpPr>
        <p:spPr>
          <a:xfrm>
            <a:off x="5791200" y="2128838"/>
            <a:ext cx="2590800" cy="2743200"/>
          </a:xfrm>
          <a:prstGeom prst="rect">
            <a:avLst/>
          </a:prstGeom>
          <a:solidFill>
            <a:srgbClr val="CCECFF"/>
          </a:solidFill>
          <a:ln w="3175" cap="flat" cmpd="sng" algn="ctr">
            <a:noFill/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3" name="TextBox 45"/>
          <p:cNvSpPr txBox="1">
            <a:spLocks noChangeArrowheads="1"/>
          </p:cNvSpPr>
          <p:nvPr/>
        </p:nvSpPr>
        <p:spPr bwMode="auto">
          <a:xfrm>
            <a:off x="5943600" y="2543176"/>
            <a:ext cx="6096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900">
                <a:latin typeface="맑은 고딕" pitchFamily="50" charset="-127"/>
                <a:ea typeface="맑은 고딕" pitchFamily="50" charset="-127"/>
                <a:cs typeface="Arial" charset="0"/>
              </a:rPr>
              <a:t>계정</a:t>
            </a:r>
          </a:p>
        </p:txBody>
      </p:sp>
      <p:sp>
        <p:nvSpPr>
          <p:cNvPr id="34" name="TextBox 46"/>
          <p:cNvSpPr txBox="1">
            <a:spLocks noChangeArrowheads="1"/>
          </p:cNvSpPr>
          <p:nvPr/>
        </p:nvSpPr>
        <p:spPr bwMode="auto">
          <a:xfrm>
            <a:off x="5943600" y="2814638"/>
            <a:ext cx="7620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900">
                <a:latin typeface="맑은 고딕" pitchFamily="50" charset="-127"/>
                <a:ea typeface="맑은 고딕" pitchFamily="50" charset="-127"/>
                <a:cs typeface="Arial" charset="0"/>
              </a:rPr>
              <a:t>패스워드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705600" y="2571751"/>
            <a:ext cx="990600" cy="15240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05600" y="2841626"/>
            <a:ext cx="990600" cy="15240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29400" y="3195638"/>
            <a:ext cx="685800" cy="228600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로그인</a:t>
            </a:r>
          </a:p>
        </p:txBody>
      </p:sp>
      <p:sp>
        <p:nvSpPr>
          <p:cNvPr id="38" name="TextBox 35"/>
          <p:cNvSpPr txBox="1">
            <a:spLocks noChangeArrowheads="1"/>
          </p:cNvSpPr>
          <p:nvPr/>
        </p:nvSpPr>
        <p:spPr bwMode="auto">
          <a:xfrm>
            <a:off x="5943600" y="3500438"/>
            <a:ext cx="2362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Arial" charset="0"/>
              </a:rPr>
              <a:t>멤버가 아닌가요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cs typeface="Arial" charset="0"/>
              </a:rPr>
              <a:t>?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Arial" charset="0"/>
              </a:rPr>
              <a:t>계정을 만들기 위해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lang="ko-KR" altLang="en-US" sz="1000" u="sng" dirty="0">
                <a:latin typeface="맑은 고딕" pitchFamily="50" charset="-127"/>
                <a:ea typeface="맑은 고딕" pitchFamily="50" charset="-127"/>
                <a:cs typeface="Arial" charset="0"/>
              </a:rPr>
              <a:t>등록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Arial" charset="0"/>
              </a:rPr>
              <a:t>하십시오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cs typeface="Arial" charset="0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9" name="TextBox 60"/>
          <p:cNvSpPr txBox="1">
            <a:spLocks noChangeArrowheads="1"/>
          </p:cNvSpPr>
          <p:nvPr/>
        </p:nvSpPr>
        <p:spPr bwMode="auto">
          <a:xfrm>
            <a:off x="1295400" y="2357438"/>
            <a:ext cx="434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Customer Relationship Management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62000" y="1519238"/>
            <a:ext cx="990600" cy="381000"/>
          </a:xfrm>
          <a:prstGeom prst="roundRect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DD7F-A912-41BA-80A2-0FD408FE0FBD}" type="slidenum">
              <a:rPr lang="en-US" altLang="ko-KR" smtClean="0"/>
              <a:pPr/>
              <a:t>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1295400"/>
            <a:ext cx="5486400" cy="4419600"/>
          </a:xfrm>
          <a:prstGeom prst="rect">
            <a:avLst/>
          </a:prstGeom>
          <a:gradFill rotWithShape="1">
            <a:gsLst>
              <a:gs pos="0">
                <a:srgbClr val="AAE2CA">
                  <a:tint val="50000"/>
                  <a:satMod val="300000"/>
                </a:srgbClr>
              </a:gs>
              <a:gs pos="35000">
                <a:srgbClr val="AAE2CA">
                  <a:tint val="37000"/>
                  <a:satMod val="300000"/>
                </a:srgbClr>
              </a:gs>
              <a:gs pos="100000">
                <a:srgbClr val="AAE2C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AE2CA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Ⅱ.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사용자관리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914400" marR="0" lvl="1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계정등록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914400" marR="0" lvl="1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계정정보조회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수정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탈퇴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905000" y="1890713"/>
            <a:ext cx="5486400" cy="1587"/>
          </a:xfrm>
          <a:prstGeom prst="line">
            <a:avLst/>
          </a:prstGeom>
          <a:noFill/>
          <a:ln w="9525" cap="flat" cmpd="sng" algn="ctr">
            <a:solidFill>
              <a:srgbClr val="AAE2CA">
                <a:lumMod val="75000"/>
              </a:srgbClr>
            </a:solidFill>
            <a:prstDash val="solid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DD7F-A912-41BA-80A2-0FD408FE0FBD}" type="slidenum">
              <a:rPr lang="en-US" altLang="ko-KR" smtClean="0"/>
              <a:pPr/>
              <a:t>6</a:t>
            </a:fld>
            <a:endParaRPr lang="en-US" dirty="0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428596" y="1331912"/>
            <a:ext cx="8286808" cy="5097483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180000" tIns="46800" rIns="54000" bIns="46800" anchor="ctr"/>
          <a:lstStyle/>
          <a:p>
            <a:pPr marL="82550" indent="-82550" defTabSz="273050"/>
            <a:endParaRPr lang="ko-KR" altLang="en-US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28597" y="479426"/>
          <a:ext cx="8286807" cy="792480"/>
        </p:xfrm>
        <a:graphic>
          <a:graphicData uri="http://schemas.openxmlformats.org/drawingml/2006/table">
            <a:tbl>
              <a:tblPr firstRow="1" bandRow="1"/>
              <a:tblGrid>
                <a:gridCol w="1183829"/>
                <a:gridCol w="3450996"/>
                <a:gridCol w="739893"/>
                <a:gridCol w="2912089"/>
              </a:tblGrid>
              <a:tr h="190500">
                <a:tc gridSpan="4"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1.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계정등록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Page</a:t>
                      </a:r>
                      <a:r>
                        <a:rPr lang="en-US" altLang="ko-KR" sz="1000" b="1" baseline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 ID</a:t>
                      </a:r>
                      <a:endParaRPr lang="ko-KR" altLang="en-US" sz="1000" b="1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signup.xhtml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CSS</a:t>
                      </a:r>
                      <a:endParaRPr lang="ko-KR" altLang="en-US" sz="1000" b="1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Page Name</a:t>
                      </a:r>
                      <a:endParaRPr lang="ko-KR" altLang="en-US" sz="1000" b="1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계정등록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609600" y="1371600"/>
            <a:ext cx="8001000" cy="5011738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1744663" y="1412875"/>
          <a:ext cx="5418162" cy="4389120"/>
        </p:xfrm>
        <a:graphic>
          <a:graphicData uri="http://schemas.openxmlformats.org/drawingml/2006/table">
            <a:tbl>
              <a:tblPr/>
              <a:tblGrid>
                <a:gridCol w="1075899"/>
                <a:gridCol w="4342263"/>
              </a:tblGrid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SID*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계정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                       </a:t>
                      </a:r>
                      <a:r>
                        <a:rPr lang="ko-KR" altLang="en-US" sz="10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중복확인</a:t>
                      </a:r>
                      <a:endParaRPr lang="ko-KR" altLang="en-US" sz="10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패스워드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패스워드확인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성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국가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시간대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회사명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부서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직급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                       </a:t>
                      </a:r>
                      <a:r>
                        <a:rPr lang="ko-KR" altLang="en-US" sz="10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우편번호검색</a:t>
                      </a:r>
                      <a:endParaRPr lang="ko-KR" altLang="en-US" sz="10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웹사이트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2973388" y="1704975"/>
            <a:ext cx="990600" cy="150813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973388" y="1946275"/>
            <a:ext cx="990600" cy="15240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973388" y="2189163"/>
            <a:ext cx="990600" cy="150812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973388" y="2432050"/>
            <a:ext cx="990600" cy="150813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973388" y="2668588"/>
            <a:ext cx="990600" cy="150812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973388" y="3409950"/>
            <a:ext cx="1676400" cy="150813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973388" y="3652838"/>
            <a:ext cx="1676400" cy="150812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973388" y="3894138"/>
            <a:ext cx="1676400" cy="15240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73388" y="4159250"/>
            <a:ext cx="990600" cy="150813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973388" y="4392613"/>
            <a:ext cx="3505200" cy="150812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973388" y="4635500"/>
            <a:ext cx="3505200" cy="150813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973388" y="4872038"/>
            <a:ext cx="3505200" cy="150812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973388" y="5113338"/>
            <a:ext cx="1676400" cy="15240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973388" y="5370513"/>
            <a:ext cx="1676400" cy="150812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973388" y="5607050"/>
            <a:ext cx="3505200" cy="150813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973388" y="1443038"/>
            <a:ext cx="990600" cy="150812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973388" y="3167063"/>
            <a:ext cx="1676400" cy="150812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▼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973388" y="2911475"/>
            <a:ext cx="1676400" cy="150813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▼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4114800" y="5943600"/>
            <a:ext cx="685800" cy="228600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가입하기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DD7F-A912-41BA-80A2-0FD408FE0FBD}" type="slidenum">
              <a:rPr lang="en-US" altLang="ko-KR" smtClean="0"/>
              <a:pPr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1295400"/>
            <a:ext cx="5486400" cy="4419600"/>
          </a:xfrm>
          <a:prstGeom prst="rect">
            <a:avLst/>
          </a:prstGeom>
          <a:gradFill rotWithShape="1">
            <a:gsLst>
              <a:gs pos="0">
                <a:srgbClr val="AAE2CA">
                  <a:tint val="50000"/>
                  <a:satMod val="300000"/>
                </a:srgbClr>
              </a:gs>
              <a:gs pos="35000">
                <a:srgbClr val="AAE2CA">
                  <a:tint val="37000"/>
                  <a:satMod val="300000"/>
                </a:srgbClr>
              </a:gs>
              <a:gs pos="100000">
                <a:srgbClr val="AAE2C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AE2CA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Ⅲ.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고객관리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914400" marR="0" lvl="1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고객관리 메인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914400" marR="0" lvl="1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고객검색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914400" marR="0" lvl="1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고객리스트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914400" marR="0" lvl="1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고객상세조회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수정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삭제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914400" marR="0" lvl="1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고객등록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905000" y="1890713"/>
            <a:ext cx="5486400" cy="1587"/>
          </a:xfrm>
          <a:prstGeom prst="line">
            <a:avLst/>
          </a:prstGeom>
          <a:noFill/>
          <a:ln w="9525" cap="flat" cmpd="sng" algn="ctr">
            <a:solidFill>
              <a:srgbClr val="AAE2CA">
                <a:lumMod val="75000"/>
              </a:srgbClr>
            </a:solidFill>
            <a:prstDash val="solid"/>
          </a:ln>
          <a:effectLst/>
        </p:spPr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nya_standard_form_v01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sonya_standard_form_v01</Template>
  <TotalTime>37</TotalTime>
  <Words>164</Words>
  <Application>Microsoft Office PowerPoint</Application>
  <PresentationFormat>화면 슬라이드 쇼(4:3)</PresentationFormat>
  <Paragraphs>93</Paragraphs>
  <Slides>7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sonya_standard_form_v01</vt:lpstr>
      <vt:lpstr>Page Design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louie</cp:lastModifiedBy>
  <cp:revision>9</cp:revision>
  <dcterms:created xsi:type="dcterms:W3CDTF">2006-10-05T04:04:58Z</dcterms:created>
  <dcterms:modified xsi:type="dcterms:W3CDTF">2008-05-28T12:08:24Z</dcterms:modified>
</cp:coreProperties>
</file>