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2" r:id="rId4"/>
    <p:sldId id="258" r:id="rId5"/>
    <p:sldId id="262" r:id="rId6"/>
    <p:sldId id="259" r:id="rId7"/>
    <p:sldId id="260" r:id="rId8"/>
    <p:sldId id="261" r:id="rId9"/>
    <p:sldId id="263" r:id="rId10"/>
    <p:sldId id="273" r:id="rId11"/>
    <p:sldId id="266" r:id="rId12"/>
    <p:sldId id="264" r:id="rId13"/>
    <p:sldId id="274" r:id="rId14"/>
    <p:sldId id="267" r:id="rId15"/>
    <p:sldId id="269" r:id="rId16"/>
    <p:sldId id="270" r:id="rId17"/>
    <p:sldId id="268" r:id="rId18"/>
    <p:sldId id="265" r:id="rId19"/>
    <p:sldId id="25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79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8299" autoAdjust="0"/>
  </p:normalViewPr>
  <p:slideViewPr>
    <p:cSldViewPr>
      <p:cViewPr>
        <p:scale>
          <a:sx n="100" d="100"/>
          <a:sy n="100" d="100"/>
        </p:scale>
        <p:origin x="-2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05FE-2E34-4811-A625-7B96675ED22B}" type="datetimeFigureOut">
              <a:rPr lang="ko-KR" altLang="en-US" smtClean="0"/>
              <a:pPr/>
              <a:t>2010-12-22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8A98-04C7-42FD-B345-38FB2F437A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38A98-04C7-42FD-B345-38FB2F437A9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4261"/>
          </a:xfrm>
        </p:spPr>
        <p:txBody>
          <a:bodyPr/>
          <a:lstStyle>
            <a:lvl1pPr>
              <a:defRPr b="0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200026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286412"/>
          </a:xfrm>
        </p:spPr>
        <p:txBody>
          <a:bodyPr>
            <a:normAutofit/>
          </a:bodyPr>
          <a:lstStyle>
            <a:lvl1pPr marL="266700" indent="-266700">
              <a:buFont typeface="Wingdings" pitchFamily="2" charset="2"/>
              <a:buChar char="§"/>
              <a:defRPr sz="1600" b="1">
                <a:latin typeface="나눔고딕" pitchFamily="50" charset="-127"/>
                <a:ea typeface="나눔고딕" pitchFamily="50" charset="-127"/>
              </a:defRPr>
            </a:lvl1pPr>
            <a:lvl2pPr marL="533400" indent="-266700"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723900" indent="-190500">
              <a:defRPr sz="12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내 친구 네트워크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2010. 12. 16</a:t>
            </a:r>
          </a:p>
          <a:p>
            <a:r>
              <a:rPr lang="ko-KR" altLang="en-US" dirty="0" smtClean="0"/>
              <a:t>배영</a:t>
            </a:r>
            <a:r>
              <a:rPr lang="ko-KR" altLang="en-US" dirty="0"/>
              <a:t>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1741965"/>
            <a:ext cx="8001056" cy="115399"/>
          </a:xfrm>
          <a:prstGeom prst="rect">
            <a:avLst/>
          </a:prstGeom>
          <a:solidFill>
            <a:srgbClr val="7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0194" y="980728"/>
            <a:ext cx="2919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48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4800" b="1" dirty="0" smtClean="0"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ko-KR" altLang="en-US" sz="36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비</a:t>
            </a:r>
            <a:r>
              <a:rPr lang="ko-KR" altLang="en-US" sz="36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블즈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”</a:t>
            </a:r>
            <a:endParaRPr lang="ko-KR" altLang="en-US" sz="3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8" y="512765"/>
            <a:ext cx="1440730" cy="121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0322" y="1105408"/>
            <a:ext cx="6611919" cy="4094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Web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7" y="1916832"/>
            <a:ext cx="47726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68309" y="1105408"/>
            <a:ext cx="91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en-US" altLang="ko-KR" sz="2400" b="1" dirty="0" err="1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2400" b="1" dirty="0" err="1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24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”</a:t>
            </a:r>
            <a:endParaRPr lang="ko-KR" altLang="en-US" sz="1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1784" y="1258292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Home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506" y="1916832"/>
            <a:ext cx="477262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30715" y="1567073"/>
            <a:ext cx="4765421" cy="2880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5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23431" y="1916832"/>
            <a:ext cx="79208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322" y="6057582"/>
            <a:ext cx="66119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Beeblz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© 2010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62046" y="1075047"/>
            <a:ext cx="476279" cy="470186"/>
            <a:chOff x="4821164" y="2920426"/>
            <a:chExt cx="1368152" cy="1368152"/>
          </a:xfrm>
        </p:grpSpPr>
        <p:sp>
          <p:nvSpPr>
            <p:cNvPr id="64" name="타원 63"/>
            <p:cNvSpPr/>
            <p:nvPr/>
          </p:nvSpPr>
          <p:spPr>
            <a:xfrm>
              <a:off x="5040486" y="3136450"/>
              <a:ext cx="957620" cy="896370"/>
            </a:xfrm>
            <a:prstGeom prst="ellipse">
              <a:avLst/>
            </a:prstGeom>
            <a:solidFill>
              <a:srgbClr val="82FB3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3" descr="C:\Documents and Settings\nhncorp\바탕 화면\사내문서디자인_정리본\ICON. Set\brown\01_0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164" y="2920426"/>
              <a:ext cx="1368152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33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Applet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23528" y="1265164"/>
            <a:ext cx="6264696" cy="46047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330843" y="1279793"/>
            <a:ext cx="6257381" cy="356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251"/>
          <p:cNvSpPr/>
          <p:nvPr/>
        </p:nvSpPr>
        <p:spPr>
          <a:xfrm>
            <a:off x="2530908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Ranking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187624" y="1443863"/>
            <a:ext cx="107367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순서도: 병합 2"/>
          <p:cNvSpPr/>
          <p:nvPr/>
        </p:nvSpPr>
        <p:spPr>
          <a:xfrm>
            <a:off x="1552590" y="1390457"/>
            <a:ext cx="99863" cy="152529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4570" y="1346578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80315" y="1668523"/>
            <a:ext cx="2664476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880315" y="1668523"/>
            <a:ext cx="45719" cy="396103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6200000">
            <a:off x="3942765" y="1758740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875355" y="1844824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959361" y="174559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My Friends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99992" y="1972037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27" y="1972036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8434"/>
              </p:ext>
            </p:extLst>
          </p:nvPr>
        </p:nvGraphicFramePr>
        <p:xfrm>
          <a:off x="3989915" y="2348880"/>
          <a:ext cx="2454293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7"/>
                <a:gridCol w="460211"/>
                <a:gridCol w="547901"/>
                <a:gridCol w="417901"/>
                <a:gridCol w="5182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Oval 251"/>
          <p:cNvSpPr/>
          <p:nvPr/>
        </p:nvSpPr>
        <p:spPr>
          <a:xfrm>
            <a:off x="361751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Clustering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16200000">
            <a:off x="3860725" y="1737382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57975" y="1909999"/>
            <a:ext cx="2558241" cy="36792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한쪽 모서리가 잘린 사각형 51"/>
          <p:cNvSpPr/>
          <p:nvPr/>
        </p:nvSpPr>
        <p:spPr>
          <a:xfrm>
            <a:off x="4001751" y="380450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한쪽 모서리가 잘린 사각형 52"/>
          <p:cNvSpPr/>
          <p:nvPr/>
        </p:nvSpPr>
        <p:spPr>
          <a:xfrm>
            <a:off x="4944207" y="3804505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03551" y="3968637"/>
            <a:ext cx="2440657" cy="15485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7960"/>
              </p:ext>
            </p:extLst>
          </p:nvPr>
        </p:nvGraphicFramePr>
        <p:xfrm>
          <a:off x="4057437" y="4049515"/>
          <a:ext cx="2314763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55"/>
                <a:gridCol w="864096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Oval 251"/>
          <p:cNvSpPr/>
          <p:nvPr/>
        </p:nvSpPr>
        <p:spPr>
          <a:xfrm>
            <a:off x="5914050" y="4255249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Oval 251"/>
          <p:cNvSpPr/>
          <p:nvPr/>
        </p:nvSpPr>
        <p:spPr>
          <a:xfrm>
            <a:off x="5954782" y="2579534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Oval 251"/>
          <p:cNvSpPr/>
          <p:nvPr/>
        </p:nvSpPr>
        <p:spPr>
          <a:xfrm>
            <a:off x="6141546" y="2579534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Oval 251"/>
          <p:cNvSpPr/>
          <p:nvPr/>
        </p:nvSpPr>
        <p:spPr>
          <a:xfrm>
            <a:off x="6110270" y="4255249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Oval 251"/>
          <p:cNvSpPr/>
          <p:nvPr/>
        </p:nvSpPr>
        <p:spPr>
          <a:xfrm>
            <a:off x="3347864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Graph Share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3528" y="5672827"/>
            <a:ext cx="6264696" cy="204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 bar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3551" y="1972037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744003" y="125609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4" name="Oval 251"/>
          <p:cNvSpPr/>
          <p:nvPr/>
        </p:nvSpPr>
        <p:spPr>
          <a:xfrm>
            <a:off x="797417" y="20105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5" name="Oval 251"/>
          <p:cNvSpPr/>
          <p:nvPr/>
        </p:nvSpPr>
        <p:spPr>
          <a:xfrm>
            <a:off x="2913160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6" name="Oval 251"/>
          <p:cNvSpPr/>
          <p:nvPr/>
        </p:nvSpPr>
        <p:spPr>
          <a:xfrm>
            <a:off x="3639628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7" name="Oval 251"/>
          <p:cNvSpPr/>
          <p:nvPr/>
        </p:nvSpPr>
        <p:spPr>
          <a:xfrm>
            <a:off x="4686242" y="165510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8" name="Oval 251"/>
          <p:cNvSpPr/>
          <p:nvPr/>
        </p:nvSpPr>
        <p:spPr>
          <a:xfrm>
            <a:off x="5603509" y="19837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9" name="Oval 251"/>
          <p:cNvSpPr/>
          <p:nvPr/>
        </p:nvSpPr>
        <p:spPr>
          <a:xfrm>
            <a:off x="4057665" y="221428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2" name="Oval 251"/>
          <p:cNvSpPr/>
          <p:nvPr/>
        </p:nvSpPr>
        <p:spPr>
          <a:xfrm>
            <a:off x="4003551" y="364502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8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3" name="Oval 251"/>
          <p:cNvSpPr/>
          <p:nvPr/>
        </p:nvSpPr>
        <p:spPr>
          <a:xfrm>
            <a:off x="4961709" y="364865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9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287810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Clustering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483544"/>
            <a:ext cx="2151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슬라이드바를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이용하여 클러스터 개수를 조절한다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슬라이드바를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조절하면 옆에 클러스터 개수가 바로 표시된다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[Clustering]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[2.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그래프 영역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[6.Cluster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콤보박스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데이터를 업데이트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921158" y="2768950"/>
            <a:ext cx="2102086" cy="215444"/>
            <a:chOff x="6921158" y="1376044"/>
            <a:chExt cx="2102086" cy="215444"/>
          </a:xfrm>
        </p:grpSpPr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6863005" y="2956058"/>
            <a:ext cx="2151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데이터를 업데이트한다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나를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(followed):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post(status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친구별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내가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(following):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post(status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내가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친구별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921158" y="2358405"/>
            <a:ext cx="2102086" cy="215444"/>
            <a:chOff x="6921158" y="1376044"/>
            <a:chExt cx="2102086" cy="215444"/>
          </a:xfrm>
        </p:grpSpPr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Area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921158" y="4415151"/>
            <a:ext cx="2102086" cy="215444"/>
            <a:chOff x="6921158" y="1376044"/>
            <a:chExt cx="2102086" cy="215444"/>
          </a:xfrm>
        </p:grpSpPr>
        <p:sp>
          <p:nvSpPr>
            <p:cNvPr id="8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21158" y="4874968"/>
            <a:ext cx="1867739" cy="215444"/>
            <a:chOff x="6921158" y="1381852"/>
            <a:chExt cx="1867739" cy="215444"/>
          </a:xfrm>
        </p:grpSpPr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7433997" y="1381852"/>
              <a:ext cx="135490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My Friends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863005" y="4604717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Share”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Oval 251"/>
          <p:cNvSpPr/>
          <p:nvPr/>
        </p:nvSpPr>
        <p:spPr>
          <a:xfrm>
            <a:off x="7099436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1" name="Oval 251"/>
          <p:cNvSpPr/>
          <p:nvPr/>
        </p:nvSpPr>
        <p:spPr>
          <a:xfrm>
            <a:off x="7275189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63005" y="5039539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“My Friends”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921158" y="5274871"/>
            <a:ext cx="2102086" cy="215444"/>
            <a:chOff x="6921158" y="1376044"/>
            <a:chExt cx="2102086" cy="215444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Friends of Friend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8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6863005" y="5464437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921158" y="5805264"/>
            <a:ext cx="2102086" cy="215444"/>
            <a:chOff x="6921158" y="1376044"/>
            <a:chExt cx="2102086" cy="215444"/>
          </a:xfrm>
        </p:grpSpPr>
        <p:sp>
          <p:nvSpPr>
            <p:cNvPr id="9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9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6863005" y="599483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63005" y="2544041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Area”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</a:t>
            </a:r>
            <a:r>
              <a:rPr lang="en-US" altLang="ko-KR" dirty="0" smtClean="0"/>
              <a:t>Graph Area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내용을 입력합니다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5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My Friends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Cluster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번호 선택 </a:t>
              </a:r>
              <a:r>
                <a:rPr kumimoji="1" lang="ko-KR" altLang="en-US" sz="800" b="1" dirty="0" err="1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콤보박스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클러스터링된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번호를 선택하면 해당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리스트를 아래 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91977" y="1249361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15412" y="1249360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5122"/>
              </p:ext>
            </p:extLst>
          </p:nvPr>
        </p:nvGraphicFramePr>
        <p:xfrm>
          <a:off x="381900" y="1626204"/>
          <a:ext cx="6278332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76"/>
                <a:gridCol w="576064"/>
                <a:gridCol w="576064"/>
                <a:gridCol w="576064"/>
                <a:gridCol w="576064"/>
                <a:gridCol w="504056"/>
                <a:gridCol w="504056"/>
                <a:gridCol w="576064"/>
                <a:gridCol w="576064"/>
                <a:gridCol w="50405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 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comment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like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like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Sonya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Zodi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Fiction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Eric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95536" y="1249361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Oval 251"/>
          <p:cNvSpPr/>
          <p:nvPr/>
        </p:nvSpPr>
        <p:spPr>
          <a:xfrm>
            <a:off x="1995494" y="126109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0" name="Oval 251"/>
          <p:cNvSpPr/>
          <p:nvPr/>
        </p:nvSpPr>
        <p:spPr>
          <a:xfrm>
            <a:off x="232355" y="162880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99992" y="1413356"/>
            <a:ext cx="2008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Duration: last 1 month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 rot="16200000" flipV="1">
            <a:off x="3617710" y="1553490"/>
            <a:ext cx="360040" cy="3350114"/>
          </a:xfrm>
          <a:prstGeom prst="leftBrace">
            <a:avLst>
              <a:gd name="adj1" fmla="val 56252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3142468" y="3407098"/>
            <a:ext cx="131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Oval 251"/>
          <p:cNvSpPr/>
          <p:nvPr/>
        </p:nvSpPr>
        <p:spPr>
          <a:xfrm>
            <a:off x="3239914" y="341831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5796136" y="1928533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6014545" y="1928533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21158" y="2030853"/>
            <a:ext cx="2102086" cy="215444"/>
            <a:chOff x="6921158" y="1376044"/>
            <a:chExt cx="2102086" cy="215444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My Friends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리스트 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2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63005" y="2226587"/>
            <a:ext cx="21518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테이블의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컬럼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헤더를 클릭하면 해당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컬럼기준으로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오름차순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내림차순으로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row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더블클릭 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하단의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나와 상호친구 리스트를 표시하고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동일한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친구의 친구가 아닌 사람들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921158" y="3563689"/>
            <a:ext cx="2102086" cy="338554"/>
            <a:chOff x="6921158" y="1376044"/>
            <a:chExt cx="2102086" cy="338554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friends of friend who are not my friends &amp; Rank them 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63005" y="3903439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91977" y="3707125"/>
            <a:ext cx="5616623" cy="1666091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900407" y="3707125"/>
            <a:ext cx="5616623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57745" y="4041358"/>
            <a:ext cx="2102086" cy="215444"/>
            <a:chOff x="6921158" y="1376044"/>
            <a:chExt cx="2102086" cy="215444"/>
          </a:xfrm>
        </p:grpSpPr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99592" y="4237092"/>
            <a:ext cx="56090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친구의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친구가 나의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내가 친구의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closeness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나에게 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+ Friend’s like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closeness + My closeness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Oval 251"/>
          <p:cNvSpPr/>
          <p:nvPr/>
        </p:nvSpPr>
        <p:spPr>
          <a:xfrm>
            <a:off x="5831184" y="180588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8" name="Oval 251"/>
          <p:cNvSpPr/>
          <p:nvPr/>
        </p:nvSpPr>
        <p:spPr>
          <a:xfrm>
            <a:off x="6062506" y="180656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921158" y="5495754"/>
            <a:ext cx="2102086" cy="215444"/>
            <a:chOff x="6921158" y="1376044"/>
            <a:chExt cx="2102086" cy="215444"/>
          </a:xfrm>
        </p:grpSpPr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863005" y="5661248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웹페이지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화면을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Friends of Friend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589695" y="132708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내용을 입력합니다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8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 may know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589695" y="132708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내용을 입력합니다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Share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589695" y="132708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내용을 입력합니다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/>
              <a:t>컨트롤 모음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45997" y="1247673"/>
            <a:ext cx="2289262" cy="47531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545997" y="1244375"/>
            <a:ext cx="2289262" cy="2076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46752" y="1247673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Title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26122" y="1247673"/>
            <a:ext cx="847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_   </a:t>
            </a:r>
            <a:r>
              <a:rPr lang="ko-KR" altLang="en-US" sz="900" b="1" baseline="0" dirty="0" smtClean="0">
                <a:solidFill>
                  <a:schemeClr val="bg1"/>
                </a:solidFill>
                <a:latin typeface="+mj-ea"/>
                <a:ea typeface="+mj-ea"/>
              </a:rPr>
              <a:t>□  </a:t>
            </a:r>
            <a:r>
              <a:rPr lang="en-US" altLang="ko-KR" sz="900" b="1" baseline="0" dirty="0" smtClean="0">
                <a:solidFill>
                  <a:schemeClr val="bg1"/>
                </a:solidFill>
                <a:latin typeface="+mj-ea"/>
                <a:ea typeface="+mj-ea"/>
              </a:rPr>
              <a:t>×</a:t>
            </a:r>
            <a:endParaRPr lang="ko-KR" altLang="en-US" sz="9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45997" y="1453863"/>
            <a:ext cx="2289262" cy="639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545997" y="2039761"/>
            <a:ext cx="2289262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545997" y="1814406"/>
            <a:ext cx="228926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1688794" y="5784201"/>
            <a:ext cx="11448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110"/>
          <p:cNvGrpSpPr/>
          <p:nvPr/>
        </p:nvGrpSpPr>
        <p:grpSpPr>
          <a:xfrm>
            <a:off x="3779912" y="1990680"/>
            <a:ext cx="144016" cy="3633910"/>
            <a:chOff x="3456310" y="2060029"/>
            <a:chExt cx="144016" cy="3653544"/>
          </a:xfrm>
        </p:grpSpPr>
        <p:grpSp>
          <p:nvGrpSpPr>
            <p:cNvPr id="28" name="그룹 109"/>
            <p:cNvGrpSpPr/>
            <p:nvPr/>
          </p:nvGrpSpPr>
          <p:grpSpPr>
            <a:xfrm>
              <a:off x="3456310" y="2084412"/>
              <a:ext cx="144016" cy="3629161"/>
              <a:chOff x="3456310" y="2084412"/>
              <a:chExt cx="144016" cy="3629161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456670" y="2084412"/>
                <a:ext cx="143656" cy="35470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456310" y="5569573"/>
                <a:ext cx="143656" cy="14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▼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456310" y="2232620"/>
                <a:ext cx="143656" cy="158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456310" y="2060029"/>
              <a:ext cx="143656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▲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" name="Oval 251"/>
          <p:cNvSpPr/>
          <p:nvPr/>
        </p:nvSpPr>
        <p:spPr>
          <a:xfrm>
            <a:off x="4427984" y="1647389"/>
            <a:ext cx="180976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+</a:t>
            </a:r>
            <a:endParaRPr lang="ko-KR" altLang="en-US" sz="800" b="1" dirty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7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41338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08" y="1556792"/>
            <a:ext cx="17907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9922"/>
            <a:ext cx="3024336" cy="233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500174"/>
            <a:ext cx="58579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핵심 </a:t>
            </a:r>
            <a:r>
              <a:rPr kumimoji="1"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컨셉</a:t>
            </a: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057691"/>
            <a:ext cx="2071702" cy="2303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핵심 </a:t>
            </a:r>
            <a:r>
              <a:rPr lang="ko-KR" altLang="en-US" sz="2800" b="1" dirty="0" err="1" smtClean="0">
                <a:latin typeface="나눔고딕" pitchFamily="50" charset="-127"/>
                <a:ea typeface="나눔고딕" pitchFamily="50" charset="-127"/>
              </a:rPr>
              <a:t>컨셉</a:t>
            </a: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네트워크 그래프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031230" y="33849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07294" y="2204864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92080" y="299695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7342" y="4581128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3111" y="304208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952836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63688" y="1989617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37008" y="2070516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26461" y="370902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>
            <a:stCxn id="2" idx="1"/>
            <a:endCxn id="10" idx="5"/>
          </p:cNvCxnSpPr>
          <p:nvPr/>
        </p:nvCxnSpPr>
        <p:spPr>
          <a:xfrm flipH="1">
            <a:off x="2743224" y="3469347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" idx="1"/>
            <a:endCxn id="11" idx="4"/>
          </p:cNvCxnSpPr>
          <p:nvPr/>
        </p:nvCxnSpPr>
        <p:spPr>
          <a:xfrm flipH="1" flipV="1">
            <a:off x="3294213" y="2456892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" idx="1"/>
            <a:endCxn id="15" idx="5"/>
          </p:cNvCxnSpPr>
          <p:nvPr/>
        </p:nvCxnSpPr>
        <p:spPr>
          <a:xfrm flipH="1" flipV="1">
            <a:off x="2163801" y="2419856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0" idx="0"/>
          </p:cNvCxnSpPr>
          <p:nvPr/>
        </p:nvCxnSpPr>
        <p:spPr>
          <a:xfrm flipH="1">
            <a:off x="2577492" y="2383075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15" idx="6"/>
          </p:cNvCxnSpPr>
          <p:nvPr/>
        </p:nvCxnSpPr>
        <p:spPr>
          <a:xfrm flipH="1">
            <a:off x="2232450" y="2204864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2" idx="7"/>
          </p:cNvCxnSpPr>
          <p:nvPr/>
        </p:nvCxnSpPr>
        <p:spPr>
          <a:xfrm flipH="1">
            <a:off x="4522931" y="2635103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8" idx="2"/>
            <a:endCxn id="2" idx="7"/>
          </p:cNvCxnSpPr>
          <p:nvPr/>
        </p:nvCxnSpPr>
        <p:spPr>
          <a:xfrm flipH="1">
            <a:off x="4522931" y="3248980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2"/>
            <a:endCxn id="2" idx="7"/>
          </p:cNvCxnSpPr>
          <p:nvPr/>
        </p:nvCxnSpPr>
        <p:spPr>
          <a:xfrm flipH="1">
            <a:off x="4522931" y="2322544"/>
            <a:ext cx="1314077" cy="114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7" idx="2"/>
            <a:endCxn id="2" idx="7"/>
          </p:cNvCxnSpPr>
          <p:nvPr/>
        </p:nvCxnSpPr>
        <p:spPr>
          <a:xfrm flipH="1" flipV="1">
            <a:off x="4522931" y="3469347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0"/>
          </p:cNvCxnSpPr>
          <p:nvPr/>
        </p:nvCxnSpPr>
        <p:spPr>
          <a:xfrm flipH="1" flipV="1">
            <a:off x="4427342" y="3961048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" idx="7"/>
            <a:endCxn id="16" idx="2"/>
          </p:cNvCxnSpPr>
          <p:nvPr/>
        </p:nvCxnSpPr>
        <p:spPr>
          <a:xfrm>
            <a:off x="5007407" y="2278681"/>
            <a:ext cx="829601" cy="4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5"/>
            <a:endCxn id="8" idx="1"/>
          </p:cNvCxnSpPr>
          <p:nvPr/>
        </p:nvCxnSpPr>
        <p:spPr>
          <a:xfrm>
            <a:off x="5007407" y="2635103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4"/>
            <a:endCxn id="17" idx="7"/>
          </p:cNvCxnSpPr>
          <p:nvPr/>
        </p:nvCxnSpPr>
        <p:spPr>
          <a:xfrm flipH="1">
            <a:off x="5926574" y="2574572"/>
            <a:ext cx="144815" cy="120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친구들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그래프상의 관계를 가지고 친구 유형별 그룹핑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7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03848" y="1052736"/>
            <a:ext cx="1800200" cy="309634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-</a:t>
            </a:r>
            <a:r>
              <a:rPr lang="ko-KR" altLang="en-US" dirty="0" smtClean="0"/>
              <a:t>친구간 컨텐트 관계도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3805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412776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2827" y="2060848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link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2827" y="270892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photo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2827" y="335699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video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2827" y="486916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2827" y="551723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Contents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03848" y="4509120"/>
            <a:ext cx="1800200" cy="165618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5856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Response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6" idx="6"/>
            <a:endCxn id="12" idx="1"/>
          </p:cNvCxnSpPr>
          <p:nvPr/>
        </p:nvCxnSpPr>
        <p:spPr>
          <a:xfrm flipV="1">
            <a:off x="1956588" y="2600908"/>
            <a:ext cx="124726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6"/>
            <a:endCxn id="35" idx="1"/>
          </p:cNvCxnSpPr>
          <p:nvPr/>
        </p:nvCxnSpPr>
        <p:spPr>
          <a:xfrm>
            <a:off x="1956588" y="3645024"/>
            <a:ext cx="124726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0"/>
            <a:endCxn id="12" idx="2"/>
          </p:cNvCxnSpPr>
          <p:nvPr/>
        </p:nvCxnSpPr>
        <p:spPr>
          <a:xfrm flipV="1">
            <a:off x="410394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5882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친구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화살표 연결선 49"/>
          <p:cNvCxnSpPr>
            <a:stCxn id="49" idx="2"/>
            <a:endCxn id="12" idx="3"/>
          </p:cNvCxnSpPr>
          <p:nvPr/>
        </p:nvCxnSpPr>
        <p:spPr>
          <a:xfrm flipH="1" flipV="1">
            <a:off x="5004048" y="2600908"/>
            <a:ext cx="158417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3"/>
          </p:cNvCxnSpPr>
          <p:nvPr/>
        </p:nvCxnSpPr>
        <p:spPr>
          <a:xfrm flipH="1">
            <a:off x="5004048" y="3645024"/>
            <a:ext cx="1584176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588224" y="4869160"/>
            <a:ext cx="936104" cy="1008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친구의 친구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8" name="직선 화살표 연결선 57"/>
          <p:cNvCxnSpPr>
            <a:stCxn id="57" idx="2"/>
            <a:endCxn id="35" idx="3"/>
          </p:cNvCxnSpPr>
          <p:nvPr/>
        </p:nvCxnSpPr>
        <p:spPr>
          <a:xfrm flipH="1" flipV="1">
            <a:off x="5004048" y="5337212"/>
            <a:ext cx="158417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친구의 절친들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Friends of Friend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친구의 친구들을 찾기 위한 </a:t>
            </a:r>
            <a:r>
              <a:rPr lang="en-US" altLang="ko-KR" dirty="0" smtClean="0"/>
              <a:t>Facebook API</a:t>
            </a:r>
            <a:r>
              <a:rPr lang="ko-KR" altLang="en-US" dirty="0" smtClean="0"/>
              <a:t>는 직접 제공하지 않고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친구의 절친들을 찾기 위해서 내 친구의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사용자들을 찾아내어 우회적으로 내 친구의 절친들을 찾아냄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특정기간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 내 친구별 </a:t>
            </a:r>
            <a:r>
              <a:rPr lang="en-US" altLang="ko-KR" dirty="0" smtClean="0"/>
              <a:t>comment, like</a:t>
            </a:r>
            <a:r>
              <a:rPr lang="ko-KR" altLang="en-US" dirty="0" smtClean="0"/>
              <a:t>한 사용자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3197966" y="42570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74030" y="307697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58816" y="386906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078" y="5453236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09847" y="3914192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26568" y="282494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30424" y="2861725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59422" y="414908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93197" y="4581128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>
            <a:stCxn id="4" idx="1"/>
            <a:endCxn id="8" idx="5"/>
          </p:cNvCxnSpPr>
          <p:nvPr/>
        </p:nvCxnSpPr>
        <p:spPr>
          <a:xfrm flipH="1">
            <a:off x="1909960" y="4341455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9" idx="4"/>
          </p:cNvCxnSpPr>
          <p:nvPr/>
        </p:nvCxnSpPr>
        <p:spPr>
          <a:xfrm flipH="1" flipV="1">
            <a:off x="2460949" y="3329000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1"/>
            <a:endCxn id="10" idx="5"/>
          </p:cNvCxnSpPr>
          <p:nvPr/>
        </p:nvCxnSpPr>
        <p:spPr>
          <a:xfrm flipH="1" flipV="1">
            <a:off x="1330537" y="3291964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3"/>
            <a:endCxn id="8" idx="0"/>
          </p:cNvCxnSpPr>
          <p:nvPr/>
        </p:nvCxnSpPr>
        <p:spPr>
          <a:xfrm flipH="1">
            <a:off x="1744228" y="3255183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0" idx="6"/>
          </p:cNvCxnSpPr>
          <p:nvPr/>
        </p:nvCxnSpPr>
        <p:spPr>
          <a:xfrm flipH="1">
            <a:off x="1399186" y="3076972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4" idx="7"/>
          </p:cNvCxnSpPr>
          <p:nvPr/>
        </p:nvCxnSpPr>
        <p:spPr>
          <a:xfrm flipH="1">
            <a:off x="3689667" y="3507211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4" idx="7"/>
          </p:cNvCxnSpPr>
          <p:nvPr/>
        </p:nvCxnSpPr>
        <p:spPr>
          <a:xfrm flipH="1">
            <a:off x="3689667" y="4121088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4" idx="7"/>
          </p:cNvCxnSpPr>
          <p:nvPr/>
        </p:nvCxnSpPr>
        <p:spPr>
          <a:xfrm flipH="1" flipV="1">
            <a:off x="3689667" y="4341455"/>
            <a:ext cx="2069755" cy="5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4" idx="7"/>
          </p:cNvCxnSpPr>
          <p:nvPr/>
        </p:nvCxnSpPr>
        <p:spPr>
          <a:xfrm flipH="1" flipV="1">
            <a:off x="3689667" y="4341455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0"/>
          </p:cNvCxnSpPr>
          <p:nvPr/>
        </p:nvCxnSpPr>
        <p:spPr>
          <a:xfrm flipH="1" flipV="1">
            <a:off x="3594078" y="4833156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6"/>
            <a:endCxn id="11" idx="2"/>
          </p:cNvCxnSpPr>
          <p:nvPr/>
        </p:nvCxnSpPr>
        <p:spPr>
          <a:xfrm>
            <a:off x="4242792" y="3329000"/>
            <a:ext cx="1516630" cy="10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5"/>
            <a:endCxn id="6" idx="1"/>
          </p:cNvCxnSpPr>
          <p:nvPr/>
        </p:nvCxnSpPr>
        <p:spPr>
          <a:xfrm>
            <a:off x="4174143" y="3507211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12" idx="6"/>
          </p:cNvCxnSpPr>
          <p:nvPr/>
        </p:nvCxnSpPr>
        <p:spPr>
          <a:xfrm flipH="1">
            <a:off x="5161959" y="4401108"/>
            <a:ext cx="59746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82764" y="2799706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f7-1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82764" y="3690138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2764" y="4618230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82764" y="5436502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>
            <a:stCxn id="29" idx="2"/>
            <a:endCxn id="11" idx="6"/>
          </p:cNvCxnSpPr>
          <p:nvPr/>
        </p:nvCxnSpPr>
        <p:spPr>
          <a:xfrm flipH="1">
            <a:off x="6228184" y="3128103"/>
            <a:ext cx="554580" cy="127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2"/>
            <a:endCxn id="11" idx="6"/>
          </p:cNvCxnSpPr>
          <p:nvPr/>
        </p:nvCxnSpPr>
        <p:spPr>
          <a:xfrm flipH="1">
            <a:off x="6228184" y="4018535"/>
            <a:ext cx="554580" cy="38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2"/>
            <a:endCxn id="11" idx="6"/>
          </p:cNvCxnSpPr>
          <p:nvPr/>
        </p:nvCxnSpPr>
        <p:spPr>
          <a:xfrm flipH="1" flipV="1">
            <a:off x="6228184" y="4401108"/>
            <a:ext cx="554580" cy="54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2"/>
            <a:endCxn id="11" idx="6"/>
          </p:cNvCxnSpPr>
          <p:nvPr/>
        </p:nvCxnSpPr>
        <p:spPr>
          <a:xfrm flipH="1" flipV="1">
            <a:off x="6228184" y="4401108"/>
            <a:ext cx="554580" cy="136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549340" y="2604914"/>
            <a:ext cx="2380726" cy="3704406"/>
          </a:xfrm>
          <a:prstGeom prst="roundRect">
            <a:avLst>
              <a:gd name="adj" fmla="val 831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관계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나를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나의 </a:t>
            </a:r>
            <a:r>
              <a:rPr lang="en-US" altLang="ko-KR" dirty="0" smtClean="0"/>
              <a:t>post</a:t>
            </a:r>
            <a:r>
              <a:rPr lang="en-US" altLang="ko-KR" dirty="0" smtClean="0"/>
              <a:t>(status</a:t>
            </a:r>
            <a:r>
              <a:rPr lang="en-US" altLang="ko-KR" dirty="0" smtClean="0"/>
              <a:t>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친구별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좋아하는 친구</a:t>
            </a:r>
            <a:r>
              <a:rPr lang="en-US" altLang="ko-KR" dirty="0" smtClean="0"/>
              <a:t>(following):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post(status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ko-KR" altLang="en-US" dirty="0" smtClean="0"/>
              <a:t>내가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 like</a:t>
            </a:r>
            <a:r>
              <a:rPr lang="ko-KR" altLang="en-US" dirty="0"/>
              <a:t>를 한 친구별 </a:t>
            </a:r>
            <a:r>
              <a:rPr lang="en-US" altLang="ko-KR" dirty="0"/>
              <a:t>count</a:t>
            </a:r>
            <a:r>
              <a:rPr lang="ko-KR" altLang="en-US" dirty="0"/>
              <a:t> 집계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내 친구의 친구들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내 친구를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post(status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en-US" altLang="ko-KR" dirty="0"/>
              <a:t>comment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를 한 </a:t>
            </a:r>
            <a:r>
              <a:rPr lang="ko-KR" altLang="en-US" dirty="0" smtClean="0"/>
              <a:t>사용자별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집계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27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선호도별 친구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내 친구의 친구들이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contents</a:t>
            </a:r>
            <a:r>
              <a:rPr lang="ko-KR" altLang="en-US" dirty="0" smtClean="0"/>
              <a:t>의 소유자별로 그룹핑하여 관심사별로 그룹핑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79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982</Words>
  <Application>Microsoft Office PowerPoint</Application>
  <PresentationFormat>화면 슬라이드 쇼(4:3)</PresentationFormat>
  <Paragraphs>231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Facebook 내 친구 네트워크 분석</vt:lpstr>
      <vt:lpstr>PowerPoint 프레젠테이션</vt:lpstr>
      <vt:lpstr>PowerPoint 프레젠테이션</vt:lpstr>
      <vt:lpstr>Facebook 네트워크 그래프</vt:lpstr>
      <vt:lpstr>Graph Clustering</vt:lpstr>
      <vt:lpstr>나-친구간 컨텐트 관계도</vt:lpstr>
      <vt:lpstr>내 친구의 절친들 찾기</vt:lpstr>
      <vt:lpstr>친구 관계 Ranking</vt:lpstr>
      <vt:lpstr>선호도별 친구 Clustering</vt:lpstr>
      <vt:lpstr>PowerPoint 프레젠테이션</vt:lpstr>
      <vt:lpstr>Screen. Web 메인화면</vt:lpstr>
      <vt:lpstr>Screen. Applet 메인화면</vt:lpstr>
      <vt:lpstr>Screen. Graph Area</vt:lpstr>
      <vt:lpstr>Screen. My Friends</vt:lpstr>
      <vt:lpstr>Screen. Friends of Friend</vt:lpstr>
      <vt:lpstr>Screen. Friend may know</vt:lpstr>
      <vt:lpstr>Screen. Graph Share</vt:lpstr>
      <vt:lpstr>#참조. 컨트롤 모음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nhn</cp:lastModifiedBy>
  <cp:revision>64</cp:revision>
  <dcterms:created xsi:type="dcterms:W3CDTF">2009-09-25T08:39:45Z</dcterms:created>
  <dcterms:modified xsi:type="dcterms:W3CDTF">2010-12-22T09:56:40Z</dcterms:modified>
</cp:coreProperties>
</file>