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50" d="100"/>
          <a:sy n="50" d="100"/>
        </p:scale>
        <p:origin x="1284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195" y="4315270"/>
            <a:ext cx="9144000" cy="1655762"/>
          </a:xfrm>
        </p:spPr>
        <p:txBody>
          <a:bodyPr>
            <a:normAutofit/>
          </a:bodyPr>
          <a:lstStyle/>
          <a:p>
            <a:r>
              <a:rPr lang="en-GB" sz="2600" b="1" dirty="0" smtClean="0"/>
              <a:t>BRITISH AIRWAYS SKYTRAX REVIEW SITE WEBSCRAPING FOR BUSINESS INTELLIGENCE</a:t>
            </a:r>
            <a:endParaRPr lang="en-GB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80" y="-590296"/>
            <a:ext cx="6479032" cy="64790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04190" y="6473952"/>
            <a:ext cx="372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Avenir Next Medium" panose="020B0603020202020204" pitchFamily="34" charset="0"/>
              </a:rPr>
              <a:t>NATHANAEL MUTUA – ASPIRING DATA ANALYST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Avenir Next Medium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 smtClean="0"/>
              <a:t>INSIGHTS BASED ON REVIEWS</a:t>
            </a:r>
            <a:endParaRPr lang="en-US" sz="2400" b="1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Positive</a:t>
            </a:r>
            <a:r>
              <a:rPr lang="en-US" sz="1600" dirty="0" smtClean="0"/>
              <a:t> reviews till 25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February 2025 are </a:t>
            </a:r>
            <a:r>
              <a:rPr lang="en-US" sz="1600" dirty="0" smtClean="0">
                <a:solidFill>
                  <a:schemeClr val="accent2"/>
                </a:solidFill>
              </a:rPr>
              <a:t>2825</a:t>
            </a:r>
            <a:r>
              <a:rPr lang="en-US" sz="16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Negative</a:t>
            </a:r>
            <a:r>
              <a:rPr lang="en-US" sz="1600" dirty="0" smtClean="0"/>
              <a:t> reviews are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1053</a:t>
            </a:r>
            <a:r>
              <a:rPr lang="en-US" sz="16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Neutral</a:t>
            </a:r>
            <a:r>
              <a:rPr lang="en-US" sz="1600" dirty="0" smtClean="0"/>
              <a:t> reviews are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39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This is a general overview of customer satisfaction.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68856"/>
            <a:ext cx="5181600" cy="406487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-310896"/>
            <a:ext cx="2587752" cy="2587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4190" y="6473952"/>
            <a:ext cx="372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Medium" panose="020B0603020202020204" pitchFamily="34" charset="0"/>
              </a:rPr>
              <a:t>NATHANAEL MUTUA – ASPIRING DATA ANALYST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  <a:latin typeface="Avenir Next Medium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 smtClean="0"/>
              <a:t>SENTIMENT TREND OVER TIME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Mid-2010s:</a:t>
            </a:r>
            <a:r>
              <a:rPr lang="en-US" sz="1800" dirty="0"/>
              <a:t> A rise in reviews and negative sentiment between 2013–2016 may be an indication of operational issues and uncertainty leading up to the 2016 Brexit referendum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Pandemic Effect (2020–2022):</a:t>
            </a:r>
            <a:r>
              <a:rPr lang="en-US" sz="1800" dirty="0"/>
              <a:t> COVID-19 lockdowns and decreased flights probably </a:t>
            </a:r>
            <a:r>
              <a:rPr lang="en-US" sz="1800" dirty="0" smtClean="0"/>
              <a:t>mean-t</a:t>
            </a:r>
            <a:r>
              <a:rPr lang="en-US" sz="1800" dirty="0"/>
              <a:t> fewer total reviews, and whatever remaining negative feedback did </a:t>
            </a:r>
            <a:r>
              <a:rPr lang="en-US" sz="1800" dirty="0" smtClean="0"/>
              <a:t>exist,</a:t>
            </a:r>
            <a:r>
              <a:rPr lang="en-US" sz="1800" dirty="0"/>
              <a:t> usually went along with cancellations, refunds, or safety concerns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Long-Term Sentiment Shifts:</a:t>
            </a:r>
            <a:r>
              <a:rPr lang="en-US" sz="1800" dirty="0"/>
              <a:t> Sentiment activity declined after 2016, reflecting political and economic </a:t>
            </a:r>
            <a:r>
              <a:rPr lang="en-US" sz="1800" dirty="0" smtClean="0"/>
              <a:t>factors-like </a:t>
            </a:r>
            <a:r>
              <a:rPr lang="en-US" sz="1800" dirty="0"/>
              <a:t>Brexit </a:t>
            </a:r>
            <a:r>
              <a:rPr lang="en-US" sz="1800" dirty="0" smtClean="0"/>
              <a:t>and pandemic</a:t>
            </a:r>
            <a:r>
              <a:rPr lang="en-US" sz="1800" dirty="0"/>
              <a:t> </a:t>
            </a:r>
            <a:r>
              <a:rPr lang="en-US" sz="1800" dirty="0" smtClean="0"/>
              <a:t>lockdowns-permanently</a:t>
            </a:r>
            <a:r>
              <a:rPr lang="en-US" sz="1800" dirty="0"/>
              <a:t> </a:t>
            </a:r>
            <a:r>
              <a:rPr lang="en-US" sz="1800" dirty="0" smtClean="0"/>
              <a:t>changed</a:t>
            </a:r>
            <a:r>
              <a:rPr lang="en-US" sz="1800" dirty="0"/>
              <a:t> passenger experiences and feedback patterns.</a:t>
            </a:r>
            <a:endParaRPr lang="en-US" sz="1800" b="1" u="sng" dirty="0" smtClean="0"/>
          </a:p>
          <a:p>
            <a:pPr marL="0" indent="0">
              <a:buNone/>
            </a:pPr>
            <a:endParaRPr lang="en-US" b="1" u="sng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276857"/>
            <a:ext cx="5676443" cy="317232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-310896"/>
            <a:ext cx="2587752" cy="25877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04190" y="6473952"/>
            <a:ext cx="372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Medium" panose="020B0603020202020204" pitchFamily="34" charset="0"/>
              </a:rPr>
              <a:t>NATHANAEL MUTUA – ASPIRING DATA ANALYST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  <a:latin typeface="Avenir Next Medium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4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u="sng" dirty="0" smtClean="0"/>
              <a:t>SENTIMENT TREND 2024-09 TO DATE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High Point Positive Comments: </a:t>
            </a:r>
            <a:r>
              <a:rPr lang="en-US" sz="1800" dirty="0" smtClean="0"/>
              <a:t>The </a:t>
            </a:r>
            <a:r>
              <a:rPr lang="en-US" sz="1800" dirty="0"/>
              <a:t>highest positive ratings were in November 2024, indicating an effective marketing campaign, product release, or </a:t>
            </a:r>
            <a:r>
              <a:rPr lang="en-US" sz="1800" dirty="0" smtClean="0"/>
              <a:t>holiday. This </a:t>
            </a:r>
            <a:r>
              <a:rPr lang="en-US" sz="1800" dirty="0"/>
              <a:t>peak indicates customers embraced offers, festive deals, or improved services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Minor Changes in Negative </a:t>
            </a:r>
            <a:r>
              <a:rPr lang="en-US" sz="1800" b="1" dirty="0" smtClean="0"/>
              <a:t>Feedback: </a:t>
            </a:r>
            <a:r>
              <a:rPr lang="en-US" sz="1800" dirty="0" smtClean="0"/>
              <a:t>Negative </a:t>
            </a:r>
            <a:r>
              <a:rPr lang="en-US" sz="1800" dirty="0"/>
              <a:t>reviews come out every month but peak significantly in October and December </a:t>
            </a:r>
            <a:r>
              <a:rPr lang="en-US" sz="1800" dirty="0" smtClean="0"/>
              <a:t>2024. Analyzing </a:t>
            </a:r>
            <a:r>
              <a:rPr lang="en-US" sz="1800" dirty="0"/>
              <a:t>repeat problems can address underlying causes and avert future discontent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Total Review Decline (Jan–Feb 2025</a:t>
            </a:r>
            <a:r>
              <a:rPr lang="en-US" sz="1800" b="1" dirty="0" smtClean="0"/>
              <a:t>):</a:t>
            </a:r>
            <a:r>
              <a:rPr lang="en-US" sz="1800" dirty="0" smtClean="0"/>
              <a:t> Reviews </a:t>
            </a:r>
            <a:r>
              <a:rPr lang="en-US" sz="1800" dirty="0"/>
              <a:t>fall off after December, likely due to post-holiday trends or scaled-back promotional </a:t>
            </a:r>
            <a:r>
              <a:rPr lang="en-US" sz="1800" dirty="0" smtClean="0"/>
              <a:t>activities. Lower </a:t>
            </a:r>
            <a:r>
              <a:rPr lang="en-US" sz="1800" dirty="0"/>
              <a:t>feedback quantities might also mean less engagement; research keeping customers engaged and collecting steady feedback year-round.</a:t>
            </a:r>
            <a:endParaRPr lang="en-US" sz="18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86584"/>
            <a:ext cx="5849878" cy="289832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-310896"/>
            <a:ext cx="2587752" cy="2587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4190" y="6473952"/>
            <a:ext cx="372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Medium" panose="020B0603020202020204" pitchFamily="34" charset="0"/>
              </a:rPr>
              <a:t>NATHANAEL MUTUA – ASPIRING DATA ANALYST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  <a:latin typeface="Avenir Next Medium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7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 smtClean="0"/>
              <a:t>WORD CLOUD FOR POSITIVE SENTIMENTS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Comfort &amp; </a:t>
            </a:r>
            <a:r>
              <a:rPr lang="en-US" sz="1800" b="1" dirty="0" smtClean="0"/>
              <a:t>Service:</a:t>
            </a:r>
            <a:r>
              <a:rPr lang="en-US" sz="1800" dirty="0" smtClean="0"/>
              <a:t> Constant </a:t>
            </a:r>
            <a:r>
              <a:rPr lang="en-US" sz="1800" dirty="0"/>
              <a:t>mention of seat, cabin, crew, service, and comfort indicates that travelers highly appreciate in-flight experience and staff attentiveness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Premium Experience &amp; </a:t>
            </a:r>
            <a:r>
              <a:rPr lang="en-US" sz="1800" b="1" dirty="0" smtClean="0"/>
              <a:t>Amenities:</a:t>
            </a:r>
            <a:r>
              <a:rPr lang="en-US" sz="1800" dirty="0" smtClean="0"/>
              <a:t> Words </a:t>
            </a:r>
            <a:r>
              <a:rPr lang="en-US" sz="1800" dirty="0"/>
              <a:t>like business, class, lounge, upgrade, and meal indicate that travelers </a:t>
            </a:r>
            <a:r>
              <a:rPr lang="en-US" sz="1800" dirty="0" smtClean="0"/>
              <a:t>appreciate</a:t>
            </a:r>
            <a:r>
              <a:rPr lang="en-US" sz="1800" dirty="0"/>
              <a:t> improved cabin </a:t>
            </a:r>
            <a:r>
              <a:rPr lang="en-US" sz="1800" dirty="0" smtClean="0"/>
              <a:t>options, quality</a:t>
            </a:r>
            <a:r>
              <a:rPr lang="en-US" sz="1800" dirty="0"/>
              <a:t> meals, and added perks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Travel Process:</a:t>
            </a:r>
            <a:r>
              <a:rPr lang="en-US" sz="1800" dirty="0"/>
              <a:t> Airport, check, bag, and time represent positive travel news with a focus on convenience and efficiency beyond the flight.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84553"/>
            <a:ext cx="5181600" cy="28334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-310896"/>
            <a:ext cx="2587752" cy="2587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4190" y="6473952"/>
            <a:ext cx="372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Medium" panose="020B0603020202020204" pitchFamily="34" charset="0"/>
              </a:rPr>
              <a:t>NATHANAEL MUTUA – ASPIRING DATA ANALYST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  <a:latin typeface="Avenir Next Medium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WORD CLOUD FOR NEGATIVE SENTIMENTS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Seat and Flight </a:t>
            </a:r>
            <a:r>
              <a:rPr lang="en-US" sz="1800" b="1" dirty="0" smtClean="0"/>
              <a:t>Problems:</a:t>
            </a:r>
            <a:r>
              <a:rPr lang="en-US" sz="1800" dirty="0" smtClean="0"/>
              <a:t> Seat </a:t>
            </a:r>
            <a:r>
              <a:rPr lang="en-US" sz="1800" dirty="0"/>
              <a:t>appears prominently, indicating complaints about comfort, seat assignments, or </a:t>
            </a:r>
            <a:r>
              <a:rPr lang="en-US" sz="1800" dirty="0" smtClean="0"/>
              <a:t>fees. Flight </a:t>
            </a:r>
            <a:r>
              <a:rPr lang="en-US" sz="1800" dirty="0"/>
              <a:t>indicates discontent with delays, cancellations, or rebooking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Staff and Service </a:t>
            </a:r>
            <a:r>
              <a:rPr lang="en-US" sz="1800" b="1" dirty="0" smtClean="0"/>
              <a:t>Problems:</a:t>
            </a:r>
            <a:r>
              <a:rPr lang="en-US" sz="1800" dirty="0" smtClean="0"/>
              <a:t> Terms </a:t>
            </a:r>
            <a:r>
              <a:rPr lang="en-US" sz="1800" dirty="0"/>
              <a:t>such as service, crew, and customer suggest complaint regarding staff attitude and service quality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Logistics &amp; Extra </a:t>
            </a:r>
            <a:r>
              <a:rPr lang="en-US" sz="1800" b="1" dirty="0" smtClean="0"/>
              <a:t>Costs:</a:t>
            </a:r>
            <a:r>
              <a:rPr lang="en-US" sz="1800" dirty="0" smtClean="0"/>
              <a:t> Baggage </a:t>
            </a:r>
            <a:r>
              <a:rPr lang="en-US" sz="1800" dirty="0"/>
              <a:t>handling issues, lengthy delays, and cancellations of flights are indicated by mentions of bag, time, hour, and cancellation. </a:t>
            </a:r>
            <a:r>
              <a:rPr lang="en-US" sz="1800" dirty="0" smtClean="0"/>
              <a:t>Refund</a:t>
            </a:r>
            <a:r>
              <a:rPr lang="en-US" sz="1800" dirty="0"/>
              <a:t>, price, and offer indicate annoyances with hidden fees, surprise charges, or poor compensation practices.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84553"/>
            <a:ext cx="5181600" cy="28334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-310896"/>
            <a:ext cx="2587752" cy="2587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4190" y="6473952"/>
            <a:ext cx="372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Medium" panose="020B0603020202020204" pitchFamily="34" charset="0"/>
              </a:rPr>
              <a:t>NATHANAEL MUTUA – ASPIRING DATA ANALYST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  <a:latin typeface="Avenir Next Medium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 smtClean="0"/>
              <a:t>WORD CLOUD FOR NEUTRAL SENTIMENTS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Highlight Travel </a:t>
            </a:r>
            <a:r>
              <a:rPr lang="en-US" sz="1800" b="1" dirty="0" smtClean="0"/>
              <a:t>Logistics:</a:t>
            </a:r>
            <a:r>
              <a:rPr lang="en-US" sz="1800" dirty="0" smtClean="0"/>
              <a:t> Mentions </a:t>
            </a:r>
            <a:r>
              <a:rPr lang="en-US" sz="1800" dirty="0"/>
              <a:t>of flight, seat, airline, and luggage indicate that neutral comments do involve basic travel mechanics (i.e., booking, seating, baggage) as opposed to extreme praise or complaints</a:t>
            </a:r>
            <a:r>
              <a:rPr 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Site and </a:t>
            </a:r>
            <a:r>
              <a:rPr lang="en-US" sz="1800" b="1" dirty="0" smtClean="0"/>
              <a:t>Timing:</a:t>
            </a:r>
            <a:r>
              <a:rPr lang="en-US" sz="1800" dirty="0" smtClean="0"/>
              <a:t> London</a:t>
            </a:r>
            <a:r>
              <a:rPr lang="en-US" sz="1800" dirty="0"/>
              <a:t>, day, and hour are some of the words that reflect tourists discussing flight duration, layovers, and routes, particularly with British Airways' main hub in London (e.g., Heathrow</a:t>
            </a:r>
            <a:r>
              <a:rPr lang="en-US" sz="1800" dirty="0" smtClean="0"/>
              <a:t>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Practical </a:t>
            </a:r>
            <a:r>
              <a:rPr lang="en-US" sz="1800" dirty="0"/>
              <a:t>Notes Terms such as return, cancel, ticket, and suitcase speak in a matter-of-fact manner of travel </a:t>
            </a:r>
            <a:r>
              <a:rPr lang="en-US" sz="1800" dirty="0" smtClean="0"/>
              <a:t>flight plan </a:t>
            </a:r>
            <a:r>
              <a:rPr lang="en-US" sz="1800" dirty="0"/>
              <a:t>modifications and baggage. They emphasize the commonplace aspects of traveling without any </a:t>
            </a:r>
            <a:r>
              <a:rPr lang="en-US" sz="1800" dirty="0" smtClean="0"/>
              <a:t>worked-up emotions</a:t>
            </a:r>
            <a:r>
              <a:rPr lang="en-US" sz="1800" dirty="0"/>
              <a:t>.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66265"/>
            <a:ext cx="5181600" cy="28334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-310896"/>
            <a:ext cx="2587752" cy="2587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4190" y="6473952"/>
            <a:ext cx="372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Medium" panose="020B0603020202020204" pitchFamily="34" charset="0"/>
              </a:rPr>
              <a:t>NATHANAEL MUTUA – ASPIRING DATA ANALYST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  <a:latin typeface="Avenir Next Medium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40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663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Medium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user</cp:lastModifiedBy>
  <cp:revision>18</cp:revision>
  <dcterms:created xsi:type="dcterms:W3CDTF">2022-12-06T11:13:27Z</dcterms:created>
  <dcterms:modified xsi:type="dcterms:W3CDTF">2025-02-25T16:05:00Z</dcterms:modified>
</cp:coreProperties>
</file>