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5AA-BA54-439B-8887-4A48561EB627}" type="datetimeFigureOut">
              <a:rPr lang="en-US" smtClean="0"/>
              <a:t>03/13/2025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596B-8474-4A49-A355-B5CC1E7F9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7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5AA-BA54-439B-8887-4A48561EB627}" type="datetimeFigureOut">
              <a:rPr lang="en-US" smtClean="0"/>
              <a:t>03/13/2025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596B-8474-4A49-A355-B5CC1E7F9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4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5AA-BA54-439B-8887-4A48561EB627}" type="datetimeFigureOut">
              <a:rPr lang="en-US" smtClean="0"/>
              <a:t>03/13/2025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596B-8474-4A49-A355-B5CC1E7F9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442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5AA-BA54-439B-8887-4A48561EB627}" type="datetimeFigureOut">
              <a:rPr lang="en-US" smtClean="0"/>
              <a:t>03/13/2025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596B-8474-4A49-A355-B5CC1E7F9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5AA-BA54-439B-8887-4A48561EB627}" type="datetimeFigureOut">
              <a:rPr lang="en-US" smtClean="0"/>
              <a:t>03/13/2025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596B-8474-4A49-A355-B5CC1E7F9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96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5AA-BA54-439B-8887-4A48561EB627}" type="datetimeFigureOut">
              <a:rPr lang="en-US" smtClean="0"/>
              <a:t>03/13/2025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596B-8474-4A49-A355-B5CC1E7F9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9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5AA-BA54-439B-8887-4A48561EB627}" type="datetimeFigureOut">
              <a:rPr lang="en-US" smtClean="0"/>
              <a:t>03/13/2025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596B-8474-4A49-A355-B5CC1E7F9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5AA-BA54-439B-8887-4A48561EB627}" type="datetimeFigureOut">
              <a:rPr lang="en-US" smtClean="0"/>
              <a:t>03/13/2025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596B-8474-4A49-A355-B5CC1E7F9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6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5AA-BA54-439B-8887-4A48561EB627}" type="datetimeFigureOut">
              <a:rPr lang="en-US" smtClean="0"/>
              <a:t>03/13/2025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596B-8474-4A49-A355-B5CC1E7F9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4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5AA-BA54-439B-8887-4A48561EB627}" type="datetimeFigureOut">
              <a:rPr lang="en-US" smtClean="0"/>
              <a:t>03/13/2025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596B-8474-4A49-A355-B5CC1E7F9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0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B55AA-BA54-439B-8887-4A48561EB627}" type="datetimeFigureOut">
              <a:rPr lang="en-US" smtClean="0"/>
              <a:t>03/13/2025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AF596B-8474-4A49-A355-B5CC1E7F9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0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B55AA-BA54-439B-8887-4A48561EB627}" type="datetimeFigureOut">
              <a:rPr lang="en-US" smtClean="0"/>
              <a:t>03/13/2025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F596B-8474-4A49-A355-B5CC1E7F9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15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5195" y="4315270"/>
            <a:ext cx="9144000" cy="1655762"/>
          </a:xfrm>
        </p:spPr>
        <p:txBody>
          <a:bodyPr>
            <a:normAutofit/>
          </a:bodyPr>
          <a:lstStyle/>
          <a:p>
            <a:r>
              <a:rPr lang="en-GB" sz="2600" b="1" dirty="0" smtClean="0"/>
              <a:t>BRITISH AIRWAYS </a:t>
            </a:r>
            <a:r>
              <a:rPr lang="en-GB" sz="2600" b="1" dirty="0" smtClean="0"/>
              <a:t>CUSTOMER BOOKING MODELLING TO GAIN INSIGHTS</a:t>
            </a:r>
            <a:endParaRPr lang="en-GB" sz="2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680" y="-590296"/>
            <a:ext cx="6479032" cy="64790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404190" y="6473952"/>
            <a:ext cx="372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  <a:latin typeface="Avenir Next Medium" panose="020B0603020202020204" pitchFamily="34" charset="0"/>
              </a:rPr>
              <a:t>NATHANAEL MUTUA – ASPIRING DATA ANALYST</a:t>
            </a:r>
            <a:endParaRPr lang="en-US" sz="1200" dirty="0">
              <a:solidFill>
                <a:schemeClr val="accent1">
                  <a:lumMod val="75000"/>
                </a:schemeClr>
              </a:solidFill>
              <a:latin typeface="Avenir Next Medium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80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86596" y="1825625"/>
            <a:ext cx="5433204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 smtClean="0"/>
              <a:t>INSIGHTS BASED ON </a:t>
            </a:r>
            <a:r>
              <a:rPr lang="en-US" sz="2400" b="1" u="sng" dirty="0" smtClean="0"/>
              <a:t>TRIP TYPE (exploration)</a:t>
            </a:r>
            <a:endParaRPr lang="en-US" sz="2400" b="1" u="sng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/>
              <a:t>Round Trips </a:t>
            </a:r>
            <a:r>
              <a:rPr lang="en-US" sz="1600" dirty="0" smtClean="0"/>
              <a:t>are </a:t>
            </a:r>
            <a:r>
              <a:rPr lang="en-US" sz="1600" dirty="0" smtClean="0">
                <a:solidFill>
                  <a:schemeClr val="accent2"/>
                </a:solidFill>
              </a:rPr>
              <a:t>49497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/>
              <a:t>Circle Trips </a:t>
            </a:r>
            <a:r>
              <a:rPr lang="en-US" sz="1600" dirty="0" smtClean="0"/>
              <a:t>are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116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/>
              <a:t>One Way Trips </a:t>
            </a:r>
            <a:r>
              <a:rPr lang="en-US" sz="1600" dirty="0" smtClean="0"/>
              <a:t>are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387</a:t>
            </a:r>
            <a:r>
              <a:rPr lang="en-US" sz="1600" dirty="0" smtClean="0"/>
              <a:t>.</a:t>
            </a: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This is a general overview of </a:t>
            </a:r>
            <a:r>
              <a:rPr lang="en-US" sz="1600" dirty="0" smtClean="0"/>
              <a:t>the trip distribution and customer preference based on trip type.</a:t>
            </a:r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-310896"/>
            <a:ext cx="2587752" cy="25877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4190" y="6473952"/>
            <a:ext cx="372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venir Next Medium" panose="020B0603020202020204" pitchFamily="34" charset="0"/>
              </a:rPr>
              <a:t>NATHANAEL MUTUA – ASPIRING DATA ANALYST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  <a:latin typeface="Avenir Next Medium" panose="020B0603020202020204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579" y="2122198"/>
            <a:ext cx="4370841" cy="3758191"/>
          </a:xfrm>
        </p:spPr>
      </p:pic>
    </p:spTree>
    <p:extLst>
      <p:ext uri="{BB962C8B-B14F-4D97-AF65-F5344CB8AC3E}">
        <p14:creationId xmlns:p14="http://schemas.microsoft.com/office/powerpoint/2010/main" val="18793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86596" y="1825625"/>
            <a:ext cx="54332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 smtClean="0"/>
              <a:t>INSIGHTS BASED ON </a:t>
            </a:r>
            <a:r>
              <a:rPr lang="en-US" sz="2400" b="1" u="sng" dirty="0" smtClean="0"/>
              <a:t>DAY OF TRAVEL (exploration)</a:t>
            </a:r>
            <a:endParaRPr lang="en-US" sz="2400" b="1" u="sng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/>
              <a:t>Monday </a:t>
            </a:r>
            <a:r>
              <a:rPr lang="en-US" sz="1600" dirty="0" smtClean="0"/>
              <a:t>had 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8102</a:t>
            </a:r>
            <a:r>
              <a:rPr lang="en-US" sz="1600" b="1" dirty="0" smtClean="0"/>
              <a:t> </a:t>
            </a:r>
            <a:r>
              <a:rPr lang="en-US" sz="1600" dirty="0" smtClean="0"/>
              <a:t>occurrences</a:t>
            </a:r>
            <a:r>
              <a:rPr lang="en-US" sz="1600" b="1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/>
              <a:t>Tuesday </a:t>
            </a:r>
            <a:r>
              <a:rPr lang="en-US" sz="1600" dirty="0" smtClean="0"/>
              <a:t>had </a:t>
            </a:r>
            <a:r>
              <a:rPr lang="en-US" sz="16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7673</a:t>
            </a:r>
            <a:r>
              <a:rPr lang="en-US" sz="1600" dirty="0" smtClean="0"/>
              <a:t> occurrences</a:t>
            </a:r>
            <a:r>
              <a:rPr lang="en-US" sz="1600" b="1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/>
              <a:t>Wednesday </a:t>
            </a:r>
            <a:r>
              <a:rPr lang="en-US" sz="1600" dirty="0" smtClean="0"/>
              <a:t>had </a:t>
            </a: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7674</a:t>
            </a:r>
            <a:r>
              <a:rPr lang="en-US" sz="1600" dirty="0" smtClean="0"/>
              <a:t> occurrences</a:t>
            </a:r>
            <a:r>
              <a:rPr lang="en-US" sz="1600" b="1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/>
              <a:t>Thursday </a:t>
            </a:r>
            <a:r>
              <a:rPr lang="en-US" sz="1600" dirty="0" smtClean="0"/>
              <a:t>had </a:t>
            </a:r>
            <a:r>
              <a:rPr lang="en-US" sz="1600" b="1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7424</a:t>
            </a:r>
            <a:r>
              <a:rPr lang="en-US" sz="1600" dirty="0" smtClean="0"/>
              <a:t> occurrences</a:t>
            </a:r>
            <a:r>
              <a:rPr lang="en-US" sz="1600" b="1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/>
              <a:t>Friday </a:t>
            </a:r>
            <a:r>
              <a:rPr lang="en-US" sz="1600" dirty="0" smtClean="0"/>
              <a:t>had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6761</a:t>
            </a:r>
            <a:r>
              <a:rPr lang="en-US" sz="1600" dirty="0" smtClean="0"/>
              <a:t> occurrences</a:t>
            </a:r>
            <a:r>
              <a:rPr lang="en-US" sz="1600" b="1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/>
              <a:t>Saturday </a:t>
            </a:r>
            <a:r>
              <a:rPr lang="en-US" sz="1600" dirty="0" smtClean="0"/>
              <a:t>had </a:t>
            </a:r>
            <a:r>
              <a:rPr lang="en-US" sz="1600" b="1" dirty="0" smtClean="0">
                <a:solidFill>
                  <a:schemeClr val="bg1">
                    <a:lumMod val="65000"/>
                  </a:schemeClr>
                </a:solidFill>
              </a:rPr>
              <a:t>5812</a:t>
            </a:r>
            <a:r>
              <a:rPr lang="en-US" sz="1600" dirty="0" smtClean="0"/>
              <a:t> occurrences</a:t>
            </a:r>
            <a:r>
              <a:rPr lang="en-US" sz="1600" b="1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/>
              <a:t>Sunday </a:t>
            </a:r>
            <a:r>
              <a:rPr lang="en-US" sz="1600" dirty="0" smtClean="0"/>
              <a:t>had </a:t>
            </a:r>
            <a:r>
              <a:rPr lang="en-US" sz="1600" b="1" dirty="0" smtClean="0">
                <a:solidFill>
                  <a:srgbClr val="FF0000"/>
                </a:solidFill>
              </a:rPr>
              <a:t>6554</a:t>
            </a:r>
            <a:r>
              <a:rPr lang="en-US" sz="1600" dirty="0" smtClean="0"/>
              <a:t> occurrences</a:t>
            </a:r>
            <a:r>
              <a:rPr lang="en-US" sz="1600" b="1" dirty="0" smtClean="0"/>
              <a:t>.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This is a general overview </a:t>
            </a:r>
            <a:r>
              <a:rPr lang="en-US" sz="1600" dirty="0" smtClean="0"/>
              <a:t>based on the day of flights made.</a:t>
            </a:r>
          </a:p>
          <a:p>
            <a:pPr marL="0" indent="0">
              <a:buNone/>
            </a:pPr>
            <a:r>
              <a:rPr lang="en-US" sz="1600" dirty="0" smtClean="0"/>
              <a:t>It gives a vague analysis. The distribution is more or less evenly spread across the week.</a:t>
            </a:r>
            <a:endParaRPr lang="en-US" sz="16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-310896"/>
            <a:ext cx="2587752" cy="25877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4190" y="6473952"/>
            <a:ext cx="372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venir Next Medium" panose="020B0603020202020204" pitchFamily="34" charset="0"/>
              </a:rPr>
              <a:t>NATHANAEL MUTUA – ASPIRING DATA ANALYST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  <a:latin typeface="Avenir Next Medium" panose="020B0603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97386"/>
            <a:ext cx="5181600" cy="4207816"/>
          </a:xfrm>
        </p:spPr>
      </p:pic>
    </p:spTree>
    <p:extLst>
      <p:ext uri="{BB962C8B-B14F-4D97-AF65-F5344CB8AC3E}">
        <p14:creationId xmlns:p14="http://schemas.microsoft.com/office/powerpoint/2010/main" val="173778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362309" y="1568472"/>
            <a:ext cx="5991045" cy="4905480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 smtClean="0"/>
              <a:t>INSIGHTS BASED ON </a:t>
            </a:r>
            <a:r>
              <a:rPr lang="en-US" sz="2400" b="1" u="sng" dirty="0" smtClean="0"/>
              <a:t>MUTUAL INFORMATION</a:t>
            </a:r>
            <a:endParaRPr lang="en-US" sz="2400" b="1" u="sng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Mutual Information (MI) helps us understand which features </a:t>
            </a:r>
            <a:r>
              <a:rPr lang="en-US" sz="1600" b="1" dirty="0" smtClean="0"/>
              <a:t>strongly influence</a:t>
            </a:r>
            <a:r>
              <a:rPr lang="en-US" sz="1600" dirty="0" smtClean="0"/>
              <a:t> whether a customer completes a booking.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Certain flight routes may have a higher likelihood of bookings (e.g., major hubs vs. less popular destinations).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Some countries/regions may have higher conversion rates due to travel demand, pricing, or local market preferences.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Customers may prefer shorter flights over long-haul flights, impacting booking rates.(</a:t>
            </a:r>
            <a:r>
              <a:rPr lang="en-US" sz="1600" dirty="0" err="1" smtClean="0"/>
              <a:t>flight_duration</a:t>
            </a:r>
            <a:r>
              <a:rPr lang="en-US" sz="1600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Whether customers book via mobile app, website, or travel agencies might affect the likelihood of completing a booking.(</a:t>
            </a:r>
            <a:r>
              <a:rPr lang="en-US" sz="1600" dirty="0" err="1" smtClean="0"/>
              <a:t>sales_channel</a:t>
            </a:r>
            <a:r>
              <a:rPr lang="en-US" sz="1600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Business travelers may book more reliably than leisure travelers.(</a:t>
            </a:r>
            <a:r>
              <a:rPr lang="en-US" sz="1600" dirty="0" err="1" smtClean="0"/>
              <a:t>trip_type</a:t>
            </a:r>
            <a:r>
              <a:rPr lang="en-US" sz="1600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Certain day of the week may influence booking behavior.</a:t>
            </a:r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404190" y="6473952"/>
            <a:ext cx="372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venir Next Medium" panose="020B0603020202020204" pitchFamily="34" charset="0"/>
              </a:rPr>
              <a:t>NATHANAEL MUTUA – ASPIRING DATA ANALYST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  <a:latin typeface="Avenir Next Medium" panose="020B0603020202020204" pitchFamily="34" charset="0"/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354" y="2151339"/>
            <a:ext cx="5181600" cy="3613645"/>
          </a:xfrm>
        </p:spPr>
      </p:pic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838200" y="3818414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4968973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068932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-310896"/>
            <a:ext cx="2587752" cy="258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11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86596" y="1716658"/>
            <a:ext cx="5433204" cy="46323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u="sng" dirty="0" smtClean="0"/>
              <a:t>INSIGHTS BASED ON </a:t>
            </a:r>
            <a:r>
              <a:rPr lang="en-US" sz="2400" b="1" u="sng" dirty="0" smtClean="0"/>
              <a:t>CORRELATION MATRIX</a:t>
            </a:r>
            <a:endParaRPr lang="en-US" sz="2400" b="1" u="sng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Customers who opt for a </a:t>
            </a:r>
            <a:r>
              <a:rPr lang="en-US" sz="1600" b="1" dirty="0" smtClean="0"/>
              <a:t>preferred seat</a:t>
            </a:r>
            <a:r>
              <a:rPr lang="en-US" sz="1600" dirty="0" smtClean="0"/>
              <a:t> are also more likely to order </a:t>
            </a:r>
            <a:r>
              <a:rPr lang="en-US" sz="1600" b="1" dirty="0" smtClean="0"/>
              <a:t>in-flight meals</a:t>
            </a:r>
            <a:r>
              <a:rPr lang="en-US" sz="16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This suggests a </a:t>
            </a:r>
            <a:r>
              <a:rPr lang="en-US" sz="1600" b="1" dirty="0" smtClean="0"/>
              <a:t>premium traveler segment</a:t>
            </a:r>
            <a:r>
              <a:rPr lang="en-US" sz="1600" dirty="0" smtClean="0"/>
              <a:t> that values comfort and convenience.</a:t>
            </a:r>
            <a:endParaRPr lang="en-US" sz="1600" b="1" u="sng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As British Airways we can bundle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preferred seating + meal options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to encourage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higher revenue per passenger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Targeted marketing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: Offer meal discounts or upgrades to customers booking preferred seats.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A </a:t>
            </a:r>
            <a:r>
              <a:rPr lang="en-US" sz="1600" b="1" dirty="0" smtClean="0"/>
              <a:t>negative correlation</a:t>
            </a:r>
            <a:r>
              <a:rPr lang="en-US" sz="1600" dirty="0" smtClean="0"/>
              <a:t> suggests that </a:t>
            </a:r>
            <a:r>
              <a:rPr lang="en-US" sz="1600" b="1" dirty="0" smtClean="0"/>
              <a:t>longer flights may slightly reduce booking completion rate</a:t>
            </a:r>
            <a:r>
              <a:rPr lang="en-US" sz="1600" dirty="0" smtClean="0"/>
              <a:t>. Customers might hesitate to book longer flights due to </a:t>
            </a:r>
            <a:r>
              <a:rPr lang="en-US" sz="1600" b="1" dirty="0" smtClean="0"/>
              <a:t>higher costs, travel fatigue, or layovers</a:t>
            </a:r>
            <a:r>
              <a:rPr lang="en-US" sz="16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Optimize pricing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: We can offer discounts or loyalty perks for long-haul routes to encourage bookings.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Improve customer experience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: By enhancing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long-haul in-flight services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(e.g., better entertainment, extra legroom) to increase conversion rates.</a:t>
            </a:r>
            <a:endParaRPr 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-310896"/>
            <a:ext cx="2587752" cy="25877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4190" y="6473952"/>
            <a:ext cx="372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venir Next Medium" panose="020B0603020202020204" pitchFamily="34" charset="0"/>
              </a:rPr>
              <a:t>NATHANAEL MUTUA – ASPIRING DATA ANALYST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  <a:latin typeface="Avenir Next Medium" panose="020B0603020202020204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20298"/>
            <a:ext cx="5181600" cy="3361991"/>
          </a:xfrm>
        </p:spPr>
      </p:pic>
    </p:spTree>
    <p:extLst>
      <p:ext uri="{BB962C8B-B14F-4D97-AF65-F5344CB8AC3E}">
        <p14:creationId xmlns:p14="http://schemas.microsoft.com/office/powerpoint/2010/main" val="3794571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86596" y="1825625"/>
            <a:ext cx="5433204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 smtClean="0"/>
              <a:t>INSIGHTS BASED ON </a:t>
            </a:r>
            <a:r>
              <a:rPr lang="en-US" sz="2400" b="1" u="sng" dirty="0" smtClean="0"/>
              <a:t>MI SCORE OF FINAL SELECTED FEATURES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Route and </a:t>
            </a:r>
            <a:r>
              <a:rPr lang="en-US" sz="1600" dirty="0" err="1" smtClean="0"/>
              <a:t>booking_origin</a:t>
            </a:r>
            <a:r>
              <a:rPr lang="en-US" sz="1600" dirty="0" smtClean="0"/>
              <a:t> have high MI scores compared to other variables. This implies that a customer’s travel route and where they are booking from play a crucial role in whether they will complete booking.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/>
              <a:t>Personalization strategies</a:t>
            </a:r>
            <a:r>
              <a:rPr lang="en-US" sz="1600" dirty="0" smtClean="0"/>
              <a:t>: Offer tailored deals based on the </a:t>
            </a:r>
            <a:r>
              <a:rPr lang="en-US" sz="1600" b="1" dirty="0" smtClean="0"/>
              <a:t>customer's location</a:t>
            </a:r>
            <a:r>
              <a:rPr lang="en-US" sz="1600" dirty="0" smtClean="0"/>
              <a:t> (e.g., discounts for travelers from certain countries).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-310896"/>
            <a:ext cx="2587752" cy="25877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4190" y="6473952"/>
            <a:ext cx="372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venir Next Medium" panose="020B0603020202020204" pitchFamily="34" charset="0"/>
              </a:rPr>
              <a:t>NATHANAEL MUTUA – ASPIRING DATA ANALYST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  <a:latin typeface="Avenir Next Medium" panose="020B0603020202020204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86662"/>
            <a:ext cx="5181600" cy="4229264"/>
          </a:xfrm>
        </p:spPr>
      </p:pic>
    </p:spTree>
    <p:extLst>
      <p:ext uri="{BB962C8B-B14F-4D97-AF65-F5344CB8AC3E}">
        <p14:creationId xmlns:p14="http://schemas.microsoft.com/office/powerpoint/2010/main" val="355050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586596" y="1834251"/>
            <a:ext cx="5433204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b="1" u="sng" dirty="0" smtClean="0"/>
              <a:t>INSIGHTS BASED ON </a:t>
            </a:r>
            <a:r>
              <a:rPr lang="en-US" sz="2400" b="1" u="sng" dirty="0" smtClean="0"/>
              <a:t>DAY OF TRAVEL</a:t>
            </a:r>
            <a:endParaRPr lang="en-US" sz="2400" b="1" u="sng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Here </a:t>
            </a:r>
            <a:r>
              <a:rPr lang="en-US" sz="1600" dirty="0" err="1" smtClean="0"/>
              <a:t>length_of_stay</a:t>
            </a:r>
            <a:r>
              <a:rPr lang="en-US" sz="1600" dirty="0" smtClean="0"/>
              <a:t> has the highest importance, it suggests that longer stays correlate with a higher likelihood of booking completion.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/>
              <a:t>Travelers who plan longer stays may be more committed to their trip and less likely to cancel compared to those booking shorter stays.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Encourage longer stays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by offering discounts, such as “Stay 3 nights, get the 4th night free.”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For shorter stays, consider flexible booking options, last-minute discounts, or loyalty program incentives to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increase conversion rates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en-US" sz="16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-310896"/>
            <a:ext cx="2587752" cy="25877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404190" y="6473952"/>
            <a:ext cx="372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venir Next Medium" panose="020B0603020202020204" pitchFamily="34" charset="0"/>
              </a:rPr>
              <a:t>NATHANAEL MUTUA – ASPIRING DATA ANALYST</a:t>
            </a:r>
            <a:endParaRPr lang="en-US" sz="1200" dirty="0">
              <a:solidFill>
                <a:schemeClr val="accent1">
                  <a:lumMod val="20000"/>
                  <a:lumOff val="80000"/>
                </a:schemeClr>
              </a:solidFill>
              <a:latin typeface="Avenir Next Medium" panose="020B0603020202020204" pitchFamily="34" charset="0"/>
            </a:endParaRP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03972"/>
            <a:ext cx="5181600" cy="2394643"/>
          </a:xfrm>
        </p:spPr>
      </p:pic>
    </p:spTree>
    <p:extLst>
      <p:ext uri="{BB962C8B-B14F-4D97-AF65-F5344CB8AC3E}">
        <p14:creationId xmlns:p14="http://schemas.microsoft.com/office/powerpoint/2010/main" val="224120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585</Words>
  <Application>Microsoft Office PowerPoint</Application>
  <PresentationFormat>Widescreen</PresentationFormat>
  <Paragraphs>47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Medium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11</cp:revision>
  <dcterms:created xsi:type="dcterms:W3CDTF">2025-03-13T21:01:46Z</dcterms:created>
  <dcterms:modified xsi:type="dcterms:W3CDTF">2025-03-13T21:52:22Z</dcterms:modified>
</cp:coreProperties>
</file>