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59"/>
  </p:notesMasterIdLst>
  <p:sldIdLst>
    <p:sldId id="256" r:id="rId2"/>
    <p:sldId id="411" r:id="rId3"/>
    <p:sldId id="353" r:id="rId4"/>
    <p:sldId id="412" r:id="rId5"/>
    <p:sldId id="355" r:id="rId6"/>
    <p:sldId id="417" r:id="rId7"/>
    <p:sldId id="418" r:id="rId8"/>
    <p:sldId id="377" r:id="rId9"/>
    <p:sldId id="401" r:id="rId10"/>
    <p:sldId id="402" r:id="rId11"/>
    <p:sldId id="403" r:id="rId12"/>
    <p:sldId id="404" r:id="rId13"/>
    <p:sldId id="405" r:id="rId14"/>
    <p:sldId id="406" r:id="rId15"/>
    <p:sldId id="407" r:id="rId16"/>
    <p:sldId id="413" r:id="rId17"/>
    <p:sldId id="360" r:id="rId18"/>
    <p:sldId id="414" r:id="rId19"/>
    <p:sldId id="415" r:id="rId20"/>
    <p:sldId id="362" r:id="rId21"/>
    <p:sldId id="420" r:id="rId22"/>
    <p:sldId id="419" r:id="rId23"/>
    <p:sldId id="421" r:id="rId24"/>
    <p:sldId id="416" r:id="rId25"/>
    <p:sldId id="380" r:id="rId26"/>
    <p:sldId id="365" r:id="rId27"/>
    <p:sldId id="422" r:id="rId28"/>
    <p:sldId id="423" r:id="rId29"/>
    <p:sldId id="382" r:id="rId30"/>
    <p:sldId id="383" r:id="rId31"/>
    <p:sldId id="408" r:id="rId32"/>
    <p:sldId id="367" r:id="rId33"/>
    <p:sldId id="424" r:id="rId34"/>
    <p:sldId id="425" r:id="rId35"/>
    <p:sldId id="426" r:id="rId36"/>
    <p:sldId id="368" r:id="rId37"/>
    <p:sldId id="427" r:id="rId38"/>
    <p:sldId id="370" r:id="rId39"/>
    <p:sldId id="371" r:id="rId40"/>
    <p:sldId id="372" r:id="rId41"/>
    <p:sldId id="429" r:id="rId42"/>
    <p:sldId id="373" r:id="rId43"/>
    <p:sldId id="428" r:id="rId44"/>
    <p:sldId id="387" r:id="rId45"/>
    <p:sldId id="388" r:id="rId46"/>
    <p:sldId id="389" r:id="rId47"/>
    <p:sldId id="390" r:id="rId48"/>
    <p:sldId id="391" r:id="rId49"/>
    <p:sldId id="430" r:id="rId50"/>
    <p:sldId id="392" r:id="rId51"/>
    <p:sldId id="431" r:id="rId52"/>
    <p:sldId id="432" r:id="rId53"/>
    <p:sldId id="393" r:id="rId54"/>
    <p:sldId id="395" r:id="rId55"/>
    <p:sldId id="396" r:id="rId56"/>
    <p:sldId id="397" r:id="rId57"/>
    <p:sldId id="37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14" autoAdjust="0"/>
    <p:restoredTop sz="94660"/>
  </p:normalViewPr>
  <p:slideViewPr>
    <p:cSldViewPr snapToGrid="0">
      <p:cViewPr varScale="1">
        <p:scale>
          <a:sx n="88" d="100"/>
          <a:sy n="88" d="100"/>
        </p:scale>
        <p:origin x="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45004E-A0FA-4B82-81C4-D6FFEA1F9263}" type="datetimeFigureOut">
              <a:rPr lang="en-ID" smtClean="0"/>
              <a:t>09/09/2021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CD2A3-D843-4C71-B93F-996CB8328641}" type="slidenum">
              <a:rPr lang="en-ID" smtClean="0"/>
              <a:t>‹#›</a:t>
            </a:fld>
            <a:endParaRPr lang="en-ID"/>
          </a:p>
        </p:txBody>
      </p:sp>
    </p:spTree>
    <p:extLst>
      <p:ext uri="{BB962C8B-B14F-4D97-AF65-F5344CB8AC3E}">
        <p14:creationId xmlns:p14="http://schemas.microsoft.com/office/powerpoint/2010/main" val="2239048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3</a:t>
            </a:fld>
            <a:endParaRPr lang="en-US" dirty="0"/>
          </a:p>
        </p:txBody>
      </p:sp>
    </p:spTree>
    <p:extLst>
      <p:ext uri="{BB962C8B-B14F-4D97-AF65-F5344CB8AC3E}">
        <p14:creationId xmlns:p14="http://schemas.microsoft.com/office/powerpoint/2010/main" val="3634042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pPr>
              <a:defRPr/>
            </a:pPr>
            <a:fld id="{98AB6CC8-3AA5-49ED-9890-54F60A81E2ED}" type="slidenum">
              <a:rPr lang="en-US" smtClean="0"/>
              <a:pPr>
                <a:defRPr/>
              </a:pPr>
              <a:t>14</a:t>
            </a:fld>
            <a:endParaRPr lang="en-US" dirty="0"/>
          </a:p>
        </p:txBody>
      </p:sp>
    </p:spTree>
    <p:extLst>
      <p:ext uri="{BB962C8B-B14F-4D97-AF65-F5344CB8AC3E}">
        <p14:creationId xmlns:p14="http://schemas.microsoft.com/office/powerpoint/2010/main" val="3677382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pPr>
              <a:defRPr/>
            </a:pPr>
            <a:fld id="{98AB6CC8-3AA5-49ED-9890-54F60A81E2ED}" type="slidenum">
              <a:rPr lang="en-US" smtClean="0"/>
              <a:pPr>
                <a:defRPr/>
              </a:pPr>
              <a:t>15</a:t>
            </a:fld>
            <a:endParaRPr lang="en-US" dirty="0"/>
          </a:p>
        </p:txBody>
      </p:sp>
    </p:spTree>
    <p:extLst>
      <p:ext uri="{BB962C8B-B14F-4D97-AF65-F5344CB8AC3E}">
        <p14:creationId xmlns:p14="http://schemas.microsoft.com/office/powerpoint/2010/main" val="552142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Title 10">
            <a:extLst>
              <a:ext uri="{FF2B5EF4-FFF2-40B4-BE49-F238E27FC236}">
                <a16:creationId xmlns:a16="http://schemas.microsoft.com/office/drawing/2014/main" id="{1E70AD8C-46C2-4565-ABA6-7D01E4CB650E}"/>
              </a:ext>
            </a:extLst>
          </p:cNvPr>
          <p:cNvSpPr>
            <a:spLocks noGrp="1"/>
          </p:cNvSpPr>
          <p:nvPr>
            <p:ph type="title"/>
          </p:nvPr>
        </p:nvSpPr>
        <p:spPr/>
        <p:txBody>
          <a:bodyPr/>
          <a:lstStyle/>
          <a:p>
            <a:r>
              <a:rPr lang="en-US"/>
              <a:t>Click to edit Master title style</a:t>
            </a:r>
            <a:endParaRPr lang="en-ID"/>
          </a:p>
        </p:txBody>
      </p:sp>
      <p:sp>
        <p:nvSpPr>
          <p:cNvPr id="12" name="Date Placeholder 11">
            <a:extLst>
              <a:ext uri="{FF2B5EF4-FFF2-40B4-BE49-F238E27FC236}">
                <a16:creationId xmlns:a16="http://schemas.microsoft.com/office/drawing/2014/main" id="{66CFEAEA-56B1-45F5-AD9E-B5DCDC149493}"/>
              </a:ext>
            </a:extLst>
          </p:cNvPr>
          <p:cNvSpPr>
            <a:spLocks noGrp="1"/>
          </p:cNvSpPr>
          <p:nvPr>
            <p:ph type="dt" sz="half" idx="10"/>
          </p:nvPr>
        </p:nvSpPr>
        <p:spPr/>
        <p:txBody>
          <a:bodyPr/>
          <a:lstStyle/>
          <a:p>
            <a:fld id="{59897EDC-A387-4CFC-94CB-BBFFC31D2F40}" type="datetime1">
              <a:rPr lang="en-US" smtClean="0"/>
              <a:t>9/9/2021</a:t>
            </a:fld>
            <a:endParaRPr lang="en-US" dirty="0"/>
          </a:p>
        </p:txBody>
      </p:sp>
      <p:sp>
        <p:nvSpPr>
          <p:cNvPr id="13" name="Footer Placeholder 12">
            <a:extLst>
              <a:ext uri="{FF2B5EF4-FFF2-40B4-BE49-F238E27FC236}">
                <a16:creationId xmlns:a16="http://schemas.microsoft.com/office/drawing/2014/main" id="{510CE3AB-34E5-4257-B197-065C8EB66E81}"/>
              </a:ext>
            </a:extLst>
          </p:cNvPr>
          <p:cNvSpPr>
            <a:spLocks noGrp="1"/>
          </p:cNvSpPr>
          <p:nvPr>
            <p:ph type="ftr" sz="quarter" idx="11"/>
          </p:nvPr>
        </p:nvSpPr>
        <p:spPr/>
        <p:txBody>
          <a:bodyPr/>
          <a:lstStyle/>
          <a:p>
            <a:r>
              <a:rPr lang="en-US"/>
              <a:t>Manajemen PROYEK TI 2020 – FASILKOM UI</a:t>
            </a:r>
            <a:endParaRPr lang="en-US" dirty="0"/>
          </a:p>
        </p:txBody>
      </p:sp>
      <p:sp>
        <p:nvSpPr>
          <p:cNvPr id="14" name="Slide Number Placeholder 13">
            <a:extLst>
              <a:ext uri="{FF2B5EF4-FFF2-40B4-BE49-F238E27FC236}">
                <a16:creationId xmlns:a16="http://schemas.microsoft.com/office/drawing/2014/main" id="{0B6297DB-578E-4204-93AD-69753023F32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454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C59CF-3796-4118-A6E2-795EF14B21C5}" type="datetime1">
              <a:rPr lang="en-US" smtClean="0"/>
              <a:t>9/9/2021</a:t>
            </a:fld>
            <a:endParaRPr lang="en-US" dirty="0"/>
          </a:p>
        </p:txBody>
      </p:sp>
      <p:sp>
        <p:nvSpPr>
          <p:cNvPr id="5" name="Footer Placeholder 4"/>
          <p:cNvSpPr>
            <a:spLocks noGrp="1"/>
          </p:cNvSpPr>
          <p:nvPr>
            <p:ph type="ftr" sz="quarter" idx="11"/>
          </p:nvPr>
        </p:nvSpPr>
        <p:spPr/>
        <p:txBody>
          <a:bodyPr/>
          <a:lstStyle/>
          <a:p>
            <a:r>
              <a:rPr lang="en-US" dirty="0" err="1"/>
              <a:t>Manajemen</a:t>
            </a:r>
            <a:r>
              <a:rPr lang="en-US" dirty="0"/>
              <a:t> PROYEK TI 2020 – FASILKOM UI</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07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BF8A3BFE-BBD1-4DA9-B7BC-79FE3DF24664}" type="datetime1">
              <a:rPr lang="en-US" smtClean="0"/>
              <a:t>9/9/2021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dirty="0" err="1"/>
              <a:t>Manajemen</a:t>
            </a:r>
            <a:r>
              <a:rPr lang="en-US" dirty="0"/>
              <a:t> PROYEK TI 2020 – FASILKOM UI</a:t>
            </a:r>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3886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9" name="Google Shape;29;p5"/>
          <p:cNvSpPr txBox="1">
            <a:spLocks noGrp="1"/>
          </p:cNvSpPr>
          <p:nvPr>
            <p:ph type="title"/>
          </p:nvPr>
        </p:nvSpPr>
        <p:spPr>
          <a:xfrm>
            <a:off x="1576267" y="524633"/>
            <a:ext cx="8986000" cy="10756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30" name="Google Shape;30;p5"/>
          <p:cNvSpPr txBox="1">
            <a:spLocks noGrp="1"/>
          </p:cNvSpPr>
          <p:nvPr>
            <p:ph type="body" idx="1"/>
          </p:nvPr>
        </p:nvSpPr>
        <p:spPr>
          <a:xfrm>
            <a:off x="2075108" y="1798855"/>
            <a:ext cx="9447600" cy="39180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pPr lvl="0"/>
            <a:r>
              <a:rPr lang="en-US"/>
              <a:t>Click to edit Master text styles</a:t>
            </a:r>
          </a:p>
        </p:txBody>
      </p:sp>
      <p:sp>
        <p:nvSpPr>
          <p:cNvPr id="31" name="Google Shape;31;p5"/>
          <p:cNvSpPr txBox="1">
            <a:spLocks noGrp="1"/>
          </p:cNvSpPr>
          <p:nvPr>
            <p:ph type="sldNum" idx="12"/>
          </p:nvPr>
        </p:nvSpPr>
        <p:spPr>
          <a:xfrm>
            <a:off x="11667200" y="5808300"/>
            <a:ext cx="524800" cy="5248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defRPr/>
            </a:pPr>
            <a:fld id="{1F0DB9A2-6BF9-4BB6-B94C-EBCA49169742}" type="slidenum">
              <a:rPr lang="en-US" smtClean="0">
                <a:solidFill>
                  <a:prstClr val="black"/>
                </a:solidFill>
                <a:latin typeface="Arial" charset="0"/>
              </a:rPr>
              <a:pPr>
                <a:defRPr/>
              </a:pPr>
              <a:t>‹#›</a:t>
            </a:fld>
            <a:endParaRPr lang="en-US" dirty="0">
              <a:solidFill>
                <a:prstClr val="black"/>
              </a:solidFill>
              <a:latin typeface="Arial" charset="0"/>
            </a:endParaRPr>
          </a:p>
        </p:txBody>
      </p:sp>
    </p:spTree>
    <p:extLst>
      <p:ext uri="{BB962C8B-B14F-4D97-AF65-F5344CB8AC3E}">
        <p14:creationId xmlns:p14="http://schemas.microsoft.com/office/powerpoint/2010/main" val="223511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5A78F78-A0A1-46D1-8699-4BBD0A56E51B}" type="datetime1">
              <a:rPr lang="en-US" smtClean="0"/>
              <a:t>9/9/2021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err="1"/>
              <a:t>Manajemen</a:t>
            </a:r>
            <a:r>
              <a:rPr lang="en-US" dirty="0"/>
              <a:t> PROYEK TI 2020 – FASILKOM UI</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272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A7C66219-474B-4E30-952E-D0931DCDE0C5}" type="datetime1">
              <a:rPr lang="en-US" smtClean="0"/>
              <a:t>9/9/2021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dirty="0" err="1"/>
              <a:t>Manajemen</a:t>
            </a:r>
            <a:r>
              <a:rPr lang="en-US" dirty="0"/>
              <a:t> PROYEK TI 2020 – FASILKOM UI</a:t>
            </a:r>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05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58D460-C29A-4E4B-A4EC-0EA4D64D292E}" type="datetime1">
              <a:rPr lang="en-US" smtClean="0"/>
              <a:t>9/9/2021</a:t>
            </a:fld>
            <a:endParaRPr lang="en-US" dirty="0"/>
          </a:p>
        </p:txBody>
      </p:sp>
      <p:sp>
        <p:nvSpPr>
          <p:cNvPr id="6" name="Footer Placeholder 5"/>
          <p:cNvSpPr>
            <a:spLocks noGrp="1"/>
          </p:cNvSpPr>
          <p:nvPr>
            <p:ph type="ftr" sz="quarter" idx="11"/>
          </p:nvPr>
        </p:nvSpPr>
        <p:spPr/>
        <p:txBody>
          <a:bodyPr/>
          <a:lstStyle/>
          <a:p>
            <a:r>
              <a:rPr lang="en-US" dirty="0" err="1"/>
              <a:t>Manajemen</a:t>
            </a:r>
            <a:r>
              <a:rPr lang="en-US" dirty="0"/>
              <a:t> PROYEK TI 2020 – FASILKOM UI</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095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08EB41-E16F-47AE-B346-5B481879A3A9}" type="datetime1">
              <a:rPr lang="en-US" smtClean="0"/>
              <a:t>9/9/2021</a:t>
            </a:fld>
            <a:endParaRPr lang="en-US" dirty="0"/>
          </a:p>
        </p:txBody>
      </p:sp>
      <p:sp>
        <p:nvSpPr>
          <p:cNvPr id="8" name="Footer Placeholder 7"/>
          <p:cNvSpPr>
            <a:spLocks noGrp="1"/>
          </p:cNvSpPr>
          <p:nvPr>
            <p:ph type="ftr" sz="quarter" idx="11"/>
          </p:nvPr>
        </p:nvSpPr>
        <p:spPr/>
        <p:txBody>
          <a:bodyPr/>
          <a:lstStyle/>
          <a:p>
            <a:r>
              <a:rPr lang="en-US" dirty="0" err="1"/>
              <a:t>Manajemen</a:t>
            </a:r>
            <a:r>
              <a:rPr lang="en-US" dirty="0"/>
              <a:t> PROYEK TI 2020 – FASILKOM UI</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367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9CFA5E-BE98-4BFE-B7A9-6525AE622CE9}" type="datetime1">
              <a:rPr lang="en-US" smtClean="0"/>
              <a:t>9/9/2021</a:t>
            </a:fld>
            <a:endParaRPr lang="en-US" dirty="0"/>
          </a:p>
        </p:txBody>
      </p:sp>
      <p:sp>
        <p:nvSpPr>
          <p:cNvPr id="4" name="Footer Placeholder 3"/>
          <p:cNvSpPr>
            <a:spLocks noGrp="1"/>
          </p:cNvSpPr>
          <p:nvPr>
            <p:ph type="ftr" sz="quarter" idx="11"/>
          </p:nvPr>
        </p:nvSpPr>
        <p:spPr/>
        <p:txBody>
          <a:bodyPr/>
          <a:lstStyle/>
          <a:p>
            <a:r>
              <a:rPr lang="en-US" dirty="0" err="1"/>
              <a:t>Manajemen</a:t>
            </a:r>
            <a:r>
              <a:rPr lang="en-US" dirty="0"/>
              <a:t> PROYEK TI 2020 – FASILKOM UI</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971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55BB3-46B5-470B-8555-3065D7A2BED4}" type="datetime1">
              <a:rPr lang="en-US" smtClean="0"/>
              <a:t>9/9/2021</a:t>
            </a:fld>
            <a:endParaRPr lang="en-US" dirty="0"/>
          </a:p>
        </p:txBody>
      </p:sp>
      <p:sp>
        <p:nvSpPr>
          <p:cNvPr id="3" name="Footer Placeholder 2"/>
          <p:cNvSpPr>
            <a:spLocks noGrp="1"/>
          </p:cNvSpPr>
          <p:nvPr>
            <p:ph type="ftr" sz="quarter" idx="11"/>
          </p:nvPr>
        </p:nvSpPr>
        <p:spPr/>
        <p:txBody>
          <a:bodyPr/>
          <a:lstStyle/>
          <a:p>
            <a:r>
              <a:rPr lang="en-US" dirty="0" err="1"/>
              <a:t>Manajemen</a:t>
            </a:r>
            <a:r>
              <a:rPr lang="en-US" dirty="0"/>
              <a:t> PROYEK TI 2020 – FASILKOM UI</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123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3DCA3DA1-6602-433C-B5BC-A061E9DAB201}" type="datetime1">
              <a:rPr lang="en-US" smtClean="0"/>
              <a:t>9/9/2021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err="1"/>
              <a:t>Manajemen</a:t>
            </a:r>
            <a:r>
              <a:rPr lang="en-US" dirty="0"/>
              <a:t> PROYEK TI 2020 – FASILKOM UI</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9814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2AC1-C84D-43FD-842F-BB61105E0705}" type="datetime1">
              <a:rPr lang="en-US" smtClean="0"/>
              <a:t>9/9/2021</a:t>
            </a:fld>
            <a:endParaRPr lang="en-US" dirty="0"/>
          </a:p>
        </p:txBody>
      </p:sp>
      <p:sp>
        <p:nvSpPr>
          <p:cNvPr id="6" name="Footer Placeholder 5"/>
          <p:cNvSpPr>
            <a:spLocks noGrp="1"/>
          </p:cNvSpPr>
          <p:nvPr>
            <p:ph type="ftr" sz="quarter" idx="11"/>
          </p:nvPr>
        </p:nvSpPr>
        <p:spPr/>
        <p:txBody>
          <a:bodyPr/>
          <a:lstStyle/>
          <a:p>
            <a:pPr algn="l"/>
            <a:r>
              <a:rPr lang="en-US" dirty="0" err="1"/>
              <a:t>Manajemen</a:t>
            </a:r>
            <a:r>
              <a:rPr lang="en-US" dirty="0"/>
              <a:t> PROYEK TI 2020 – FASILKOM UI</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946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20AD1CE-982B-4F68-BF35-16C7CC8F1999}" type="datetime1">
              <a:rPr lang="en-US" smtClean="0"/>
              <a:t>9/9/2021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Manajemen PROYEK TI 2020 – FASILKOM UI</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378585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8" r:id="rId5"/>
    <p:sldLayoutId id="2147483762" r:id="rId6"/>
    <p:sldLayoutId id="2147483763" r:id="rId7"/>
    <p:sldLayoutId id="2147483764" r:id="rId8"/>
    <p:sldLayoutId id="2147483767" r:id="rId9"/>
    <p:sldLayoutId id="2147483765" r:id="rId10"/>
    <p:sldLayoutId id="2147483766" r:id="rId11"/>
    <p:sldLayoutId id="2147483770" r:id="rId12"/>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86191B5-2583-4B3E-B008-3E5A37614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95C4DB5-1B45-490F-A51B-23C9B9A4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63C20DDE-67DF-47CA-B658-875EA5D81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72B4ED93-D6A4-4A1D-9CA7-A0549AB6D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3" descr="A close up of a calculator&#10;&#10;Description automatically generated">
            <a:extLst>
              <a:ext uri="{FF2B5EF4-FFF2-40B4-BE49-F238E27FC236}">
                <a16:creationId xmlns:a16="http://schemas.microsoft.com/office/drawing/2014/main" id="{459B15B1-65DD-4FA9-A188-CAF4CE3E0B25}"/>
              </a:ext>
            </a:extLst>
          </p:cNvPr>
          <p:cNvPicPr>
            <a:picLocks noChangeAspect="1"/>
          </p:cNvPicPr>
          <p:nvPr/>
        </p:nvPicPr>
        <p:blipFill rotWithShape="1">
          <a:blip r:embed="rId2"/>
          <a:srcRect l="3174" r="11116" b="1"/>
          <a:stretch/>
        </p:blipFill>
        <p:spPr>
          <a:xfrm>
            <a:off x="446534" y="604757"/>
            <a:ext cx="7498616" cy="5796043"/>
          </a:xfrm>
          <a:prstGeom prst="rect">
            <a:avLst/>
          </a:prstGeom>
        </p:spPr>
      </p:pic>
      <p:sp>
        <p:nvSpPr>
          <p:cNvPr id="48" name="Rectangle 47">
            <a:extLst>
              <a:ext uri="{FF2B5EF4-FFF2-40B4-BE49-F238E27FC236}">
                <a16:creationId xmlns:a16="http://schemas.microsoft.com/office/drawing/2014/main" id="{A9C7CFDB-8577-4539-8795-F8B34A30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4BDF5F7-8842-4BB0-8BD3-6F076EC281D7}"/>
              </a:ext>
            </a:extLst>
          </p:cNvPr>
          <p:cNvSpPr>
            <a:spLocks noGrp="1"/>
          </p:cNvSpPr>
          <p:nvPr>
            <p:ph type="ctrTitle"/>
          </p:nvPr>
        </p:nvSpPr>
        <p:spPr>
          <a:xfrm>
            <a:off x="8174355" y="648809"/>
            <a:ext cx="3081576" cy="2085869"/>
          </a:xfrm>
        </p:spPr>
        <p:txBody>
          <a:bodyPr>
            <a:normAutofit/>
          </a:bodyPr>
          <a:lstStyle/>
          <a:p>
            <a:r>
              <a:rPr lang="en-US" sz="3200" dirty="0">
                <a:solidFill>
                  <a:srgbClr val="FFFFFF"/>
                </a:solidFill>
              </a:rPr>
              <a:t>IT Project Management</a:t>
            </a:r>
            <a:endParaRPr lang="en-ID" sz="3200" dirty="0">
              <a:solidFill>
                <a:srgbClr val="FFFFFF"/>
              </a:solidFill>
            </a:endParaRPr>
          </a:p>
        </p:txBody>
      </p:sp>
      <p:sp>
        <p:nvSpPr>
          <p:cNvPr id="3" name="Subtitle 2">
            <a:extLst>
              <a:ext uri="{FF2B5EF4-FFF2-40B4-BE49-F238E27FC236}">
                <a16:creationId xmlns:a16="http://schemas.microsoft.com/office/drawing/2014/main" id="{93E32D3E-26C8-4964-916D-1310666CA4E3}"/>
              </a:ext>
            </a:extLst>
          </p:cNvPr>
          <p:cNvSpPr>
            <a:spLocks noGrp="1"/>
          </p:cNvSpPr>
          <p:nvPr>
            <p:ph type="subTitle" idx="1"/>
          </p:nvPr>
        </p:nvSpPr>
        <p:spPr>
          <a:xfrm>
            <a:off x="8219918" y="2783129"/>
            <a:ext cx="3081576" cy="1733655"/>
          </a:xfrm>
        </p:spPr>
        <p:txBody>
          <a:bodyPr>
            <a:normAutofit/>
          </a:bodyPr>
          <a:lstStyle/>
          <a:p>
            <a:r>
              <a:rPr lang="en-US" dirty="0">
                <a:solidFill>
                  <a:srgbClr val="FFFFFF">
                    <a:alpha val="75000"/>
                  </a:srgbClr>
                </a:solidFill>
              </a:rPr>
              <a:t>Week 3 : Project Management Process group</a:t>
            </a:r>
            <a:endParaRPr lang="en-ID" dirty="0">
              <a:solidFill>
                <a:srgbClr val="FFFFFF">
                  <a:alpha val="75000"/>
                </a:srgbClr>
              </a:solidFill>
            </a:endParaRPr>
          </a:p>
        </p:txBody>
      </p:sp>
      <p:pic>
        <p:nvPicPr>
          <p:cNvPr id="12" name="Picture 11" descr="The cover of Information Technology Project Management, Eighth Edition by Kathy Schwalbe. The cover features four individuals looking away from the camera and onto a complex map.">
            <a:extLst>
              <a:ext uri="{FF2B5EF4-FFF2-40B4-BE49-F238E27FC236}">
                <a16:creationId xmlns:a16="http://schemas.microsoft.com/office/drawing/2014/main" id="{21852E3C-6A18-4B5B-A820-80CBDE13CB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194" y="4108125"/>
            <a:ext cx="1732000" cy="2145118"/>
          </a:xfrm>
          <a:prstGeom prst="rect">
            <a:avLst/>
          </a:prstGeom>
        </p:spPr>
      </p:pic>
      <p:sp>
        <p:nvSpPr>
          <p:cNvPr id="39" name="TextBox 38">
            <a:extLst>
              <a:ext uri="{FF2B5EF4-FFF2-40B4-BE49-F238E27FC236}">
                <a16:creationId xmlns:a16="http://schemas.microsoft.com/office/drawing/2014/main" id="{85263E9E-1F28-4645-892C-6D8CEEBAE1C5}"/>
              </a:ext>
            </a:extLst>
          </p:cNvPr>
          <p:cNvSpPr txBox="1"/>
          <p:nvPr/>
        </p:nvSpPr>
        <p:spPr>
          <a:xfrm>
            <a:off x="2395191" y="5263026"/>
            <a:ext cx="5867400" cy="1215717"/>
          </a:xfrm>
          <a:prstGeom prst="rect">
            <a:avLst/>
          </a:prstGeom>
          <a:noFill/>
        </p:spPr>
        <p:txBody>
          <a:bodyPr wrap="square" rtlCol="0">
            <a:spAutoFit/>
          </a:bodyPr>
          <a:lstStyle/>
          <a:p>
            <a:endParaRPr lang="en-US" sz="1500" dirty="0">
              <a:solidFill>
                <a:prstClr val="black"/>
              </a:solidFill>
              <a:latin typeface="Arial Rounded MT Bold" panose="020F0704030504030204" pitchFamily="34" charset="0"/>
            </a:endParaRPr>
          </a:p>
          <a:p>
            <a:r>
              <a:rPr lang="en-US" sz="1000" dirty="0">
                <a:solidFill>
                  <a:prstClr val="black"/>
                </a:solidFill>
                <a:latin typeface="Arial Rounded MT Bold" panose="020F0704030504030204" pitchFamily="34" charset="0"/>
                <a:ea typeface="Tahoma" panose="020B0604030504040204" pitchFamily="34" charset="0"/>
                <a:cs typeface="Tahoma" panose="020B0604030504040204" pitchFamily="34" charset="0"/>
              </a:rPr>
              <a:t>Note: </a:t>
            </a:r>
          </a:p>
          <a:p>
            <a:r>
              <a:rPr lang="en-US" sz="1000" dirty="0">
                <a:latin typeface="Arial Rounded MT Bold" panose="020F0704030504030204" pitchFamily="34" charset="0"/>
              </a:rPr>
              <a:t>Adapted from slide of the textbook: Schwalbe, Kathy. Managing Information Technology Project – Eight Edition. Boston, MA: Thomson Course Technology, 2016. </a:t>
            </a:r>
          </a:p>
          <a:p>
            <a:r>
              <a:rPr lang="en-US" sz="1000" dirty="0">
                <a:latin typeface="Arial Rounded MT Bold" panose="020F0704030504030204" pitchFamily="34" charset="0"/>
              </a:rPr>
              <a:t>See the text itself for full citations. </a:t>
            </a:r>
            <a:endParaRPr lang="en-US" sz="1000" dirty="0">
              <a:solidFill>
                <a:prstClr val="black"/>
              </a:solidFill>
              <a:latin typeface="Arial Rounded MT Bold" panose="020F0704030504030204" pitchFamily="34" charset="0"/>
            </a:endParaRPr>
          </a:p>
          <a:p>
            <a:endParaRPr lang="en-US" dirty="0">
              <a:solidFill>
                <a:prstClr val="black"/>
              </a:solidFill>
              <a:latin typeface="Arial Rounded MT Bold" panose="020F0704030504030204" pitchFamily="34" charset="0"/>
            </a:endParaRPr>
          </a:p>
        </p:txBody>
      </p:sp>
      <p:sp>
        <p:nvSpPr>
          <p:cNvPr id="41" name="Footer Placeholder 40">
            <a:extLst>
              <a:ext uri="{FF2B5EF4-FFF2-40B4-BE49-F238E27FC236}">
                <a16:creationId xmlns:a16="http://schemas.microsoft.com/office/drawing/2014/main" id="{04738884-B05C-4935-827C-629C6B3BBDE1}"/>
              </a:ext>
            </a:extLst>
          </p:cNvPr>
          <p:cNvSpPr>
            <a:spLocks noGrp="1"/>
          </p:cNvSpPr>
          <p:nvPr>
            <p:ph type="ftr" sz="quarter" idx="11"/>
          </p:nvPr>
        </p:nvSpPr>
        <p:spPr/>
        <p:txBody>
          <a:bodyPr/>
          <a:lstStyle/>
          <a:p>
            <a:r>
              <a:rPr lang="en-US"/>
              <a:t>Manajemen PROYEK TI 2020 – FASILKOM UI</a:t>
            </a:r>
            <a:endParaRPr lang="en-US" dirty="0"/>
          </a:p>
        </p:txBody>
      </p:sp>
      <p:sp>
        <p:nvSpPr>
          <p:cNvPr id="47" name="Slide Number Placeholder 46">
            <a:extLst>
              <a:ext uri="{FF2B5EF4-FFF2-40B4-BE49-F238E27FC236}">
                <a16:creationId xmlns:a16="http://schemas.microsoft.com/office/drawing/2014/main" id="{AAC0CB28-7EB8-441B-A798-5C4068EA101A}"/>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1183547386"/>
      </p:ext>
    </p:extLst>
  </p:cSld>
  <p:clrMapOvr>
    <a:masterClrMapping/>
  </p:clrMapOvr>
  <mc:AlternateContent xmlns:mc="http://schemas.openxmlformats.org/markup-compatibility/2006" xmlns:p14="http://schemas.microsoft.com/office/powerpoint/2010/main">
    <mc:Choice Requires="p14">
      <p:transition spd="slow" p14:dur="2000" advTm="5474"/>
    </mc:Choice>
    <mc:Fallback xmlns="">
      <p:transition spd="slow" advTm="547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Initiating Process</a:t>
            </a:r>
          </a:p>
        </p:txBody>
      </p:sp>
      <p:sp>
        <p:nvSpPr>
          <p:cNvPr id="3" name="Content Placeholder 2">
            <a:extLst>
              <a:ext uri="{FF2B5EF4-FFF2-40B4-BE49-F238E27FC236}">
                <a16:creationId xmlns:a16="http://schemas.microsoft.com/office/drawing/2014/main" id="{9FAC6698-F772-4457-8315-1E06ACF4D3F9}"/>
              </a:ext>
            </a:extLst>
          </p:cNvPr>
          <p:cNvSpPr>
            <a:spLocks noGrp="1"/>
          </p:cNvSpPr>
          <p:nvPr>
            <p:ph sz="half" idx="1"/>
          </p:nvPr>
        </p:nvSpPr>
        <p:spPr>
          <a:xfrm>
            <a:off x="569405" y="2298348"/>
            <a:ext cx="5194767" cy="3633047"/>
          </a:xfrm>
        </p:spPr>
        <p:txBody>
          <a:bodyPr/>
          <a:lstStyle/>
          <a:p>
            <a:pPr>
              <a:buClr>
                <a:srgbClr val="CC3300"/>
              </a:buClr>
            </a:pPr>
            <a:r>
              <a:rPr lang="en-US" altLang="en-US" sz="2400" dirty="0"/>
              <a:t>Inputs</a:t>
            </a:r>
          </a:p>
          <a:p>
            <a:pPr lvl="1"/>
            <a:r>
              <a:rPr lang="en-US" altLang="en-US" sz="2200" dirty="0"/>
              <a:t>Product Description</a:t>
            </a:r>
          </a:p>
          <a:p>
            <a:pPr lvl="1"/>
            <a:r>
              <a:rPr lang="en-US" altLang="en-US" sz="2200" dirty="0"/>
              <a:t>Strategic plan</a:t>
            </a:r>
          </a:p>
          <a:p>
            <a:pPr lvl="1"/>
            <a:r>
              <a:rPr lang="en-US" altLang="en-US" sz="2200" dirty="0"/>
              <a:t>Project Selection Criteria</a:t>
            </a:r>
          </a:p>
          <a:p>
            <a:pPr lvl="1"/>
            <a:r>
              <a:rPr lang="en-US" altLang="en-US" sz="2200" dirty="0"/>
              <a:t>Historical Information</a:t>
            </a:r>
          </a:p>
          <a:p>
            <a:endParaRPr lang="en-ID" dirty="0"/>
          </a:p>
        </p:txBody>
      </p:sp>
      <p:sp>
        <p:nvSpPr>
          <p:cNvPr id="4" name="Content Placeholder 3">
            <a:extLst>
              <a:ext uri="{FF2B5EF4-FFF2-40B4-BE49-F238E27FC236}">
                <a16:creationId xmlns:a16="http://schemas.microsoft.com/office/drawing/2014/main" id="{6273DDBB-920E-48F5-A03A-3E0521942F89}"/>
              </a:ext>
            </a:extLst>
          </p:cNvPr>
          <p:cNvSpPr>
            <a:spLocks noGrp="1"/>
          </p:cNvSpPr>
          <p:nvPr>
            <p:ph sz="half" idx="2"/>
          </p:nvPr>
        </p:nvSpPr>
        <p:spPr>
          <a:xfrm>
            <a:off x="6050987" y="2254428"/>
            <a:ext cx="5194769" cy="3633047"/>
          </a:xfrm>
        </p:spPr>
        <p:txBody>
          <a:bodyPr/>
          <a:lstStyle/>
          <a:p>
            <a:pPr>
              <a:buClr>
                <a:srgbClr val="CC3300"/>
              </a:buClr>
            </a:pPr>
            <a:r>
              <a:rPr lang="en-US" altLang="en-US" sz="2400" dirty="0"/>
              <a:t>Outputs</a:t>
            </a:r>
          </a:p>
          <a:p>
            <a:pPr lvl="1"/>
            <a:r>
              <a:rPr lang="en-US" altLang="en-US" sz="2200" dirty="0"/>
              <a:t>Project charter</a:t>
            </a:r>
          </a:p>
          <a:p>
            <a:pPr lvl="1"/>
            <a:r>
              <a:rPr lang="en-US" altLang="en-US" sz="2200" dirty="0"/>
              <a:t>Project Manager assigned</a:t>
            </a:r>
          </a:p>
          <a:p>
            <a:pPr lvl="1"/>
            <a:r>
              <a:rPr lang="en-US" altLang="en-US" sz="2200" dirty="0"/>
              <a:t>Key stakeholders identified</a:t>
            </a:r>
          </a:p>
          <a:p>
            <a:pPr lvl="1"/>
            <a:r>
              <a:rPr lang="en-US" altLang="en-US" sz="2200" dirty="0"/>
              <a:t>Business case completed</a:t>
            </a:r>
            <a:endParaRPr lang="en-ID" dirty="0"/>
          </a:p>
        </p:txBody>
      </p:sp>
      <p:sp>
        <p:nvSpPr>
          <p:cNvPr id="6" name="Footer Placeholder 4"/>
          <p:cNvSpPr>
            <a:spLocks noGrp="1"/>
          </p:cNvSpPr>
          <p:nvPr>
            <p:ph type="ftr" sz="quarter" idx="11"/>
          </p:nvPr>
        </p:nvSpPr>
        <p:spPr bwMode="auto">
          <a:prstGeom prst="rect">
            <a:avLst/>
          </a:prstGeom>
          <a:noFill/>
          <a:ln>
            <a:miter lim="800000"/>
            <a:headEnd/>
            <a:tailEnd/>
          </a:ln>
        </p:spPr>
        <p:txBody>
          <a:bodyPr vert="horz" wrap="square" lIns="91440" tIns="45720" rIns="91440" bIns="45720" numCol="1" anchor="b" compatLnSpc="1">
            <a:prstTxWarp prst="textNoShape">
              <a:avLst/>
            </a:prstTxWarp>
          </a:bodyPr>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2C5F0321-B54D-45FC-949C-582AFB56185A}" type="slidenum">
              <a:rPr lang="en-US"/>
              <a:pPr>
                <a:defRPr/>
              </a:pPr>
              <a:t>10</a:t>
            </a:fld>
            <a:endParaRPr lang="en-US" dirty="0"/>
          </a:p>
        </p:txBody>
      </p:sp>
      <p:sp>
        <p:nvSpPr>
          <p:cNvPr id="10" name="Rectangle 4">
            <a:extLst>
              <a:ext uri="{FF2B5EF4-FFF2-40B4-BE49-F238E27FC236}">
                <a16:creationId xmlns:a16="http://schemas.microsoft.com/office/drawing/2014/main" id="{DF7D9B2E-0737-47FF-98FA-8B0029D50038}"/>
              </a:ext>
            </a:extLst>
          </p:cNvPr>
          <p:cNvSpPr txBox="1">
            <a:spLocks noChangeArrowheads="1"/>
          </p:cNvSpPr>
          <p:nvPr/>
        </p:nvSpPr>
        <p:spPr>
          <a:xfrm>
            <a:off x="6141014" y="1878013"/>
            <a:ext cx="3810000" cy="4530725"/>
          </a:xfrm>
          <a:prstGeom prst="rect">
            <a:avLst/>
          </a:prstGeom>
        </p:spPr>
        <p:txBody>
          <a:bodyPr/>
          <a:lst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Clr>
                <a:srgbClr val="CC3300"/>
              </a:buClr>
            </a:pPr>
            <a:endParaRPr lang="en-US" altLang="en-US" sz="2200" dirty="0"/>
          </a:p>
        </p:txBody>
      </p:sp>
      <p:sp>
        <p:nvSpPr>
          <p:cNvPr id="9" name="TextBox 8">
            <a:extLst>
              <a:ext uri="{FF2B5EF4-FFF2-40B4-BE49-F238E27FC236}">
                <a16:creationId xmlns:a16="http://schemas.microsoft.com/office/drawing/2014/main" id="{49D39866-7B94-45E6-AF5B-AC4FD9C6E8DB}"/>
              </a:ext>
            </a:extLst>
          </p:cNvPr>
          <p:cNvSpPr txBox="1"/>
          <p:nvPr/>
        </p:nvSpPr>
        <p:spPr>
          <a:xfrm>
            <a:off x="581192" y="2025843"/>
            <a:ext cx="6096000" cy="369332"/>
          </a:xfrm>
          <a:prstGeom prst="rect">
            <a:avLst/>
          </a:prstGeom>
          <a:noFill/>
        </p:spPr>
        <p:txBody>
          <a:bodyPr wrap="square">
            <a:spAutoFit/>
          </a:bodyPr>
          <a:lstStyle/>
          <a:p>
            <a:r>
              <a:rPr lang="en-US" altLang="en-US" b="1" dirty="0"/>
              <a:t>D</a:t>
            </a:r>
            <a:r>
              <a:rPr lang="en-US" altLang="en-US" sz="1800" b="1" dirty="0"/>
              <a:t>efining</a:t>
            </a:r>
            <a:r>
              <a:rPr lang="en-US" altLang="en-US" sz="1800" dirty="0"/>
              <a:t> and </a:t>
            </a:r>
            <a:r>
              <a:rPr lang="en-US" altLang="en-US" sz="1800" b="1" dirty="0"/>
              <a:t>authorizing</a:t>
            </a:r>
            <a:r>
              <a:rPr lang="en-US" altLang="en-US" sz="1800" dirty="0"/>
              <a:t> a project or project phase</a:t>
            </a:r>
            <a:endParaRPr lang="en-ID" dirty="0"/>
          </a:p>
        </p:txBody>
      </p:sp>
    </p:spTree>
    <p:extLst>
      <p:ext uri="{BB962C8B-B14F-4D97-AF65-F5344CB8AC3E}">
        <p14:creationId xmlns:p14="http://schemas.microsoft.com/office/powerpoint/2010/main" val="221218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6A23DC-505A-40C8-A02C-D137EB4128C2}"/>
              </a:ext>
            </a:extLst>
          </p:cNvPr>
          <p:cNvSpPr>
            <a:spLocks noGrp="1"/>
          </p:cNvSpPr>
          <p:nvPr>
            <p:ph type="title"/>
          </p:nvPr>
        </p:nvSpPr>
        <p:spPr/>
        <p:txBody>
          <a:bodyPr>
            <a:normAutofit/>
          </a:bodyPr>
          <a:lstStyle/>
          <a:p>
            <a:r>
              <a:rPr lang="en-US" dirty="0"/>
              <a:t>Planning Process</a:t>
            </a:r>
            <a:endParaRPr lang="en-ID" dirty="0"/>
          </a:p>
        </p:txBody>
      </p:sp>
      <p:sp>
        <p:nvSpPr>
          <p:cNvPr id="16" name="Content Placeholder 15">
            <a:extLst>
              <a:ext uri="{FF2B5EF4-FFF2-40B4-BE49-F238E27FC236}">
                <a16:creationId xmlns:a16="http://schemas.microsoft.com/office/drawing/2014/main" id="{8E4766AC-F6FB-420C-A090-6210523A9189}"/>
              </a:ext>
            </a:extLst>
          </p:cNvPr>
          <p:cNvSpPr>
            <a:spLocks noGrp="1"/>
          </p:cNvSpPr>
          <p:nvPr>
            <p:ph sz="half" idx="1"/>
          </p:nvPr>
        </p:nvSpPr>
        <p:spPr>
          <a:xfrm>
            <a:off x="744479" y="2453446"/>
            <a:ext cx="5194767" cy="3633047"/>
          </a:xfrm>
        </p:spPr>
        <p:txBody>
          <a:bodyPr/>
          <a:lstStyle/>
          <a:p>
            <a:pPr>
              <a:spcBef>
                <a:spcPct val="15000"/>
              </a:spcBef>
            </a:pPr>
            <a:r>
              <a:rPr lang="en-US" altLang="en-US" sz="1800" dirty="0"/>
              <a:t>Scope Planning</a:t>
            </a:r>
          </a:p>
          <a:p>
            <a:pPr>
              <a:spcBef>
                <a:spcPct val="15000"/>
              </a:spcBef>
            </a:pPr>
            <a:r>
              <a:rPr lang="en-US" altLang="en-US" sz="1800" dirty="0"/>
              <a:t>Scope Definition</a:t>
            </a:r>
          </a:p>
          <a:p>
            <a:pPr>
              <a:spcBef>
                <a:spcPct val="15000"/>
              </a:spcBef>
            </a:pPr>
            <a:r>
              <a:rPr lang="en-US" altLang="en-US" sz="1800" dirty="0"/>
              <a:t>Activity Definition</a:t>
            </a:r>
          </a:p>
          <a:p>
            <a:pPr>
              <a:spcBef>
                <a:spcPct val="15000"/>
              </a:spcBef>
            </a:pPr>
            <a:r>
              <a:rPr lang="en-US" altLang="en-US" sz="1800" dirty="0"/>
              <a:t>Activity Sequencing</a:t>
            </a:r>
          </a:p>
          <a:p>
            <a:pPr>
              <a:spcBef>
                <a:spcPct val="15000"/>
              </a:spcBef>
            </a:pPr>
            <a:r>
              <a:rPr lang="en-US" altLang="en-US" sz="1800" dirty="0"/>
              <a:t>Activity Duration Estimating</a:t>
            </a:r>
          </a:p>
          <a:p>
            <a:pPr>
              <a:spcBef>
                <a:spcPct val="15000"/>
              </a:spcBef>
            </a:pPr>
            <a:r>
              <a:rPr lang="en-US" altLang="en-US" sz="1800" dirty="0"/>
              <a:t>Resource Planning</a:t>
            </a:r>
          </a:p>
          <a:p>
            <a:pPr>
              <a:spcBef>
                <a:spcPct val="15000"/>
              </a:spcBef>
            </a:pPr>
            <a:r>
              <a:rPr lang="en-US" altLang="en-US" sz="1800" dirty="0"/>
              <a:t>Cost Estimating</a:t>
            </a:r>
          </a:p>
          <a:p>
            <a:pPr>
              <a:spcBef>
                <a:spcPct val="15000"/>
              </a:spcBef>
            </a:pPr>
            <a:r>
              <a:rPr lang="en-US" altLang="en-US" sz="1800" dirty="0"/>
              <a:t>Cost Budgeting</a:t>
            </a:r>
          </a:p>
          <a:p>
            <a:endParaRPr lang="en-ID" dirty="0"/>
          </a:p>
        </p:txBody>
      </p:sp>
      <p:sp>
        <p:nvSpPr>
          <p:cNvPr id="17" name="Content Placeholder 16">
            <a:extLst>
              <a:ext uri="{FF2B5EF4-FFF2-40B4-BE49-F238E27FC236}">
                <a16:creationId xmlns:a16="http://schemas.microsoft.com/office/drawing/2014/main" id="{30B84875-7A6C-4B6C-81DF-2592651D6770}"/>
              </a:ext>
            </a:extLst>
          </p:cNvPr>
          <p:cNvSpPr>
            <a:spLocks noGrp="1"/>
          </p:cNvSpPr>
          <p:nvPr>
            <p:ph sz="half" idx="2"/>
          </p:nvPr>
        </p:nvSpPr>
        <p:spPr>
          <a:xfrm>
            <a:off x="6416039" y="2368865"/>
            <a:ext cx="5194769" cy="3633047"/>
          </a:xfrm>
        </p:spPr>
        <p:txBody>
          <a:bodyPr/>
          <a:lstStyle/>
          <a:p>
            <a:pPr>
              <a:lnSpc>
                <a:spcPct val="90000"/>
              </a:lnSpc>
              <a:spcBef>
                <a:spcPct val="15000"/>
              </a:spcBef>
            </a:pPr>
            <a:r>
              <a:rPr lang="en-US" altLang="en-US" sz="1800" dirty="0"/>
              <a:t>Risk Planning</a:t>
            </a:r>
          </a:p>
          <a:p>
            <a:pPr>
              <a:lnSpc>
                <a:spcPct val="90000"/>
              </a:lnSpc>
              <a:spcBef>
                <a:spcPct val="15000"/>
              </a:spcBef>
            </a:pPr>
            <a:r>
              <a:rPr lang="en-US" altLang="en-US" sz="1800" dirty="0"/>
              <a:t>Schedule Development</a:t>
            </a:r>
          </a:p>
          <a:p>
            <a:pPr>
              <a:lnSpc>
                <a:spcPct val="90000"/>
              </a:lnSpc>
              <a:spcBef>
                <a:spcPct val="15000"/>
              </a:spcBef>
            </a:pPr>
            <a:r>
              <a:rPr lang="en-US" altLang="en-US" sz="1800" dirty="0"/>
              <a:t>Quality Planning</a:t>
            </a:r>
          </a:p>
          <a:p>
            <a:pPr>
              <a:lnSpc>
                <a:spcPct val="90000"/>
              </a:lnSpc>
              <a:spcBef>
                <a:spcPct val="15000"/>
              </a:spcBef>
            </a:pPr>
            <a:r>
              <a:rPr lang="en-US" altLang="en-US" sz="1800" dirty="0"/>
              <a:t>Communications Planning</a:t>
            </a:r>
          </a:p>
          <a:p>
            <a:pPr>
              <a:lnSpc>
                <a:spcPct val="90000"/>
              </a:lnSpc>
              <a:spcBef>
                <a:spcPct val="15000"/>
              </a:spcBef>
            </a:pPr>
            <a:r>
              <a:rPr lang="en-US" altLang="en-US" sz="1800" dirty="0"/>
              <a:t>Organization Planning</a:t>
            </a:r>
          </a:p>
          <a:p>
            <a:pPr>
              <a:lnSpc>
                <a:spcPct val="90000"/>
              </a:lnSpc>
              <a:spcBef>
                <a:spcPct val="15000"/>
              </a:spcBef>
            </a:pPr>
            <a:r>
              <a:rPr lang="en-US" altLang="en-US" sz="1800" dirty="0"/>
              <a:t>Staff Acquisition</a:t>
            </a:r>
          </a:p>
          <a:p>
            <a:pPr>
              <a:lnSpc>
                <a:spcPct val="90000"/>
              </a:lnSpc>
              <a:spcBef>
                <a:spcPct val="15000"/>
              </a:spcBef>
            </a:pPr>
            <a:r>
              <a:rPr lang="en-US" altLang="en-US" sz="1800" dirty="0"/>
              <a:t>Procurement Planning</a:t>
            </a:r>
          </a:p>
          <a:p>
            <a:pPr>
              <a:lnSpc>
                <a:spcPct val="90000"/>
              </a:lnSpc>
              <a:spcBef>
                <a:spcPct val="15000"/>
              </a:spcBef>
            </a:pPr>
            <a:r>
              <a:rPr lang="en-US" altLang="en-US" sz="1800" dirty="0"/>
              <a:t>Project Plan Development</a:t>
            </a:r>
          </a:p>
          <a:p>
            <a:endParaRPr lang="en-ID" dirty="0"/>
          </a:p>
        </p:txBody>
      </p:sp>
      <p:sp>
        <p:nvSpPr>
          <p:cNvPr id="6" name="Footer Placeholder 4"/>
          <p:cNvSpPr>
            <a:spLocks noGrp="1"/>
          </p:cNvSpPr>
          <p:nvPr>
            <p:ph type="ftr" sz="quarter" idx="11"/>
          </p:nvPr>
        </p:nvSpPr>
        <p:spPr bwMode="auto">
          <a:prstGeom prst="rect">
            <a:avLst/>
          </a:prstGeom>
          <a:noFill/>
          <a:ln>
            <a:miter lim="800000"/>
            <a:headEnd/>
            <a:tailEnd/>
          </a:ln>
        </p:spPr>
        <p:txBody>
          <a:bodyPr vert="horz" wrap="square" lIns="91440" tIns="45720" rIns="91440" bIns="45720" numCol="1" anchor="b" compatLnSpc="1">
            <a:prstTxWarp prst="textNoShape">
              <a:avLst/>
            </a:prstTxWarp>
          </a:bodyPr>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2C5F0321-B54D-45FC-949C-582AFB56185A}" type="slidenum">
              <a:rPr lang="en-US"/>
              <a:pPr>
                <a:defRPr/>
              </a:pPr>
              <a:t>11</a:t>
            </a:fld>
            <a:endParaRPr lang="en-US" dirty="0"/>
          </a:p>
        </p:txBody>
      </p:sp>
      <p:sp>
        <p:nvSpPr>
          <p:cNvPr id="11" name="Rectangle 3">
            <a:extLst>
              <a:ext uri="{FF2B5EF4-FFF2-40B4-BE49-F238E27FC236}">
                <a16:creationId xmlns:a16="http://schemas.microsoft.com/office/drawing/2014/main" id="{AB63A018-6BA9-4A98-982F-E4CE3EFB8572}"/>
              </a:ext>
            </a:extLst>
          </p:cNvPr>
          <p:cNvSpPr txBox="1">
            <a:spLocks noChangeArrowheads="1"/>
          </p:cNvSpPr>
          <p:nvPr/>
        </p:nvSpPr>
        <p:spPr>
          <a:xfrm>
            <a:off x="5807676" y="2652584"/>
            <a:ext cx="4114800" cy="3962400"/>
          </a:xfrm>
          <a:prstGeom prst="rect">
            <a:avLst/>
          </a:prstGeom>
        </p:spPr>
        <p:txBody>
          <a:bodyPr/>
          <a:lst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90000"/>
              </a:lnSpc>
              <a:spcBef>
                <a:spcPct val="15000"/>
              </a:spcBef>
            </a:pPr>
            <a:endParaRPr lang="en-US" altLang="en-US" sz="2100" dirty="0"/>
          </a:p>
        </p:txBody>
      </p:sp>
      <p:sp>
        <p:nvSpPr>
          <p:cNvPr id="12" name="Rectangle 4">
            <a:extLst>
              <a:ext uri="{FF2B5EF4-FFF2-40B4-BE49-F238E27FC236}">
                <a16:creationId xmlns:a16="http://schemas.microsoft.com/office/drawing/2014/main" id="{1AB4DE34-BA87-44E0-B2C3-42A06D4527B6}"/>
              </a:ext>
            </a:extLst>
          </p:cNvPr>
          <p:cNvSpPr>
            <a:spLocks noChangeArrowheads="1"/>
          </p:cNvSpPr>
          <p:nvPr/>
        </p:nvSpPr>
        <p:spPr bwMode="auto">
          <a:xfrm>
            <a:off x="662471" y="1748725"/>
            <a:ext cx="11029616"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altLang="en-US" sz="2000" dirty="0">
                <a:latin typeface="+mj-lt"/>
              </a:rPr>
              <a:t>Devising and maintaining a workable scheme to accomplish the business need that the project was undertaken to address</a:t>
            </a:r>
          </a:p>
        </p:txBody>
      </p:sp>
      <p:sp>
        <p:nvSpPr>
          <p:cNvPr id="13" name="Rectangle 5">
            <a:extLst>
              <a:ext uri="{FF2B5EF4-FFF2-40B4-BE49-F238E27FC236}">
                <a16:creationId xmlns:a16="http://schemas.microsoft.com/office/drawing/2014/main" id="{E8BD83AB-3002-4CDD-8937-0BD82F057EDD}"/>
              </a:ext>
            </a:extLst>
          </p:cNvPr>
          <p:cNvSpPr txBox="1">
            <a:spLocks noChangeArrowheads="1"/>
          </p:cNvSpPr>
          <p:nvPr/>
        </p:nvSpPr>
        <p:spPr>
          <a:xfrm>
            <a:off x="2662840" y="290384"/>
            <a:ext cx="7793037"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defRPr/>
            </a:pPr>
            <a:endParaRPr lang="en-US" dirty="0"/>
          </a:p>
        </p:txBody>
      </p:sp>
    </p:spTree>
    <p:extLst>
      <p:ext uri="{BB962C8B-B14F-4D97-AF65-F5344CB8AC3E}">
        <p14:creationId xmlns:p14="http://schemas.microsoft.com/office/powerpoint/2010/main" val="3242815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3BB2E95D-26F7-4A24-8D45-4CB49404AEBE}"/>
              </a:ext>
            </a:extLst>
          </p:cNvPr>
          <p:cNvSpPr>
            <a:spLocks noGrp="1" noChangeArrowheads="1"/>
          </p:cNvSpPr>
          <p:nvPr>
            <p:ph type="title"/>
          </p:nvPr>
        </p:nvSpPr>
        <p:spPr/>
        <p:txBody>
          <a:bodyPr/>
          <a:lstStyle/>
          <a:p>
            <a:pPr eaLnBrk="1" hangingPunct="1">
              <a:defRPr/>
            </a:pPr>
            <a:r>
              <a:rPr lang="en-US" dirty="0"/>
              <a:t>Executing Process</a:t>
            </a:r>
          </a:p>
        </p:txBody>
      </p:sp>
      <p:sp>
        <p:nvSpPr>
          <p:cNvPr id="2" name="Content Placeholder 1">
            <a:extLst>
              <a:ext uri="{FF2B5EF4-FFF2-40B4-BE49-F238E27FC236}">
                <a16:creationId xmlns:a16="http://schemas.microsoft.com/office/drawing/2014/main" id="{3B5DDD63-30DD-4D80-85C9-1FFA94A7487B}"/>
              </a:ext>
            </a:extLst>
          </p:cNvPr>
          <p:cNvSpPr>
            <a:spLocks noGrp="1"/>
          </p:cNvSpPr>
          <p:nvPr>
            <p:ph sz="half" idx="1"/>
          </p:nvPr>
        </p:nvSpPr>
        <p:spPr>
          <a:xfrm>
            <a:off x="581192" y="2495295"/>
            <a:ext cx="5194767" cy="3633047"/>
          </a:xfrm>
        </p:spPr>
        <p:txBody>
          <a:bodyPr/>
          <a:lstStyle/>
          <a:p>
            <a:r>
              <a:rPr lang="en-US" altLang="en-US" sz="1800" dirty="0"/>
              <a:t>Project Plan Execution</a:t>
            </a:r>
          </a:p>
          <a:p>
            <a:r>
              <a:rPr lang="en-US" altLang="en-US" sz="1800" dirty="0"/>
              <a:t>Scope Verification</a:t>
            </a:r>
          </a:p>
          <a:p>
            <a:r>
              <a:rPr lang="en-US" altLang="en-US" sz="1800" dirty="0"/>
              <a:t>Quality Assurance</a:t>
            </a:r>
          </a:p>
          <a:p>
            <a:r>
              <a:rPr lang="en-US" altLang="en-US" sz="1800" dirty="0"/>
              <a:t>Team Development</a:t>
            </a:r>
          </a:p>
          <a:p>
            <a:r>
              <a:rPr lang="en-US" altLang="en-US" sz="1800" dirty="0"/>
              <a:t>Information Distribution</a:t>
            </a:r>
          </a:p>
          <a:p>
            <a:r>
              <a:rPr lang="en-US" altLang="en-US" sz="1800" dirty="0"/>
              <a:t>Solicitation</a:t>
            </a:r>
          </a:p>
          <a:p>
            <a:r>
              <a:rPr lang="en-US" altLang="en-US" sz="1800" dirty="0"/>
              <a:t>Source Selection</a:t>
            </a:r>
          </a:p>
          <a:p>
            <a:r>
              <a:rPr lang="en-US" altLang="en-US" sz="1800" dirty="0"/>
              <a:t>Contract Administration</a:t>
            </a:r>
          </a:p>
          <a:p>
            <a:endParaRPr lang="en-ID" dirty="0"/>
          </a:p>
        </p:txBody>
      </p:sp>
      <p:sp>
        <p:nvSpPr>
          <p:cNvPr id="6" name="Footer Placeholder 4"/>
          <p:cNvSpPr>
            <a:spLocks noGrp="1"/>
          </p:cNvSpPr>
          <p:nvPr>
            <p:ph type="ftr" sz="quarter" idx="11"/>
          </p:nvPr>
        </p:nvSpPr>
        <p:spPr bwMode="auto">
          <a:prstGeom prst="rect">
            <a:avLst/>
          </a:prstGeom>
          <a:noFill/>
          <a:ln>
            <a:miter lim="800000"/>
            <a:headEnd/>
            <a:tailEnd/>
          </a:ln>
        </p:spPr>
        <p:txBody>
          <a:bodyPr vert="horz" wrap="square" lIns="91440" tIns="45720" rIns="91440" bIns="45720" numCol="1" anchor="b" compatLnSpc="1">
            <a:prstTxWarp prst="textNoShape">
              <a:avLst/>
            </a:prstTxWarp>
          </a:bodyPr>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2C5F0321-B54D-45FC-949C-582AFB56185A}" type="slidenum">
              <a:rPr lang="en-US"/>
              <a:pPr>
                <a:defRPr/>
              </a:pPr>
              <a:t>12</a:t>
            </a:fld>
            <a:endParaRPr lang="en-US" dirty="0"/>
          </a:p>
        </p:txBody>
      </p:sp>
      <p:sp>
        <p:nvSpPr>
          <p:cNvPr id="13" name="Rectangle 5">
            <a:extLst>
              <a:ext uri="{FF2B5EF4-FFF2-40B4-BE49-F238E27FC236}">
                <a16:creationId xmlns:a16="http://schemas.microsoft.com/office/drawing/2014/main" id="{E8BD83AB-3002-4CDD-8937-0BD82F057EDD}"/>
              </a:ext>
            </a:extLst>
          </p:cNvPr>
          <p:cNvSpPr txBox="1">
            <a:spLocks noChangeArrowheads="1"/>
          </p:cNvSpPr>
          <p:nvPr/>
        </p:nvSpPr>
        <p:spPr>
          <a:xfrm>
            <a:off x="2662840" y="290384"/>
            <a:ext cx="7793037"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defRPr/>
            </a:pPr>
            <a:endParaRPr lang="en-US" dirty="0"/>
          </a:p>
        </p:txBody>
      </p:sp>
      <p:sp>
        <p:nvSpPr>
          <p:cNvPr id="16" name="Rectangle 4">
            <a:extLst>
              <a:ext uri="{FF2B5EF4-FFF2-40B4-BE49-F238E27FC236}">
                <a16:creationId xmlns:a16="http://schemas.microsoft.com/office/drawing/2014/main" id="{3A2717E3-1917-4AFD-95DC-9E5A1686805D}"/>
              </a:ext>
            </a:extLst>
          </p:cNvPr>
          <p:cNvSpPr txBox="1">
            <a:spLocks noChangeArrowheads="1"/>
          </p:cNvSpPr>
          <p:nvPr/>
        </p:nvSpPr>
        <p:spPr>
          <a:xfrm>
            <a:off x="6019800" y="2286000"/>
            <a:ext cx="3886200" cy="4102100"/>
          </a:xfrm>
          <a:prstGeom prst="rect">
            <a:avLst/>
          </a:prstGeom>
        </p:spPr>
        <p:txBody>
          <a:bodyPr/>
          <a:lst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US" altLang="en-US" sz="2400" dirty="0"/>
          </a:p>
        </p:txBody>
      </p:sp>
      <p:sp>
        <p:nvSpPr>
          <p:cNvPr id="17" name="Rectangle 5">
            <a:extLst>
              <a:ext uri="{FF2B5EF4-FFF2-40B4-BE49-F238E27FC236}">
                <a16:creationId xmlns:a16="http://schemas.microsoft.com/office/drawing/2014/main" id="{99E866AC-85D2-41B3-9E21-B877CECF2E62}"/>
              </a:ext>
            </a:extLst>
          </p:cNvPr>
          <p:cNvSpPr>
            <a:spLocks noChangeArrowheads="1"/>
          </p:cNvSpPr>
          <p:nvPr/>
        </p:nvSpPr>
        <p:spPr bwMode="auto">
          <a:xfrm>
            <a:off x="581192" y="1832830"/>
            <a:ext cx="7239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altLang="en-US" sz="2000" b="1" dirty="0">
                <a:latin typeface="Franklin Gothic "/>
              </a:rPr>
              <a:t>Coordinating people and other resources to carry out the plan</a:t>
            </a:r>
          </a:p>
        </p:txBody>
      </p:sp>
    </p:spTree>
    <p:extLst>
      <p:ext uri="{BB962C8B-B14F-4D97-AF65-F5344CB8AC3E}">
        <p14:creationId xmlns:p14="http://schemas.microsoft.com/office/powerpoint/2010/main" val="358203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5A73C5-160B-4370-A636-784B5984E8F4}"/>
              </a:ext>
            </a:extLst>
          </p:cNvPr>
          <p:cNvSpPr>
            <a:spLocks noGrp="1"/>
          </p:cNvSpPr>
          <p:nvPr>
            <p:ph type="title"/>
          </p:nvPr>
        </p:nvSpPr>
        <p:spPr/>
        <p:txBody>
          <a:bodyPr/>
          <a:lstStyle/>
          <a:p>
            <a:r>
              <a:rPr lang="en-ID" dirty="0"/>
              <a:t>Controlling Process</a:t>
            </a:r>
          </a:p>
        </p:txBody>
      </p:sp>
      <p:sp>
        <p:nvSpPr>
          <p:cNvPr id="4" name="Content Placeholder 3">
            <a:extLst>
              <a:ext uri="{FF2B5EF4-FFF2-40B4-BE49-F238E27FC236}">
                <a16:creationId xmlns:a16="http://schemas.microsoft.com/office/drawing/2014/main" id="{6F357082-5875-44A2-8764-40244446BC56}"/>
              </a:ext>
            </a:extLst>
          </p:cNvPr>
          <p:cNvSpPr>
            <a:spLocks noGrp="1"/>
          </p:cNvSpPr>
          <p:nvPr>
            <p:ph sz="half" idx="1"/>
          </p:nvPr>
        </p:nvSpPr>
        <p:spPr/>
        <p:txBody>
          <a:bodyPr/>
          <a:lstStyle/>
          <a:p>
            <a:r>
              <a:rPr lang="en-US" altLang="en-US" sz="1800" dirty="0"/>
              <a:t>Overall Change Control</a:t>
            </a:r>
          </a:p>
          <a:p>
            <a:r>
              <a:rPr lang="en-US" altLang="en-US" sz="1800" dirty="0"/>
              <a:t>Scope Change Control</a:t>
            </a:r>
          </a:p>
          <a:p>
            <a:r>
              <a:rPr lang="en-US" altLang="en-US" sz="1800" dirty="0"/>
              <a:t>Schedule Control</a:t>
            </a:r>
          </a:p>
          <a:p>
            <a:r>
              <a:rPr lang="en-US" altLang="en-US" sz="1800" dirty="0"/>
              <a:t>Cost Control</a:t>
            </a:r>
          </a:p>
          <a:p>
            <a:r>
              <a:rPr lang="en-US" altLang="en-US" sz="1800" dirty="0"/>
              <a:t>Quality Control</a:t>
            </a:r>
          </a:p>
          <a:p>
            <a:endParaRPr lang="en-ID" dirty="0"/>
          </a:p>
        </p:txBody>
      </p:sp>
      <p:sp>
        <p:nvSpPr>
          <p:cNvPr id="7" name="Content Placeholder 6">
            <a:extLst>
              <a:ext uri="{FF2B5EF4-FFF2-40B4-BE49-F238E27FC236}">
                <a16:creationId xmlns:a16="http://schemas.microsoft.com/office/drawing/2014/main" id="{69768F0E-F1C7-4A46-9A3B-E83313B5CED2}"/>
              </a:ext>
            </a:extLst>
          </p:cNvPr>
          <p:cNvSpPr>
            <a:spLocks noGrp="1"/>
          </p:cNvSpPr>
          <p:nvPr>
            <p:ph sz="half" idx="2"/>
          </p:nvPr>
        </p:nvSpPr>
        <p:spPr/>
        <p:txBody>
          <a:bodyPr/>
          <a:lstStyle/>
          <a:p>
            <a:r>
              <a:rPr lang="en-US" altLang="en-US" sz="1800" dirty="0"/>
              <a:t>Performance Reporting</a:t>
            </a:r>
          </a:p>
          <a:p>
            <a:r>
              <a:rPr lang="en-US" altLang="en-US" sz="1800" dirty="0"/>
              <a:t>Risk Response Control</a:t>
            </a:r>
          </a:p>
          <a:p>
            <a:endParaRPr lang="en-ID" dirty="0"/>
          </a:p>
        </p:txBody>
      </p:sp>
      <p:sp>
        <p:nvSpPr>
          <p:cNvPr id="6" name="Footer Placeholder 4"/>
          <p:cNvSpPr>
            <a:spLocks noGrp="1"/>
          </p:cNvSpPr>
          <p:nvPr>
            <p:ph type="ftr" sz="quarter" idx="11"/>
          </p:nvPr>
        </p:nvSpPr>
        <p:spPr bwMode="auto">
          <a:prstGeom prst="rect">
            <a:avLst/>
          </a:prstGeom>
          <a:noFill/>
          <a:ln>
            <a:miter lim="800000"/>
            <a:headEnd/>
            <a:tailEnd/>
          </a:ln>
        </p:spPr>
        <p:txBody>
          <a:bodyPr vert="horz" wrap="square" lIns="91440" tIns="45720" rIns="91440" bIns="45720" numCol="1" anchor="b" compatLnSpc="1">
            <a:prstTxWarp prst="textNoShape">
              <a:avLst/>
            </a:prstTxWarp>
          </a:bodyPr>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2C5F0321-B54D-45FC-949C-582AFB56185A}" type="slidenum">
              <a:rPr lang="en-US"/>
              <a:pPr>
                <a:defRPr/>
              </a:pPr>
              <a:t>13</a:t>
            </a:fld>
            <a:endParaRPr lang="en-US" dirty="0"/>
          </a:p>
        </p:txBody>
      </p:sp>
      <p:sp>
        <p:nvSpPr>
          <p:cNvPr id="13" name="Rectangle 5">
            <a:extLst>
              <a:ext uri="{FF2B5EF4-FFF2-40B4-BE49-F238E27FC236}">
                <a16:creationId xmlns:a16="http://schemas.microsoft.com/office/drawing/2014/main" id="{E8BD83AB-3002-4CDD-8937-0BD82F057EDD}"/>
              </a:ext>
            </a:extLst>
          </p:cNvPr>
          <p:cNvSpPr txBox="1">
            <a:spLocks noChangeArrowheads="1"/>
          </p:cNvSpPr>
          <p:nvPr/>
        </p:nvSpPr>
        <p:spPr>
          <a:xfrm>
            <a:off x="2662840" y="290384"/>
            <a:ext cx="7793037"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defRPr/>
            </a:pPr>
            <a:endParaRPr lang="en-US" dirty="0"/>
          </a:p>
        </p:txBody>
      </p:sp>
      <p:sp>
        <p:nvSpPr>
          <p:cNvPr id="12" name="Rectangle 3">
            <a:extLst>
              <a:ext uri="{FF2B5EF4-FFF2-40B4-BE49-F238E27FC236}">
                <a16:creationId xmlns:a16="http://schemas.microsoft.com/office/drawing/2014/main" id="{17F22B9E-666D-4980-91DA-569A571FA069}"/>
              </a:ext>
            </a:extLst>
          </p:cNvPr>
          <p:cNvSpPr txBox="1">
            <a:spLocks noChangeArrowheads="1"/>
          </p:cNvSpPr>
          <p:nvPr/>
        </p:nvSpPr>
        <p:spPr bwMode="auto">
          <a:xfrm>
            <a:off x="2084388" y="2362200"/>
            <a:ext cx="4087812" cy="355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US" altLang="en-US" sz="2400" dirty="0"/>
          </a:p>
        </p:txBody>
      </p:sp>
      <p:sp>
        <p:nvSpPr>
          <p:cNvPr id="18" name="Rectangle 4">
            <a:extLst>
              <a:ext uri="{FF2B5EF4-FFF2-40B4-BE49-F238E27FC236}">
                <a16:creationId xmlns:a16="http://schemas.microsoft.com/office/drawing/2014/main" id="{C731B2A0-47CC-4629-934C-F0AEE72FFD8C}"/>
              </a:ext>
            </a:extLst>
          </p:cNvPr>
          <p:cNvSpPr txBox="1">
            <a:spLocks noChangeArrowheads="1"/>
          </p:cNvSpPr>
          <p:nvPr/>
        </p:nvSpPr>
        <p:spPr>
          <a:xfrm>
            <a:off x="6172200" y="2362200"/>
            <a:ext cx="3886200" cy="4102100"/>
          </a:xfrm>
          <a:prstGeom prst="rect">
            <a:avLst/>
          </a:prstGeom>
        </p:spPr>
        <p:txBody>
          <a:bodyPr/>
          <a:lst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US" altLang="en-US" sz="2400" dirty="0"/>
          </a:p>
        </p:txBody>
      </p:sp>
      <p:sp>
        <p:nvSpPr>
          <p:cNvPr id="19" name="Rectangle 5">
            <a:extLst>
              <a:ext uri="{FF2B5EF4-FFF2-40B4-BE49-F238E27FC236}">
                <a16:creationId xmlns:a16="http://schemas.microsoft.com/office/drawing/2014/main" id="{AAA41F5E-7705-4CD1-8305-56E8BA42B2F0}"/>
              </a:ext>
            </a:extLst>
          </p:cNvPr>
          <p:cNvSpPr>
            <a:spLocks noChangeArrowheads="1"/>
          </p:cNvSpPr>
          <p:nvPr/>
        </p:nvSpPr>
        <p:spPr bwMode="auto">
          <a:xfrm>
            <a:off x="656581" y="1880804"/>
            <a:ext cx="1095422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dirty="0">
                <a:latin typeface="Franklin Gothic "/>
              </a:rPr>
              <a:t>Ensuring that project objectives are met by monitoring and measuring progress and taking corrective measures when necessary</a:t>
            </a:r>
          </a:p>
        </p:txBody>
      </p:sp>
    </p:spTree>
    <p:extLst>
      <p:ext uri="{BB962C8B-B14F-4D97-AF65-F5344CB8AC3E}">
        <p14:creationId xmlns:p14="http://schemas.microsoft.com/office/powerpoint/2010/main" val="4291022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F951A6-7975-4F64-B804-B88BE0DFFC40}"/>
              </a:ext>
            </a:extLst>
          </p:cNvPr>
          <p:cNvSpPr>
            <a:spLocks noGrp="1"/>
          </p:cNvSpPr>
          <p:nvPr>
            <p:ph type="title"/>
          </p:nvPr>
        </p:nvSpPr>
        <p:spPr/>
        <p:txBody>
          <a:bodyPr>
            <a:normAutofit/>
          </a:bodyPr>
          <a:lstStyle/>
          <a:p>
            <a:r>
              <a:rPr lang="en-US" dirty="0"/>
              <a:t>Closing Process</a:t>
            </a:r>
            <a:endParaRPr lang="en-ID" dirty="0"/>
          </a:p>
        </p:txBody>
      </p:sp>
      <p:sp>
        <p:nvSpPr>
          <p:cNvPr id="3" name="Content Placeholder 2">
            <a:extLst>
              <a:ext uri="{FF2B5EF4-FFF2-40B4-BE49-F238E27FC236}">
                <a16:creationId xmlns:a16="http://schemas.microsoft.com/office/drawing/2014/main" id="{BC9D7119-67F6-480B-A57D-F5D18CCA1DCB}"/>
              </a:ext>
            </a:extLst>
          </p:cNvPr>
          <p:cNvSpPr>
            <a:spLocks noGrp="1"/>
          </p:cNvSpPr>
          <p:nvPr>
            <p:ph sz="half" idx="1"/>
          </p:nvPr>
        </p:nvSpPr>
        <p:spPr/>
        <p:txBody>
          <a:bodyPr/>
          <a:lstStyle/>
          <a:p>
            <a:pPr marL="0" indent="0">
              <a:buNone/>
            </a:pPr>
            <a:r>
              <a:rPr lang="en-US" altLang="en-US" sz="2000" b="1" dirty="0">
                <a:solidFill>
                  <a:schemeClr val="tx1"/>
                </a:solidFill>
                <a:latin typeface="Franklin Gothic "/>
              </a:rPr>
              <a:t>Formalizing acceptance of the project or phase and bringing it to an orderly end</a:t>
            </a:r>
          </a:p>
          <a:p>
            <a:pPr marL="0" indent="0">
              <a:buNone/>
            </a:pPr>
            <a:endParaRPr lang="en-US" altLang="en-US" sz="1800" dirty="0"/>
          </a:p>
          <a:p>
            <a:r>
              <a:rPr lang="en-US" altLang="en-US" sz="1800" dirty="0"/>
              <a:t>Administrative Closure</a:t>
            </a:r>
          </a:p>
          <a:p>
            <a:r>
              <a:rPr lang="en-US" altLang="en-US" sz="1800" dirty="0"/>
              <a:t>Contract Close-out</a:t>
            </a:r>
          </a:p>
          <a:p>
            <a:endParaRPr lang="en-ID" dirty="0"/>
          </a:p>
        </p:txBody>
      </p:sp>
      <p:sp>
        <p:nvSpPr>
          <p:cNvPr id="7" name="Content Placeholder 6">
            <a:extLst>
              <a:ext uri="{FF2B5EF4-FFF2-40B4-BE49-F238E27FC236}">
                <a16:creationId xmlns:a16="http://schemas.microsoft.com/office/drawing/2014/main" id="{AF258482-EFFF-446D-9A61-FACF019A6211}"/>
              </a:ext>
            </a:extLst>
          </p:cNvPr>
          <p:cNvSpPr>
            <a:spLocks noGrp="1"/>
          </p:cNvSpPr>
          <p:nvPr>
            <p:ph sz="half" idx="2"/>
          </p:nvPr>
        </p:nvSpPr>
        <p:spPr/>
        <p:txBody>
          <a:bodyPr/>
          <a:lstStyle/>
          <a:p>
            <a:endParaRPr lang="en-ID"/>
          </a:p>
        </p:txBody>
      </p:sp>
      <p:sp>
        <p:nvSpPr>
          <p:cNvPr id="6" name="Footer Placeholder 4"/>
          <p:cNvSpPr>
            <a:spLocks noGrp="1"/>
          </p:cNvSpPr>
          <p:nvPr>
            <p:ph type="ftr" sz="quarter" idx="11"/>
          </p:nvPr>
        </p:nvSpPr>
        <p:spPr bwMode="auto">
          <a:prstGeom prst="rect">
            <a:avLst/>
          </a:prstGeom>
          <a:noFill/>
          <a:ln>
            <a:miter lim="800000"/>
            <a:headEnd/>
            <a:tailEnd/>
          </a:ln>
        </p:spPr>
        <p:txBody>
          <a:bodyPr vert="horz" wrap="square" lIns="91440" tIns="45720" rIns="91440" bIns="45720" numCol="1" anchor="b" compatLnSpc="1">
            <a:prstTxWarp prst="textNoShape">
              <a:avLst/>
            </a:prstTxWarp>
          </a:bodyPr>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2C5F0321-B54D-45FC-949C-582AFB56185A}" type="slidenum">
              <a:rPr lang="en-US"/>
              <a:pPr>
                <a:defRPr/>
              </a:pPr>
              <a:t>14</a:t>
            </a:fld>
            <a:endParaRPr lang="en-US" dirty="0"/>
          </a:p>
        </p:txBody>
      </p:sp>
      <p:sp>
        <p:nvSpPr>
          <p:cNvPr id="13" name="Rectangle 5">
            <a:extLst>
              <a:ext uri="{FF2B5EF4-FFF2-40B4-BE49-F238E27FC236}">
                <a16:creationId xmlns:a16="http://schemas.microsoft.com/office/drawing/2014/main" id="{E8BD83AB-3002-4CDD-8937-0BD82F057EDD}"/>
              </a:ext>
            </a:extLst>
          </p:cNvPr>
          <p:cNvSpPr txBox="1">
            <a:spLocks noChangeArrowheads="1"/>
          </p:cNvSpPr>
          <p:nvPr/>
        </p:nvSpPr>
        <p:spPr>
          <a:xfrm>
            <a:off x="2662840" y="290384"/>
            <a:ext cx="7793037"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defRPr/>
            </a:pPr>
            <a:endParaRPr lang="en-US" dirty="0"/>
          </a:p>
        </p:txBody>
      </p:sp>
      <p:sp>
        <p:nvSpPr>
          <p:cNvPr id="11" name="Rectangle 2">
            <a:extLst>
              <a:ext uri="{FF2B5EF4-FFF2-40B4-BE49-F238E27FC236}">
                <a16:creationId xmlns:a16="http://schemas.microsoft.com/office/drawing/2014/main" id="{EDF18C56-3475-47CF-A727-2711D3AEA1CB}"/>
              </a:ext>
            </a:extLst>
          </p:cNvPr>
          <p:cNvSpPr txBox="1">
            <a:spLocks noChangeArrowheads="1"/>
          </p:cNvSpPr>
          <p:nvPr/>
        </p:nvSpPr>
        <p:spPr>
          <a:xfrm>
            <a:off x="2874964" y="304800"/>
            <a:ext cx="7793037"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defRPr/>
            </a:pPr>
            <a:endParaRPr lang="en-US" dirty="0"/>
          </a:p>
        </p:txBody>
      </p:sp>
      <p:sp>
        <p:nvSpPr>
          <p:cNvPr id="15" name="Rectangle 4">
            <a:extLst>
              <a:ext uri="{FF2B5EF4-FFF2-40B4-BE49-F238E27FC236}">
                <a16:creationId xmlns:a16="http://schemas.microsoft.com/office/drawing/2014/main" id="{78C1FE1E-6D21-4322-9C9C-B3A42CE10A43}"/>
              </a:ext>
            </a:extLst>
          </p:cNvPr>
          <p:cNvSpPr>
            <a:spLocks noChangeArrowheads="1"/>
          </p:cNvSpPr>
          <p:nvPr/>
        </p:nvSpPr>
        <p:spPr bwMode="auto">
          <a:xfrm>
            <a:off x="3657600" y="1676400"/>
            <a:ext cx="495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endParaRPr lang="en-US" altLang="en-US" sz="2000" dirty="0">
              <a:latin typeface="Times New Roman" panose="02020603050405020304" pitchFamily="18" charset="0"/>
            </a:endParaRPr>
          </a:p>
        </p:txBody>
      </p:sp>
    </p:spTree>
    <p:extLst>
      <p:ext uri="{BB962C8B-B14F-4D97-AF65-F5344CB8AC3E}">
        <p14:creationId xmlns:p14="http://schemas.microsoft.com/office/powerpoint/2010/main" val="189921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7067BC-4B82-4186-A9E5-0B4B410F92E5}"/>
              </a:ext>
            </a:extLst>
          </p:cNvPr>
          <p:cNvSpPr>
            <a:spLocks noGrp="1"/>
          </p:cNvSpPr>
          <p:nvPr>
            <p:ph type="title"/>
          </p:nvPr>
        </p:nvSpPr>
        <p:spPr/>
        <p:txBody>
          <a:bodyPr/>
          <a:lstStyle/>
          <a:p>
            <a:r>
              <a:rPr lang="en-US" sz="2800" dirty="0"/>
              <a:t>Overlap of Process Groups in a Phase </a:t>
            </a:r>
            <a:r>
              <a:rPr lang="en-US" sz="2000" dirty="0"/>
              <a:t> (PMBOK</a:t>
            </a:r>
            <a:r>
              <a:rPr lang="en-US" sz="2000" dirty="0">
                <a:cs typeface="Times New Roman" pitchFamily="18" charset="0"/>
              </a:rPr>
              <a:t>®</a:t>
            </a:r>
            <a:r>
              <a:rPr lang="en-US" sz="2000" dirty="0"/>
              <a:t> Guide)</a:t>
            </a:r>
            <a:r>
              <a:rPr lang="en-US" sz="2800" dirty="0"/>
              <a:t> </a:t>
            </a:r>
            <a:br>
              <a:rPr lang="en-US" sz="2800" dirty="0"/>
            </a:br>
            <a:endParaRPr lang="en-ID" dirty="0"/>
          </a:p>
        </p:txBody>
      </p:sp>
      <p:sp>
        <p:nvSpPr>
          <p:cNvPr id="6" name="Footer Placeholder 4"/>
          <p:cNvSpPr>
            <a:spLocks noGrp="1"/>
          </p:cNvSpPr>
          <p:nvPr>
            <p:ph type="ftr" sz="quarter" idx="11"/>
          </p:nvPr>
        </p:nvSpPr>
        <p:spPr bwMode="auto">
          <a:prstGeom prst="rect">
            <a:avLst/>
          </a:prstGeom>
          <a:noFill/>
          <a:ln>
            <a:miter lim="800000"/>
            <a:headEnd/>
            <a:tailEnd/>
          </a:ln>
        </p:spPr>
        <p:txBody>
          <a:bodyPr vert="horz" wrap="square" lIns="91440" tIns="45720" rIns="91440" bIns="45720" numCol="1" anchor="b" compatLnSpc="1">
            <a:prstTxWarp prst="textNoShape">
              <a:avLst/>
            </a:prstTxWarp>
          </a:bodyPr>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2C5F0321-B54D-45FC-949C-582AFB56185A}" type="slidenum">
              <a:rPr lang="en-US"/>
              <a:pPr>
                <a:defRPr/>
              </a:pPr>
              <a:t>15</a:t>
            </a:fld>
            <a:endParaRPr lang="en-US" dirty="0"/>
          </a:p>
        </p:txBody>
      </p:sp>
      <p:sp>
        <p:nvSpPr>
          <p:cNvPr id="13" name="Rectangle 5">
            <a:extLst>
              <a:ext uri="{FF2B5EF4-FFF2-40B4-BE49-F238E27FC236}">
                <a16:creationId xmlns:a16="http://schemas.microsoft.com/office/drawing/2014/main" id="{E8BD83AB-3002-4CDD-8937-0BD82F057EDD}"/>
              </a:ext>
            </a:extLst>
          </p:cNvPr>
          <p:cNvSpPr txBox="1">
            <a:spLocks noChangeArrowheads="1"/>
          </p:cNvSpPr>
          <p:nvPr/>
        </p:nvSpPr>
        <p:spPr>
          <a:xfrm>
            <a:off x="2662840" y="290384"/>
            <a:ext cx="7793037"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defRPr/>
            </a:pPr>
            <a:endParaRPr lang="en-US" dirty="0"/>
          </a:p>
        </p:txBody>
      </p:sp>
      <p:sp>
        <p:nvSpPr>
          <p:cNvPr id="11" name="Rectangle 2">
            <a:extLst>
              <a:ext uri="{FF2B5EF4-FFF2-40B4-BE49-F238E27FC236}">
                <a16:creationId xmlns:a16="http://schemas.microsoft.com/office/drawing/2014/main" id="{EDF18C56-3475-47CF-A727-2711D3AEA1CB}"/>
              </a:ext>
            </a:extLst>
          </p:cNvPr>
          <p:cNvSpPr txBox="1">
            <a:spLocks noChangeArrowheads="1"/>
          </p:cNvSpPr>
          <p:nvPr/>
        </p:nvSpPr>
        <p:spPr>
          <a:xfrm>
            <a:off x="2874964" y="304800"/>
            <a:ext cx="7793037"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defRPr/>
            </a:pPr>
            <a:endParaRPr lang="en-US" dirty="0"/>
          </a:p>
        </p:txBody>
      </p:sp>
      <p:sp>
        <p:nvSpPr>
          <p:cNvPr id="12" name="Rectangle 2">
            <a:extLst>
              <a:ext uri="{FF2B5EF4-FFF2-40B4-BE49-F238E27FC236}">
                <a16:creationId xmlns:a16="http://schemas.microsoft.com/office/drawing/2014/main" id="{8D2BB9B4-67CD-4964-B6A2-174C628BC86A}"/>
              </a:ext>
            </a:extLst>
          </p:cNvPr>
          <p:cNvSpPr txBox="1">
            <a:spLocks noChangeArrowheads="1"/>
          </p:cNvSpPr>
          <p:nvPr/>
        </p:nvSpPr>
        <p:spPr>
          <a:xfrm>
            <a:off x="2088356" y="649772"/>
            <a:ext cx="8015288" cy="914400"/>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a:lstStyle>
          <a:p>
            <a:pPr algn="ctr">
              <a:defRPr/>
            </a:pPr>
            <a:endParaRPr lang="en-US" sz="3400" dirty="0"/>
          </a:p>
        </p:txBody>
      </p:sp>
      <p:pic>
        <p:nvPicPr>
          <p:cNvPr id="16" name="Picture 3">
            <a:extLst>
              <a:ext uri="{FF2B5EF4-FFF2-40B4-BE49-F238E27FC236}">
                <a16:creationId xmlns:a16="http://schemas.microsoft.com/office/drawing/2014/main" id="{E7D5D67C-ACF4-48BA-8147-A10B7390E0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1" t="7671" r="1540" b="5411"/>
          <a:stretch/>
        </p:blipFill>
        <p:spPr bwMode="auto">
          <a:xfrm>
            <a:off x="2209800" y="2056279"/>
            <a:ext cx="7456715" cy="3811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9616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EC6D9D-04F3-477F-84CA-33321DBACC36}"/>
              </a:ext>
            </a:extLst>
          </p:cNvPr>
          <p:cNvSpPr>
            <a:spLocks noGrp="1"/>
          </p:cNvSpPr>
          <p:nvPr>
            <p:ph type="title"/>
          </p:nvPr>
        </p:nvSpPr>
        <p:spPr/>
        <p:txBody>
          <a:bodyPr/>
          <a:lstStyle/>
          <a:p>
            <a:r>
              <a:rPr lang="en-US" dirty="0"/>
              <a:t>Part 1.b: </a:t>
            </a:r>
            <a:r>
              <a:rPr lang="en-US" dirty="0" err="1"/>
              <a:t>MaPPing</a:t>
            </a:r>
            <a:r>
              <a:rPr lang="en-US" dirty="0"/>
              <a:t> the </a:t>
            </a:r>
            <a:r>
              <a:rPr lang="en-US" dirty="0" err="1"/>
              <a:t>PrOcess</a:t>
            </a:r>
            <a:r>
              <a:rPr lang="en-US" dirty="0"/>
              <a:t> </a:t>
            </a:r>
            <a:r>
              <a:rPr lang="en-US" dirty="0" err="1"/>
              <a:t>grOuPs</a:t>
            </a:r>
            <a:r>
              <a:rPr lang="en-US" dirty="0"/>
              <a:t> </a:t>
            </a:r>
            <a:r>
              <a:rPr lang="en-US" dirty="0" err="1"/>
              <a:t>tO</a:t>
            </a:r>
            <a:r>
              <a:rPr lang="en-US" dirty="0"/>
              <a:t> the </a:t>
            </a:r>
            <a:r>
              <a:rPr lang="en-US" dirty="0" err="1"/>
              <a:t>KnOWLedge</a:t>
            </a:r>
            <a:r>
              <a:rPr lang="en-US" dirty="0"/>
              <a:t> areas</a:t>
            </a:r>
            <a:endParaRPr lang="en-ID" dirty="0"/>
          </a:p>
        </p:txBody>
      </p:sp>
      <p:sp>
        <p:nvSpPr>
          <p:cNvPr id="9" name="Text Placeholder 8">
            <a:extLst>
              <a:ext uri="{FF2B5EF4-FFF2-40B4-BE49-F238E27FC236}">
                <a16:creationId xmlns:a16="http://schemas.microsoft.com/office/drawing/2014/main" id="{48542106-C2AF-4329-AFEC-7F3673195014}"/>
              </a:ext>
            </a:extLst>
          </p:cNvPr>
          <p:cNvSpPr>
            <a:spLocks noGrp="1"/>
          </p:cNvSpPr>
          <p:nvPr>
            <p:ph type="body" idx="1"/>
          </p:nvPr>
        </p:nvSpPr>
        <p:spPr/>
        <p:txBody>
          <a:bodyPr/>
          <a:lstStyle/>
          <a:p>
            <a:endParaRPr lang="en-ID"/>
          </a:p>
        </p:txBody>
      </p:sp>
      <p:sp>
        <p:nvSpPr>
          <p:cNvPr id="4" name="Footer Placeholder 3">
            <a:extLst>
              <a:ext uri="{FF2B5EF4-FFF2-40B4-BE49-F238E27FC236}">
                <a16:creationId xmlns:a16="http://schemas.microsoft.com/office/drawing/2014/main" id="{CC740966-7DAD-4677-BB25-72C080757FCE}"/>
              </a:ext>
            </a:extLst>
          </p:cNvPr>
          <p:cNvSpPr>
            <a:spLocks noGrp="1"/>
          </p:cNvSpPr>
          <p:nvPr>
            <p:ph type="ftr" sz="quarter" idx="11"/>
          </p:nvPr>
        </p:nvSpPr>
        <p:spPr/>
        <p:txBody>
          <a:bodyPr/>
          <a:lstStyle/>
          <a:p>
            <a:r>
              <a:rPr lang="en-US"/>
              <a:t>Manajemen PROYEK TI 2020 – FASILKOM UI</a:t>
            </a:r>
            <a:endParaRPr lang="en-US" dirty="0"/>
          </a:p>
        </p:txBody>
      </p:sp>
      <p:sp>
        <p:nvSpPr>
          <p:cNvPr id="5" name="Slide Number Placeholder 4">
            <a:extLst>
              <a:ext uri="{FF2B5EF4-FFF2-40B4-BE49-F238E27FC236}">
                <a16:creationId xmlns:a16="http://schemas.microsoft.com/office/drawing/2014/main" id="{180E50D9-B6D2-4D71-8096-798D04239047}"/>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398744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61449" y="1475042"/>
            <a:ext cx="5068494" cy="1188720"/>
          </a:xfrm>
        </p:spPr>
        <p:txBody>
          <a:bodyPr>
            <a:normAutofit fontScale="90000"/>
          </a:bodyPr>
          <a:lstStyle/>
          <a:p>
            <a:r>
              <a:rPr lang="en-US" sz="3200" dirty="0"/>
              <a:t>Mapping Project Management Process Groups to Knowledge Areas (1/2)</a:t>
            </a:r>
          </a:p>
        </p:txBody>
      </p:sp>
      <p:sp>
        <p:nvSpPr>
          <p:cNvPr id="4" name="Content Placeholder 3"/>
          <p:cNvSpPr>
            <a:spLocks noGrp="1"/>
          </p:cNvSpPr>
          <p:nvPr>
            <p:ph idx="1"/>
          </p:nvPr>
        </p:nvSpPr>
        <p:spPr>
          <a:xfrm>
            <a:off x="581192" y="5610224"/>
            <a:ext cx="11029615" cy="365125"/>
          </a:xfrm>
        </p:spPr>
        <p:txBody>
          <a:bodyPr/>
          <a:lstStyle/>
          <a:p>
            <a:pPr marL="109537" indent="0">
              <a:buNone/>
            </a:pPr>
            <a:r>
              <a:rPr lang="en-US" sz="1100" dirty="0"/>
              <a:t>*Source: PMBOK</a:t>
            </a:r>
            <a:r>
              <a:rPr lang="en-US" sz="1100" baseline="30000" dirty="0"/>
              <a:t>®</a:t>
            </a:r>
            <a:r>
              <a:rPr lang="en-US" sz="1100" dirty="0"/>
              <a:t> Guide, Sixth Edition, 2017.</a:t>
            </a:r>
          </a:p>
        </p:txBody>
      </p:sp>
      <p:sp>
        <p:nvSpPr>
          <p:cNvPr id="9" name="Footer Placeholder 4"/>
          <p:cNvSpPr>
            <a:spLocks noGrp="1"/>
          </p:cNvSpPr>
          <p:nvPr>
            <p:ph type="ftr" sz="quarter" idx="11"/>
          </p:nvPr>
        </p:nvSpPr>
        <p:spPr bwMode="auto">
          <a:prstGeom prst="rect">
            <a:avLst/>
          </a:prstGeom>
          <a:noFill/>
          <a:ln>
            <a:miter lim="800000"/>
            <a:headEnd/>
            <a:tailEnd/>
          </a:ln>
        </p:spPr>
        <p:txBody>
          <a:bodyPr vert="horz" wrap="square" lIns="91440" tIns="45720" rIns="91440" bIns="45720" numCol="1" anchor="b" compatLnSpc="1">
            <a:prstTxWarp prst="textNoShape">
              <a:avLst/>
            </a:prstTxWarp>
          </a:bodyPr>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p>
            <a:pPr>
              <a:defRPr/>
            </a:pPr>
            <a:fld id="{C796DE11-80E7-4489-BDD7-4B19D01BE34D}" type="slidenum">
              <a:rPr lang="en-US" smtClean="0"/>
              <a:pPr>
                <a:defRPr/>
              </a:pPr>
              <a:t>17</a:t>
            </a:fld>
            <a:endParaRPr lang="en-US" dirty="0"/>
          </a:p>
        </p:txBody>
      </p:sp>
      <p:pic>
        <p:nvPicPr>
          <p:cNvPr id="5" name="Picture 4">
            <a:extLst>
              <a:ext uri="{FF2B5EF4-FFF2-40B4-BE49-F238E27FC236}">
                <a16:creationId xmlns:a16="http://schemas.microsoft.com/office/drawing/2014/main" id="{46A7DD46-F22A-4C2A-837E-F57396A13899}"/>
              </a:ext>
            </a:extLst>
          </p:cNvPr>
          <p:cNvPicPr>
            <a:picLocks noChangeAspect="1"/>
          </p:cNvPicPr>
          <p:nvPr/>
        </p:nvPicPr>
        <p:blipFill>
          <a:blip r:embed="rId2"/>
          <a:stretch>
            <a:fillRect/>
          </a:stretch>
        </p:blipFill>
        <p:spPr>
          <a:xfrm>
            <a:off x="4986851" y="801686"/>
            <a:ext cx="6743700" cy="4991100"/>
          </a:xfrm>
          <a:prstGeom prst="rect">
            <a:avLst/>
          </a:prstGeom>
        </p:spPr>
      </p:pic>
      <p:sp>
        <p:nvSpPr>
          <p:cNvPr id="10" name="TextBox 9">
            <a:extLst>
              <a:ext uri="{FF2B5EF4-FFF2-40B4-BE49-F238E27FC236}">
                <a16:creationId xmlns:a16="http://schemas.microsoft.com/office/drawing/2014/main" id="{0D708FB2-6B1E-4866-AEDC-C805AC478733}"/>
              </a:ext>
            </a:extLst>
          </p:cNvPr>
          <p:cNvSpPr txBox="1"/>
          <p:nvPr/>
        </p:nvSpPr>
        <p:spPr>
          <a:xfrm>
            <a:off x="581192" y="2882790"/>
            <a:ext cx="4034351" cy="923330"/>
          </a:xfrm>
          <a:prstGeom prst="rect">
            <a:avLst/>
          </a:prstGeom>
          <a:noFill/>
        </p:spPr>
        <p:txBody>
          <a:bodyPr wrap="square">
            <a:spAutoFit/>
          </a:bodyPr>
          <a:lstStyle/>
          <a:p>
            <a:r>
              <a:rPr lang="en-US" dirty="0"/>
              <a:t>Note that there are activities from </a:t>
            </a:r>
            <a:r>
              <a:rPr lang="en-US" b="1" u="sng" dirty="0"/>
              <a:t>each</a:t>
            </a:r>
            <a:r>
              <a:rPr lang="en-US" dirty="0"/>
              <a:t> knowledge area under the planning process groups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61449" y="1475042"/>
            <a:ext cx="5068494" cy="1188720"/>
          </a:xfrm>
        </p:spPr>
        <p:txBody>
          <a:bodyPr>
            <a:normAutofit fontScale="90000"/>
          </a:bodyPr>
          <a:lstStyle/>
          <a:p>
            <a:r>
              <a:rPr lang="en-US" sz="3200" dirty="0"/>
              <a:t>Mapping Project Management Process Groups to Knowledge Areas (2/2)</a:t>
            </a:r>
          </a:p>
        </p:txBody>
      </p:sp>
      <p:sp>
        <p:nvSpPr>
          <p:cNvPr id="4" name="Content Placeholder 3"/>
          <p:cNvSpPr>
            <a:spLocks noGrp="1"/>
          </p:cNvSpPr>
          <p:nvPr>
            <p:ph idx="1"/>
          </p:nvPr>
        </p:nvSpPr>
        <p:spPr>
          <a:xfrm>
            <a:off x="581192" y="5610224"/>
            <a:ext cx="11029615" cy="365125"/>
          </a:xfrm>
        </p:spPr>
        <p:txBody>
          <a:bodyPr/>
          <a:lstStyle/>
          <a:p>
            <a:pPr marL="109537" indent="0">
              <a:buNone/>
            </a:pPr>
            <a:r>
              <a:rPr lang="en-US" sz="1100" dirty="0"/>
              <a:t>*Source: PMBOK</a:t>
            </a:r>
            <a:r>
              <a:rPr lang="en-US" sz="1100" baseline="30000" dirty="0"/>
              <a:t>®</a:t>
            </a:r>
            <a:r>
              <a:rPr lang="en-US" sz="1100" dirty="0"/>
              <a:t> Guide, Sixth Edition, 2017.</a:t>
            </a:r>
          </a:p>
        </p:txBody>
      </p:sp>
      <p:sp>
        <p:nvSpPr>
          <p:cNvPr id="9" name="Footer Placeholder 4"/>
          <p:cNvSpPr>
            <a:spLocks noGrp="1"/>
          </p:cNvSpPr>
          <p:nvPr>
            <p:ph type="ftr" sz="quarter" idx="11"/>
          </p:nvPr>
        </p:nvSpPr>
        <p:spPr bwMode="auto">
          <a:prstGeom prst="rect">
            <a:avLst/>
          </a:prstGeom>
          <a:noFill/>
          <a:ln>
            <a:miter lim="800000"/>
            <a:headEnd/>
            <a:tailEnd/>
          </a:ln>
        </p:spPr>
        <p:txBody>
          <a:bodyPr vert="horz" wrap="square" lIns="91440" tIns="45720" rIns="91440" bIns="45720" numCol="1" anchor="b" compatLnSpc="1">
            <a:prstTxWarp prst="textNoShape">
              <a:avLst/>
            </a:prstTxWarp>
          </a:bodyPr>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p>
            <a:pPr>
              <a:defRPr/>
            </a:pPr>
            <a:fld id="{C796DE11-80E7-4489-BDD7-4B19D01BE34D}" type="slidenum">
              <a:rPr lang="en-US" smtClean="0"/>
              <a:pPr>
                <a:defRPr/>
              </a:pPr>
              <a:t>18</a:t>
            </a:fld>
            <a:endParaRPr lang="en-US" dirty="0"/>
          </a:p>
        </p:txBody>
      </p:sp>
      <p:pic>
        <p:nvPicPr>
          <p:cNvPr id="3" name="Picture 2">
            <a:extLst>
              <a:ext uri="{FF2B5EF4-FFF2-40B4-BE49-F238E27FC236}">
                <a16:creationId xmlns:a16="http://schemas.microsoft.com/office/drawing/2014/main" id="{F3567BCC-FED8-41B0-8B4E-F1346B85A1B8}"/>
              </a:ext>
            </a:extLst>
          </p:cNvPr>
          <p:cNvPicPr>
            <a:picLocks noChangeAspect="1"/>
          </p:cNvPicPr>
          <p:nvPr/>
        </p:nvPicPr>
        <p:blipFill rotWithShape="1">
          <a:blip r:embed="rId2"/>
          <a:srcRect b="79084"/>
          <a:stretch/>
        </p:blipFill>
        <p:spPr>
          <a:xfrm>
            <a:off x="4867107" y="716280"/>
            <a:ext cx="6743700" cy="1043940"/>
          </a:xfrm>
          <a:prstGeom prst="rect">
            <a:avLst/>
          </a:prstGeom>
        </p:spPr>
      </p:pic>
      <p:pic>
        <p:nvPicPr>
          <p:cNvPr id="8" name="Picture 7">
            <a:extLst>
              <a:ext uri="{FF2B5EF4-FFF2-40B4-BE49-F238E27FC236}">
                <a16:creationId xmlns:a16="http://schemas.microsoft.com/office/drawing/2014/main" id="{35A8AF30-13C0-4EE3-AE1A-07ED8EBFCB50}"/>
              </a:ext>
            </a:extLst>
          </p:cNvPr>
          <p:cNvPicPr>
            <a:picLocks noChangeAspect="1"/>
          </p:cNvPicPr>
          <p:nvPr/>
        </p:nvPicPr>
        <p:blipFill>
          <a:blip r:embed="rId3"/>
          <a:stretch>
            <a:fillRect/>
          </a:stretch>
        </p:blipFill>
        <p:spPr>
          <a:xfrm>
            <a:off x="4987122" y="1846072"/>
            <a:ext cx="6657975" cy="4400550"/>
          </a:xfrm>
          <a:prstGeom prst="rect">
            <a:avLst/>
          </a:prstGeom>
        </p:spPr>
      </p:pic>
    </p:spTree>
    <p:extLst>
      <p:ext uri="{BB962C8B-B14F-4D97-AF65-F5344CB8AC3E}">
        <p14:creationId xmlns:p14="http://schemas.microsoft.com/office/powerpoint/2010/main" val="3383384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64249B-379D-4810-B44C-C0139B3CF1DE}"/>
              </a:ext>
            </a:extLst>
          </p:cNvPr>
          <p:cNvSpPr>
            <a:spLocks noGrp="1"/>
          </p:cNvSpPr>
          <p:nvPr>
            <p:ph type="title"/>
          </p:nvPr>
        </p:nvSpPr>
        <p:spPr/>
        <p:txBody>
          <a:bodyPr/>
          <a:lstStyle/>
          <a:p>
            <a:r>
              <a:rPr lang="en-US" dirty="0"/>
              <a:t>Part 1.c: </a:t>
            </a:r>
            <a:r>
              <a:rPr lang="en-US" dirty="0" err="1"/>
              <a:t>deveLOPing</a:t>
            </a:r>
            <a:r>
              <a:rPr lang="en-US" dirty="0"/>
              <a:t> an it </a:t>
            </a:r>
            <a:r>
              <a:rPr lang="en-US" dirty="0" err="1"/>
              <a:t>PrOject</a:t>
            </a:r>
            <a:r>
              <a:rPr lang="en-US" dirty="0"/>
              <a:t> </a:t>
            </a:r>
            <a:r>
              <a:rPr lang="en-US" dirty="0" err="1"/>
              <a:t>ManageMent</a:t>
            </a:r>
            <a:r>
              <a:rPr lang="en-US" dirty="0"/>
              <a:t> </a:t>
            </a:r>
            <a:r>
              <a:rPr lang="en-US" dirty="0" err="1"/>
              <a:t>MethOdOLOgy</a:t>
            </a:r>
            <a:endParaRPr lang="en-ID" dirty="0"/>
          </a:p>
        </p:txBody>
      </p:sp>
      <p:sp>
        <p:nvSpPr>
          <p:cNvPr id="7" name="Text Placeholder 6">
            <a:extLst>
              <a:ext uri="{FF2B5EF4-FFF2-40B4-BE49-F238E27FC236}">
                <a16:creationId xmlns:a16="http://schemas.microsoft.com/office/drawing/2014/main" id="{BE99A768-9748-4816-8589-FB855C1B5D54}"/>
              </a:ext>
            </a:extLst>
          </p:cNvPr>
          <p:cNvSpPr>
            <a:spLocks noGrp="1"/>
          </p:cNvSpPr>
          <p:nvPr>
            <p:ph type="body" idx="1"/>
          </p:nvPr>
        </p:nvSpPr>
        <p:spPr/>
        <p:txBody>
          <a:bodyPr/>
          <a:lstStyle/>
          <a:p>
            <a:endParaRPr lang="en-ID"/>
          </a:p>
        </p:txBody>
      </p:sp>
      <p:sp>
        <p:nvSpPr>
          <p:cNvPr id="4" name="Footer Placeholder 3">
            <a:extLst>
              <a:ext uri="{FF2B5EF4-FFF2-40B4-BE49-F238E27FC236}">
                <a16:creationId xmlns:a16="http://schemas.microsoft.com/office/drawing/2014/main" id="{6DD49E64-B71D-415C-8F41-38688F8A4EB7}"/>
              </a:ext>
            </a:extLst>
          </p:cNvPr>
          <p:cNvSpPr>
            <a:spLocks noGrp="1"/>
          </p:cNvSpPr>
          <p:nvPr>
            <p:ph type="ftr" sz="quarter" idx="11"/>
          </p:nvPr>
        </p:nvSpPr>
        <p:spPr/>
        <p:txBody>
          <a:bodyPr/>
          <a:lstStyle/>
          <a:p>
            <a:r>
              <a:rPr lang="en-US"/>
              <a:t>Manajemen PROYEK TI 2020 – FASILKOM UI</a:t>
            </a:r>
            <a:endParaRPr lang="en-US" dirty="0"/>
          </a:p>
        </p:txBody>
      </p:sp>
      <p:sp>
        <p:nvSpPr>
          <p:cNvPr id="5" name="Slide Number Placeholder 4">
            <a:extLst>
              <a:ext uri="{FF2B5EF4-FFF2-40B4-BE49-F238E27FC236}">
                <a16:creationId xmlns:a16="http://schemas.microsoft.com/office/drawing/2014/main" id="{6935A3E0-A39F-4236-8B7A-2FFDB425D6AD}"/>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369956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E8AAC8-E629-4091-A412-4BE8FDD1A361}"/>
              </a:ext>
            </a:extLst>
          </p:cNvPr>
          <p:cNvSpPr>
            <a:spLocks noGrp="1"/>
          </p:cNvSpPr>
          <p:nvPr>
            <p:ph type="title"/>
          </p:nvPr>
        </p:nvSpPr>
        <p:spPr/>
        <p:txBody>
          <a:bodyPr/>
          <a:lstStyle/>
          <a:p>
            <a:r>
              <a:rPr lang="en-ID" dirty="0"/>
              <a:t>Mind Map</a:t>
            </a:r>
          </a:p>
        </p:txBody>
      </p:sp>
      <p:pic>
        <p:nvPicPr>
          <p:cNvPr id="3" name="Picture 2">
            <a:extLst>
              <a:ext uri="{FF2B5EF4-FFF2-40B4-BE49-F238E27FC236}">
                <a16:creationId xmlns:a16="http://schemas.microsoft.com/office/drawing/2014/main" id="{BF38F9F2-9E90-4393-9B79-14A762690537}"/>
              </a:ext>
            </a:extLst>
          </p:cNvPr>
          <p:cNvPicPr>
            <a:picLocks noChangeAspect="1"/>
          </p:cNvPicPr>
          <p:nvPr/>
        </p:nvPicPr>
        <p:blipFill>
          <a:blip r:embed="rId2"/>
          <a:stretch>
            <a:fillRect/>
          </a:stretch>
        </p:blipFill>
        <p:spPr>
          <a:xfrm>
            <a:off x="852123" y="1118352"/>
            <a:ext cx="10278747" cy="6084335"/>
          </a:xfrm>
          <a:prstGeom prst="rect">
            <a:avLst/>
          </a:prstGeom>
        </p:spPr>
      </p:pic>
    </p:spTree>
    <p:extLst>
      <p:ext uri="{BB962C8B-B14F-4D97-AF65-F5344CB8AC3E}">
        <p14:creationId xmlns:p14="http://schemas.microsoft.com/office/powerpoint/2010/main" val="4331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a:bodyPr>
          <a:lstStyle/>
          <a:p>
            <a:r>
              <a:rPr lang="en-US" dirty="0"/>
              <a:t>Developing an IT Project Management Methodology</a:t>
            </a:r>
          </a:p>
        </p:txBody>
      </p:sp>
      <p:sp>
        <p:nvSpPr>
          <p:cNvPr id="18437" name="Rectangle 3"/>
          <p:cNvSpPr>
            <a:spLocks noGrp="1" noChangeArrowheads="1"/>
          </p:cNvSpPr>
          <p:nvPr>
            <p:ph idx="1"/>
          </p:nvPr>
        </p:nvSpPr>
        <p:spPr/>
        <p:txBody>
          <a:bodyPr>
            <a:normAutofit fontScale="92500" lnSpcReduction="10000"/>
          </a:bodyPr>
          <a:lstStyle/>
          <a:p>
            <a:pPr>
              <a:lnSpc>
                <a:spcPct val="90000"/>
              </a:lnSpc>
            </a:pPr>
            <a:r>
              <a:rPr lang="en-US" dirty="0"/>
              <a:t>Just as projects are unique, so are approaches to project management.</a:t>
            </a:r>
          </a:p>
          <a:p>
            <a:pPr>
              <a:lnSpc>
                <a:spcPct val="90000"/>
              </a:lnSpc>
            </a:pPr>
            <a:r>
              <a:rPr lang="en-US" dirty="0"/>
              <a:t>Many organizations develop their own project management methodologies, especially for IT projects</a:t>
            </a:r>
          </a:p>
          <a:p>
            <a:pPr lvl="1">
              <a:lnSpc>
                <a:spcPct val="90000"/>
              </a:lnSpc>
            </a:pPr>
            <a:r>
              <a:rPr lang="en-US" dirty="0"/>
              <a:t>Some organizations spend a great deal of time and money on training efforts for general project management skills, but after the training, project managers may still not know how to tailor their project management skills to the organization’s particular needs.</a:t>
            </a:r>
          </a:p>
          <a:p>
            <a:pPr>
              <a:lnSpc>
                <a:spcPct val="90000"/>
              </a:lnSpc>
            </a:pPr>
            <a:r>
              <a:rPr lang="en-US" dirty="0"/>
              <a:t>A standard describes best practices for what should be done to manage a project; </a:t>
            </a:r>
            <a:r>
              <a:rPr lang="en-US" dirty="0" err="1"/>
              <a:t>e.g</a:t>
            </a:r>
            <a:r>
              <a:rPr lang="en-US" dirty="0"/>
              <a:t> the PMBOK Guide</a:t>
            </a:r>
          </a:p>
          <a:p>
            <a:pPr>
              <a:lnSpc>
                <a:spcPct val="90000"/>
              </a:lnSpc>
            </a:pPr>
            <a:r>
              <a:rPr lang="en-US" dirty="0"/>
              <a:t>A </a:t>
            </a:r>
            <a:r>
              <a:rPr lang="en-US" b="1" dirty="0"/>
              <a:t>methodology</a:t>
            </a:r>
            <a:r>
              <a:rPr lang="en-US" dirty="0"/>
              <a:t> describes </a:t>
            </a:r>
            <a:r>
              <a:rPr lang="en-US" i="1" dirty="0"/>
              <a:t>how</a:t>
            </a:r>
            <a:r>
              <a:rPr lang="en-US" dirty="0"/>
              <a:t> things should be done, </a:t>
            </a:r>
            <a:r>
              <a:rPr lang="en-US" sz="1800" b="0" i="0" dirty="0">
                <a:solidFill>
                  <a:srgbClr val="242021"/>
                </a:solidFill>
                <a:effectLst/>
                <a:latin typeface="Caslon224Std-Book"/>
              </a:rPr>
              <a:t>and different organizations often have different ways of doing things</a:t>
            </a:r>
            <a:r>
              <a:rPr lang="en-US" dirty="0"/>
              <a:t> </a:t>
            </a:r>
          </a:p>
          <a:p>
            <a:pPr>
              <a:lnSpc>
                <a:spcPct val="90000"/>
              </a:lnSpc>
            </a:pPr>
            <a:r>
              <a:rPr lang="en-US" dirty="0"/>
              <a:t>Some project management methodology :</a:t>
            </a:r>
          </a:p>
          <a:p>
            <a:pPr marL="719138" indent="-342900">
              <a:lnSpc>
                <a:spcPct val="90000"/>
              </a:lnSpc>
              <a:buClr>
                <a:schemeClr val="tx1"/>
              </a:buClr>
              <a:buFont typeface="+mj-lt"/>
              <a:buAutoNum type="arabicPeriod"/>
            </a:pPr>
            <a:r>
              <a:rPr lang="en-US" dirty="0"/>
              <a:t>PRINCE2</a:t>
            </a:r>
          </a:p>
          <a:p>
            <a:pPr marL="719138" indent="-342900">
              <a:lnSpc>
                <a:spcPct val="90000"/>
              </a:lnSpc>
              <a:buClr>
                <a:schemeClr val="tx1"/>
              </a:buClr>
              <a:buFont typeface="+mj-lt"/>
              <a:buAutoNum type="arabicPeriod"/>
            </a:pPr>
            <a:r>
              <a:rPr lang="en-US" dirty="0"/>
              <a:t>Agile</a:t>
            </a:r>
          </a:p>
          <a:p>
            <a:pPr marL="719138" indent="-342900">
              <a:lnSpc>
                <a:spcPct val="90000"/>
              </a:lnSpc>
              <a:buClr>
                <a:schemeClr val="tx1"/>
              </a:buClr>
              <a:buFont typeface="+mj-lt"/>
              <a:buAutoNum type="arabicPeriod"/>
            </a:pPr>
            <a:r>
              <a:rPr lang="en-US" dirty="0"/>
              <a:t>RUP</a:t>
            </a:r>
          </a:p>
          <a:p>
            <a:pPr marL="719138" indent="-342900">
              <a:lnSpc>
                <a:spcPct val="90000"/>
              </a:lnSpc>
              <a:buClr>
                <a:schemeClr val="tx1"/>
              </a:buClr>
              <a:buFont typeface="+mj-lt"/>
              <a:buAutoNum type="arabicPeriod"/>
            </a:pPr>
            <a:r>
              <a:rPr lang="en-US" dirty="0"/>
              <a:t>Six Sigma</a:t>
            </a:r>
          </a:p>
        </p:txBody>
      </p:sp>
      <p:sp>
        <p:nvSpPr>
          <p:cNvPr id="18434" name="Footer Placeholder 3"/>
          <p:cNvSpPr>
            <a:spLocks noGrp="1"/>
          </p:cNvSpPr>
          <p:nvPr>
            <p:ph type="ftr" sz="quarter" idx="11"/>
          </p:nvPr>
        </p:nvSpPr>
        <p:spPr bwMode="auto">
          <a:prstGeom prst="rect">
            <a:avLst/>
          </a:prstGeom>
          <a:noFill/>
          <a:ln>
            <a:miter lim="800000"/>
            <a:headEnd/>
            <a:tailEnd/>
          </a:ln>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54BA1540-2B10-4CE1-8F3A-B02A9467FB53}" type="slidenum">
              <a:rPr lang="en-US"/>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689C38-9332-4D70-BD44-BD6EE41F1EE4}"/>
              </a:ext>
            </a:extLst>
          </p:cNvPr>
          <p:cNvSpPr>
            <a:spLocks noGrp="1"/>
          </p:cNvSpPr>
          <p:nvPr>
            <p:ph type="title"/>
          </p:nvPr>
        </p:nvSpPr>
        <p:spPr/>
        <p:txBody>
          <a:bodyPr/>
          <a:lstStyle/>
          <a:p>
            <a:r>
              <a:rPr lang="en-US" dirty="0"/>
              <a:t>Part 2</a:t>
            </a:r>
            <a:br>
              <a:rPr lang="en-US" dirty="0"/>
            </a:br>
            <a:r>
              <a:rPr lang="en-US" dirty="0"/>
              <a:t>Case study : JWD consulting</a:t>
            </a:r>
            <a:endParaRPr lang="en-ID" dirty="0"/>
          </a:p>
        </p:txBody>
      </p:sp>
      <p:sp>
        <p:nvSpPr>
          <p:cNvPr id="7" name="Text Placeholder 6">
            <a:extLst>
              <a:ext uri="{FF2B5EF4-FFF2-40B4-BE49-F238E27FC236}">
                <a16:creationId xmlns:a16="http://schemas.microsoft.com/office/drawing/2014/main" id="{1C95DCAF-50B2-4B04-B60B-AB77EB29BCAF}"/>
              </a:ext>
            </a:extLst>
          </p:cNvPr>
          <p:cNvSpPr>
            <a:spLocks noGrp="1"/>
          </p:cNvSpPr>
          <p:nvPr>
            <p:ph type="body" idx="1"/>
          </p:nvPr>
        </p:nvSpPr>
        <p:spPr/>
        <p:txBody>
          <a:bodyPr/>
          <a:lstStyle/>
          <a:p>
            <a:r>
              <a:rPr lang="en-US" dirty="0"/>
              <a:t>Focus Group Discussion</a:t>
            </a:r>
            <a:endParaRPr lang="en-ID" dirty="0"/>
          </a:p>
        </p:txBody>
      </p:sp>
      <p:sp>
        <p:nvSpPr>
          <p:cNvPr id="4" name="Footer Placeholder 3">
            <a:extLst>
              <a:ext uri="{FF2B5EF4-FFF2-40B4-BE49-F238E27FC236}">
                <a16:creationId xmlns:a16="http://schemas.microsoft.com/office/drawing/2014/main" id="{008A9212-CD2A-4F0A-B9CB-BE361CFF9934}"/>
              </a:ext>
            </a:extLst>
          </p:cNvPr>
          <p:cNvSpPr>
            <a:spLocks noGrp="1"/>
          </p:cNvSpPr>
          <p:nvPr>
            <p:ph type="ftr" sz="quarter" idx="11"/>
          </p:nvPr>
        </p:nvSpPr>
        <p:spPr/>
        <p:txBody>
          <a:bodyPr/>
          <a:lstStyle/>
          <a:p>
            <a:r>
              <a:rPr lang="en-US"/>
              <a:t>Manajemen PROYEK TI 2020 – FASILKOM UI</a:t>
            </a:r>
            <a:endParaRPr lang="en-US" dirty="0"/>
          </a:p>
        </p:txBody>
      </p:sp>
      <p:sp>
        <p:nvSpPr>
          <p:cNvPr id="5" name="Slide Number Placeholder 4">
            <a:extLst>
              <a:ext uri="{FF2B5EF4-FFF2-40B4-BE49-F238E27FC236}">
                <a16:creationId xmlns:a16="http://schemas.microsoft.com/office/drawing/2014/main" id="{FE94694C-A4D9-4CD4-8120-3925E60A4C8E}"/>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591108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A30529-0DFC-42A1-953D-30A6E76D1BA7}"/>
              </a:ext>
            </a:extLst>
          </p:cNvPr>
          <p:cNvSpPr>
            <a:spLocks noGrp="1"/>
          </p:cNvSpPr>
          <p:nvPr>
            <p:ph type="title"/>
          </p:nvPr>
        </p:nvSpPr>
        <p:spPr/>
        <p:txBody>
          <a:bodyPr/>
          <a:lstStyle/>
          <a:p>
            <a:r>
              <a:rPr lang="en-US" dirty="0" err="1"/>
              <a:t>jWd</a:t>
            </a:r>
            <a:r>
              <a:rPr lang="en-US" dirty="0"/>
              <a:t> </a:t>
            </a:r>
            <a:r>
              <a:rPr lang="en-US" dirty="0" err="1"/>
              <a:t>cOnsuLting’s</a:t>
            </a:r>
            <a:r>
              <a:rPr lang="en-US" dirty="0"/>
              <a:t> </a:t>
            </a:r>
            <a:r>
              <a:rPr lang="en-US" dirty="0" err="1"/>
              <a:t>PrOject</a:t>
            </a:r>
            <a:r>
              <a:rPr lang="en-US" dirty="0"/>
              <a:t> </a:t>
            </a:r>
            <a:r>
              <a:rPr lang="en-US" dirty="0" err="1"/>
              <a:t>ManageMent</a:t>
            </a:r>
            <a:r>
              <a:rPr lang="en-US" dirty="0"/>
              <a:t> intranet site </a:t>
            </a:r>
            <a:r>
              <a:rPr lang="en-US" dirty="0" err="1"/>
              <a:t>PrOject</a:t>
            </a:r>
            <a:endParaRPr lang="en-ID" dirty="0"/>
          </a:p>
        </p:txBody>
      </p:sp>
      <p:sp>
        <p:nvSpPr>
          <p:cNvPr id="4" name="Footer Placeholder 3">
            <a:extLst>
              <a:ext uri="{FF2B5EF4-FFF2-40B4-BE49-F238E27FC236}">
                <a16:creationId xmlns:a16="http://schemas.microsoft.com/office/drawing/2014/main" id="{BEC7D85B-A58E-40E5-81AD-6CBEC8AE6005}"/>
              </a:ext>
            </a:extLst>
          </p:cNvPr>
          <p:cNvSpPr>
            <a:spLocks noGrp="1"/>
          </p:cNvSpPr>
          <p:nvPr>
            <p:ph type="ftr" sz="quarter" idx="11"/>
          </p:nvPr>
        </p:nvSpPr>
        <p:spPr/>
        <p:txBody>
          <a:bodyPr/>
          <a:lstStyle/>
          <a:p>
            <a:r>
              <a:rPr lang="en-US"/>
              <a:t>Manajemen PROYEK TI 2020 – FASILKOM UI</a:t>
            </a:r>
            <a:endParaRPr lang="en-US" dirty="0"/>
          </a:p>
        </p:txBody>
      </p:sp>
      <p:sp>
        <p:nvSpPr>
          <p:cNvPr id="5" name="Slide Number Placeholder 4">
            <a:extLst>
              <a:ext uri="{FF2B5EF4-FFF2-40B4-BE49-F238E27FC236}">
                <a16:creationId xmlns:a16="http://schemas.microsoft.com/office/drawing/2014/main" id="{399ABD95-AB9C-40DB-8E03-51F8199F4F31}"/>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9" name="Rectangle 1">
            <a:extLst>
              <a:ext uri="{FF2B5EF4-FFF2-40B4-BE49-F238E27FC236}">
                <a16:creationId xmlns:a16="http://schemas.microsoft.com/office/drawing/2014/main" id="{C871AD41-9DA4-4D57-BB84-24C927BD339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F793FA2C-EA1A-461F-93F7-C72BD65D1ACA}"/>
              </a:ext>
            </a:extLst>
          </p:cNvPr>
          <p:cNvSpPr txBox="1"/>
          <p:nvPr/>
        </p:nvSpPr>
        <p:spPr>
          <a:xfrm>
            <a:off x="519196" y="2109773"/>
            <a:ext cx="11153608" cy="4016484"/>
          </a:xfrm>
          <a:custGeom>
            <a:avLst/>
            <a:gdLst>
              <a:gd name="connsiteX0" fmla="*/ 0 w 11153608"/>
              <a:gd name="connsiteY0" fmla="*/ 0 h 4016484"/>
              <a:gd name="connsiteX1" fmla="*/ 587032 w 11153608"/>
              <a:gd name="connsiteY1" fmla="*/ 0 h 4016484"/>
              <a:gd name="connsiteX2" fmla="*/ 1174064 w 11153608"/>
              <a:gd name="connsiteY2" fmla="*/ 0 h 4016484"/>
              <a:gd name="connsiteX3" fmla="*/ 1872632 w 11153608"/>
              <a:gd name="connsiteY3" fmla="*/ 0 h 4016484"/>
              <a:gd name="connsiteX4" fmla="*/ 2571200 w 11153608"/>
              <a:gd name="connsiteY4" fmla="*/ 0 h 4016484"/>
              <a:gd name="connsiteX5" fmla="*/ 3158232 w 11153608"/>
              <a:gd name="connsiteY5" fmla="*/ 0 h 4016484"/>
              <a:gd name="connsiteX6" fmla="*/ 3968336 w 11153608"/>
              <a:gd name="connsiteY6" fmla="*/ 0 h 4016484"/>
              <a:gd name="connsiteX7" fmla="*/ 4778440 w 11153608"/>
              <a:gd name="connsiteY7" fmla="*/ 0 h 4016484"/>
              <a:gd name="connsiteX8" fmla="*/ 5142400 w 11153608"/>
              <a:gd name="connsiteY8" fmla="*/ 0 h 4016484"/>
              <a:gd name="connsiteX9" fmla="*/ 5394824 w 11153608"/>
              <a:gd name="connsiteY9" fmla="*/ 0 h 4016484"/>
              <a:gd name="connsiteX10" fmla="*/ 5870320 w 11153608"/>
              <a:gd name="connsiteY10" fmla="*/ 0 h 4016484"/>
              <a:gd name="connsiteX11" fmla="*/ 6568888 w 11153608"/>
              <a:gd name="connsiteY11" fmla="*/ 0 h 4016484"/>
              <a:gd name="connsiteX12" fmla="*/ 7378992 w 11153608"/>
              <a:gd name="connsiteY12" fmla="*/ 0 h 4016484"/>
              <a:gd name="connsiteX13" fmla="*/ 8189096 w 11153608"/>
              <a:gd name="connsiteY13" fmla="*/ 0 h 4016484"/>
              <a:gd name="connsiteX14" fmla="*/ 8887664 w 11153608"/>
              <a:gd name="connsiteY14" fmla="*/ 0 h 4016484"/>
              <a:gd name="connsiteX15" fmla="*/ 9474696 w 11153608"/>
              <a:gd name="connsiteY15" fmla="*/ 0 h 4016484"/>
              <a:gd name="connsiteX16" fmla="*/ 9950192 w 11153608"/>
              <a:gd name="connsiteY16" fmla="*/ 0 h 4016484"/>
              <a:gd name="connsiteX17" fmla="*/ 10648760 w 11153608"/>
              <a:gd name="connsiteY17" fmla="*/ 0 h 4016484"/>
              <a:gd name="connsiteX18" fmla="*/ 11153608 w 11153608"/>
              <a:gd name="connsiteY18" fmla="*/ 0 h 4016484"/>
              <a:gd name="connsiteX19" fmla="*/ 11153608 w 11153608"/>
              <a:gd name="connsiteY19" fmla="*/ 533619 h 4016484"/>
              <a:gd name="connsiteX20" fmla="*/ 11153608 w 11153608"/>
              <a:gd name="connsiteY20" fmla="*/ 1107402 h 4016484"/>
              <a:gd name="connsiteX21" fmla="*/ 11153608 w 11153608"/>
              <a:gd name="connsiteY21" fmla="*/ 1761515 h 4016484"/>
              <a:gd name="connsiteX22" fmla="*/ 11153608 w 11153608"/>
              <a:gd name="connsiteY22" fmla="*/ 2254969 h 4016484"/>
              <a:gd name="connsiteX23" fmla="*/ 11153608 w 11153608"/>
              <a:gd name="connsiteY23" fmla="*/ 2868917 h 4016484"/>
              <a:gd name="connsiteX24" fmla="*/ 11153608 w 11153608"/>
              <a:gd name="connsiteY24" fmla="*/ 3442701 h 4016484"/>
              <a:gd name="connsiteX25" fmla="*/ 11153608 w 11153608"/>
              <a:gd name="connsiteY25" fmla="*/ 4016484 h 4016484"/>
              <a:gd name="connsiteX26" fmla="*/ 10789648 w 11153608"/>
              <a:gd name="connsiteY26" fmla="*/ 4016484 h 4016484"/>
              <a:gd name="connsiteX27" fmla="*/ 10425688 w 11153608"/>
              <a:gd name="connsiteY27" fmla="*/ 4016484 h 4016484"/>
              <a:gd name="connsiteX28" fmla="*/ 9838656 w 11153608"/>
              <a:gd name="connsiteY28" fmla="*/ 4016484 h 4016484"/>
              <a:gd name="connsiteX29" fmla="*/ 9363160 w 11153608"/>
              <a:gd name="connsiteY29" fmla="*/ 4016484 h 4016484"/>
              <a:gd name="connsiteX30" fmla="*/ 9110737 w 11153608"/>
              <a:gd name="connsiteY30" fmla="*/ 4016484 h 4016484"/>
              <a:gd name="connsiteX31" fmla="*/ 8858313 w 11153608"/>
              <a:gd name="connsiteY31" fmla="*/ 4016484 h 4016484"/>
              <a:gd name="connsiteX32" fmla="*/ 8382817 w 11153608"/>
              <a:gd name="connsiteY32" fmla="*/ 4016484 h 4016484"/>
              <a:gd name="connsiteX33" fmla="*/ 8130393 w 11153608"/>
              <a:gd name="connsiteY33" fmla="*/ 4016484 h 4016484"/>
              <a:gd name="connsiteX34" fmla="*/ 7654897 w 11153608"/>
              <a:gd name="connsiteY34" fmla="*/ 4016484 h 4016484"/>
              <a:gd name="connsiteX35" fmla="*/ 6844793 w 11153608"/>
              <a:gd name="connsiteY35" fmla="*/ 4016484 h 4016484"/>
              <a:gd name="connsiteX36" fmla="*/ 6592369 w 11153608"/>
              <a:gd name="connsiteY36" fmla="*/ 4016484 h 4016484"/>
              <a:gd name="connsiteX37" fmla="*/ 5782265 w 11153608"/>
              <a:gd name="connsiteY37" fmla="*/ 4016484 h 4016484"/>
              <a:gd name="connsiteX38" fmla="*/ 5306769 w 11153608"/>
              <a:gd name="connsiteY38" fmla="*/ 4016484 h 4016484"/>
              <a:gd name="connsiteX39" fmla="*/ 4942809 w 11153608"/>
              <a:gd name="connsiteY39" fmla="*/ 4016484 h 4016484"/>
              <a:gd name="connsiteX40" fmla="*/ 4690386 w 11153608"/>
              <a:gd name="connsiteY40" fmla="*/ 4016484 h 4016484"/>
              <a:gd name="connsiteX41" fmla="*/ 4214890 w 11153608"/>
              <a:gd name="connsiteY41" fmla="*/ 4016484 h 4016484"/>
              <a:gd name="connsiteX42" fmla="*/ 3850930 w 11153608"/>
              <a:gd name="connsiteY42" fmla="*/ 4016484 h 4016484"/>
              <a:gd name="connsiteX43" fmla="*/ 3263898 w 11153608"/>
              <a:gd name="connsiteY43" fmla="*/ 4016484 h 4016484"/>
              <a:gd name="connsiteX44" fmla="*/ 2899938 w 11153608"/>
              <a:gd name="connsiteY44" fmla="*/ 4016484 h 4016484"/>
              <a:gd name="connsiteX45" fmla="*/ 2647514 w 11153608"/>
              <a:gd name="connsiteY45" fmla="*/ 4016484 h 4016484"/>
              <a:gd name="connsiteX46" fmla="*/ 1948946 w 11153608"/>
              <a:gd name="connsiteY46" fmla="*/ 4016484 h 4016484"/>
              <a:gd name="connsiteX47" fmla="*/ 1250378 w 11153608"/>
              <a:gd name="connsiteY47" fmla="*/ 4016484 h 4016484"/>
              <a:gd name="connsiteX48" fmla="*/ 774882 w 11153608"/>
              <a:gd name="connsiteY48" fmla="*/ 4016484 h 4016484"/>
              <a:gd name="connsiteX49" fmla="*/ 522458 w 11153608"/>
              <a:gd name="connsiteY49" fmla="*/ 4016484 h 4016484"/>
              <a:gd name="connsiteX50" fmla="*/ 0 w 11153608"/>
              <a:gd name="connsiteY50" fmla="*/ 4016484 h 4016484"/>
              <a:gd name="connsiteX51" fmla="*/ 0 w 11153608"/>
              <a:gd name="connsiteY51" fmla="*/ 3563195 h 4016484"/>
              <a:gd name="connsiteX52" fmla="*/ 0 w 11153608"/>
              <a:gd name="connsiteY52" fmla="*/ 3029577 h 4016484"/>
              <a:gd name="connsiteX53" fmla="*/ 0 w 11153608"/>
              <a:gd name="connsiteY53" fmla="*/ 2576288 h 4016484"/>
              <a:gd name="connsiteX54" fmla="*/ 0 w 11153608"/>
              <a:gd name="connsiteY54" fmla="*/ 2002504 h 4016484"/>
              <a:gd name="connsiteX55" fmla="*/ 0 w 11153608"/>
              <a:gd name="connsiteY55" fmla="*/ 1549215 h 4016484"/>
              <a:gd name="connsiteX56" fmla="*/ 0 w 11153608"/>
              <a:gd name="connsiteY56" fmla="*/ 1015597 h 4016484"/>
              <a:gd name="connsiteX57" fmla="*/ 0 w 11153608"/>
              <a:gd name="connsiteY57" fmla="*/ 0 h 401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153608" h="4016484" extrusionOk="0">
                <a:moveTo>
                  <a:pt x="0" y="0"/>
                </a:moveTo>
                <a:cubicBezTo>
                  <a:pt x="210839" y="-69896"/>
                  <a:pt x="461246" y="19567"/>
                  <a:pt x="587032" y="0"/>
                </a:cubicBezTo>
                <a:cubicBezTo>
                  <a:pt x="712818" y="-19567"/>
                  <a:pt x="991776" y="29789"/>
                  <a:pt x="1174064" y="0"/>
                </a:cubicBezTo>
                <a:cubicBezTo>
                  <a:pt x="1356352" y="-29789"/>
                  <a:pt x="1597037" y="22741"/>
                  <a:pt x="1872632" y="0"/>
                </a:cubicBezTo>
                <a:cubicBezTo>
                  <a:pt x="2148227" y="-22741"/>
                  <a:pt x="2319645" y="21039"/>
                  <a:pt x="2571200" y="0"/>
                </a:cubicBezTo>
                <a:cubicBezTo>
                  <a:pt x="2822755" y="-21039"/>
                  <a:pt x="2989298" y="6400"/>
                  <a:pt x="3158232" y="0"/>
                </a:cubicBezTo>
                <a:cubicBezTo>
                  <a:pt x="3327166" y="-6400"/>
                  <a:pt x="3687120" y="79652"/>
                  <a:pt x="3968336" y="0"/>
                </a:cubicBezTo>
                <a:cubicBezTo>
                  <a:pt x="4249552" y="-79652"/>
                  <a:pt x="4520010" y="63496"/>
                  <a:pt x="4778440" y="0"/>
                </a:cubicBezTo>
                <a:cubicBezTo>
                  <a:pt x="5036870" y="-63496"/>
                  <a:pt x="4968230" y="10758"/>
                  <a:pt x="5142400" y="0"/>
                </a:cubicBezTo>
                <a:cubicBezTo>
                  <a:pt x="5316570" y="-10758"/>
                  <a:pt x="5319832" y="29617"/>
                  <a:pt x="5394824" y="0"/>
                </a:cubicBezTo>
                <a:cubicBezTo>
                  <a:pt x="5469816" y="-29617"/>
                  <a:pt x="5651634" y="37984"/>
                  <a:pt x="5870320" y="0"/>
                </a:cubicBezTo>
                <a:cubicBezTo>
                  <a:pt x="6089006" y="-37984"/>
                  <a:pt x="6380629" y="69725"/>
                  <a:pt x="6568888" y="0"/>
                </a:cubicBezTo>
                <a:cubicBezTo>
                  <a:pt x="6757147" y="-69725"/>
                  <a:pt x="7123752" y="73845"/>
                  <a:pt x="7378992" y="0"/>
                </a:cubicBezTo>
                <a:cubicBezTo>
                  <a:pt x="7634232" y="-73845"/>
                  <a:pt x="7932378" y="71419"/>
                  <a:pt x="8189096" y="0"/>
                </a:cubicBezTo>
                <a:cubicBezTo>
                  <a:pt x="8445814" y="-71419"/>
                  <a:pt x="8629803" y="11090"/>
                  <a:pt x="8887664" y="0"/>
                </a:cubicBezTo>
                <a:cubicBezTo>
                  <a:pt x="9145525" y="-11090"/>
                  <a:pt x="9293063" y="24155"/>
                  <a:pt x="9474696" y="0"/>
                </a:cubicBezTo>
                <a:cubicBezTo>
                  <a:pt x="9656329" y="-24155"/>
                  <a:pt x="9822455" y="237"/>
                  <a:pt x="9950192" y="0"/>
                </a:cubicBezTo>
                <a:cubicBezTo>
                  <a:pt x="10077929" y="-237"/>
                  <a:pt x="10410761" y="4182"/>
                  <a:pt x="10648760" y="0"/>
                </a:cubicBezTo>
                <a:cubicBezTo>
                  <a:pt x="10886759" y="-4182"/>
                  <a:pt x="10973043" y="55271"/>
                  <a:pt x="11153608" y="0"/>
                </a:cubicBezTo>
                <a:cubicBezTo>
                  <a:pt x="11154230" y="129158"/>
                  <a:pt x="11137973" y="278573"/>
                  <a:pt x="11153608" y="533619"/>
                </a:cubicBezTo>
                <a:cubicBezTo>
                  <a:pt x="11169243" y="788665"/>
                  <a:pt x="11098982" y="850158"/>
                  <a:pt x="11153608" y="1107402"/>
                </a:cubicBezTo>
                <a:cubicBezTo>
                  <a:pt x="11208234" y="1364646"/>
                  <a:pt x="11098181" y="1552160"/>
                  <a:pt x="11153608" y="1761515"/>
                </a:cubicBezTo>
                <a:cubicBezTo>
                  <a:pt x="11209035" y="1970870"/>
                  <a:pt x="11099686" y="2092250"/>
                  <a:pt x="11153608" y="2254969"/>
                </a:cubicBezTo>
                <a:cubicBezTo>
                  <a:pt x="11207530" y="2417688"/>
                  <a:pt x="11128406" y="2625641"/>
                  <a:pt x="11153608" y="2868917"/>
                </a:cubicBezTo>
                <a:cubicBezTo>
                  <a:pt x="11178810" y="3112193"/>
                  <a:pt x="11110150" y="3299453"/>
                  <a:pt x="11153608" y="3442701"/>
                </a:cubicBezTo>
                <a:cubicBezTo>
                  <a:pt x="11197066" y="3585949"/>
                  <a:pt x="11148505" y="3740811"/>
                  <a:pt x="11153608" y="4016484"/>
                </a:cubicBezTo>
                <a:cubicBezTo>
                  <a:pt x="11076206" y="4022549"/>
                  <a:pt x="10933348" y="4013238"/>
                  <a:pt x="10789648" y="4016484"/>
                </a:cubicBezTo>
                <a:cubicBezTo>
                  <a:pt x="10645948" y="4019730"/>
                  <a:pt x="10549406" y="3991452"/>
                  <a:pt x="10425688" y="4016484"/>
                </a:cubicBezTo>
                <a:cubicBezTo>
                  <a:pt x="10301970" y="4041516"/>
                  <a:pt x="10099190" y="3972638"/>
                  <a:pt x="9838656" y="4016484"/>
                </a:cubicBezTo>
                <a:cubicBezTo>
                  <a:pt x="9578122" y="4060330"/>
                  <a:pt x="9477946" y="3992234"/>
                  <a:pt x="9363160" y="4016484"/>
                </a:cubicBezTo>
                <a:cubicBezTo>
                  <a:pt x="9248374" y="4040734"/>
                  <a:pt x="9222811" y="4012847"/>
                  <a:pt x="9110737" y="4016484"/>
                </a:cubicBezTo>
                <a:cubicBezTo>
                  <a:pt x="8998663" y="4020121"/>
                  <a:pt x="8937468" y="4002601"/>
                  <a:pt x="8858313" y="4016484"/>
                </a:cubicBezTo>
                <a:cubicBezTo>
                  <a:pt x="8779158" y="4030367"/>
                  <a:pt x="8597858" y="4010491"/>
                  <a:pt x="8382817" y="4016484"/>
                </a:cubicBezTo>
                <a:cubicBezTo>
                  <a:pt x="8167776" y="4022477"/>
                  <a:pt x="8250065" y="4013449"/>
                  <a:pt x="8130393" y="4016484"/>
                </a:cubicBezTo>
                <a:cubicBezTo>
                  <a:pt x="8010721" y="4019519"/>
                  <a:pt x="7753905" y="4011393"/>
                  <a:pt x="7654897" y="4016484"/>
                </a:cubicBezTo>
                <a:cubicBezTo>
                  <a:pt x="7555889" y="4021575"/>
                  <a:pt x="7241913" y="3934383"/>
                  <a:pt x="6844793" y="4016484"/>
                </a:cubicBezTo>
                <a:cubicBezTo>
                  <a:pt x="6447673" y="4098585"/>
                  <a:pt x="6677372" y="4013819"/>
                  <a:pt x="6592369" y="4016484"/>
                </a:cubicBezTo>
                <a:cubicBezTo>
                  <a:pt x="6507366" y="4019149"/>
                  <a:pt x="6052298" y="4007697"/>
                  <a:pt x="5782265" y="4016484"/>
                </a:cubicBezTo>
                <a:cubicBezTo>
                  <a:pt x="5512232" y="4025271"/>
                  <a:pt x="5407802" y="3979249"/>
                  <a:pt x="5306769" y="4016484"/>
                </a:cubicBezTo>
                <a:cubicBezTo>
                  <a:pt x="5205736" y="4053719"/>
                  <a:pt x="5033237" y="3973830"/>
                  <a:pt x="4942809" y="4016484"/>
                </a:cubicBezTo>
                <a:cubicBezTo>
                  <a:pt x="4852381" y="4059138"/>
                  <a:pt x="4796407" y="4007302"/>
                  <a:pt x="4690386" y="4016484"/>
                </a:cubicBezTo>
                <a:cubicBezTo>
                  <a:pt x="4584365" y="4025666"/>
                  <a:pt x="4449940" y="3976153"/>
                  <a:pt x="4214890" y="4016484"/>
                </a:cubicBezTo>
                <a:cubicBezTo>
                  <a:pt x="3979840" y="4056815"/>
                  <a:pt x="4013844" y="4009610"/>
                  <a:pt x="3850930" y="4016484"/>
                </a:cubicBezTo>
                <a:cubicBezTo>
                  <a:pt x="3688016" y="4023358"/>
                  <a:pt x="3409652" y="3950860"/>
                  <a:pt x="3263898" y="4016484"/>
                </a:cubicBezTo>
                <a:cubicBezTo>
                  <a:pt x="3118144" y="4082108"/>
                  <a:pt x="3056688" y="4008378"/>
                  <a:pt x="2899938" y="4016484"/>
                </a:cubicBezTo>
                <a:cubicBezTo>
                  <a:pt x="2743188" y="4024590"/>
                  <a:pt x="2765077" y="3996522"/>
                  <a:pt x="2647514" y="4016484"/>
                </a:cubicBezTo>
                <a:cubicBezTo>
                  <a:pt x="2529951" y="4036446"/>
                  <a:pt x="2191469" y="3942760"/>
                  <a:pt x="1948946" y="4016484"/>
                </a:cubicBezTo>
                <a:cubicBezTo>
                  <a:pt x="1706423" y="4090208"/>
                  <a:pt x="1473829" y="4016018"/>
                  <a:pt x="1250378" y="4016484"/>
                </a:cubicBezTo>
                <a:cubicBezTo>
                  <a:pt x="1026927" y="4016950"/>
                  <a:pt x="914129" y="4000292"/>
                  <a:pt x="774882" y="4016484"/>
                </a:cubicBezTo>
                <a:cubicBezTo>
                  <a:pt x="635635" y="4032676"/>
                  <a:pt x="593846" y="3987895"/>
                  <a:pt x="522458" y="4016484"/>
                </a:cubicBezTo>
                <a:cubicBezTo>
                  <a:pt x="451070" y="4045073"/>
                  <a:pt x="220309" y="4014584"/>
                  <a:pt x="0" y="4016484"/>
                </a:cubicBezTo>
                <a:cubicBezTo>
                  <a:pt x="-16732" y="3838312"/>
                  <a:pt x="9967" y="3742105"/>
                  <a:pt x="0" y="3563195"/>
                </a:cubicBezTo>
                <a:cubicBezTo>
                  <a:pt x="-9967" y="3384285"/>
                  <a:pt x="16634" y="3228343"/>
                  <a:pt x="0" y="3029577"/>
                </a:cubicBezTo>
                <a:cubicBezTo>
                  <a:pt x="-16634" y="2830811"/>
                  <a:pt x="51477" y="2685366"/>
                  <a:pt x="0" y="2576288"/>
                </a:cubicBezTo>
                <a:cubicBezTo>
                  <a:pt x="-51477" y="2467210"/>
                  <a:pt x="17364" y="2120608"/>
                  <a:pt x="0" y="2002504"/>
                </a:cubicBezTo>
                <a:cubicBezTo>
                  <a:pt x="-17364" y="1884400"/>
                  <a:pt x="42233" y="1775231"/>
                  <a:pt x="0" y="1549215"/>
                </a:cubicBezTo>
                <a:cubicBezTo>
                  <a:pt x="-42233" y="1323199"/>
                  <a:pt x="22300" y="1136259"/>
                  <a:pt x="0" y="1015597"/>
                </a:cubicBezTo>
                <a:cubicBezTo>
                  <a:pt x="-22300" y="894935"/>
                  <a:pt x="99930" y="413657"/>
                  <a:pt x="0" y="0"/>
                </a:cubicBezTo>
                <a:close/>
              </a:path>
            </a:pathLst>
          </a:custGeom>
          <a:noFill/>
          <a:ln w="19050">
            <a:solidFill>
              <a:schemeClr val="tx1"/>
            </a:solidFill>
            <a:extLst>
              <a:ext uri="{C807C97D-BFC1-408E-A445-0C87EB9F89A2}">
                <ask:lineSketchStyleProps xmlns:ask="http://schemas.microsoft.com/office/drawing/2018/sketchyshapes" sd="824057830">
                  <a:prstGeom prst="rect">
                    <a:avLst/>
                  </a:prstGeom>
                  <ask:type>
                    <ask:lineSketchScribble/>
                  </ask:type>
                </ask:lineSketchStyleProps>
              </a:ext>
            </a:extLst>
          </a:ln>
        </p:spPr>
        <p:txBody>
          <a:bodyPr wrap="square">
            <a:spAutoFit/>
          </a:bodyPr>
          <a:lstStyle/>
          <a:p>
            <a:r>
              <a:rPr lang="en-ID" sz="1700" dirty="0"/>
              <a:t>Erica Bell is in charge of the Project Management Office (PMO) for her consulting firm, JWD Consulting, which has grown to include more than 200 full-time consultants and even more part-time consultants. JWD Consulting provides a variety of consulting services to assist organizations in selecting and managing IT projects. The firm focuses on finding and managing high-payoff projects and developing strong metrics to measure project performance and benefits to the organization after the project is  implemented. The firm’s emphasis on metrics and working collaboratively with its customers gives it an edge over many competitors. </a:t>
            </a:r>
          </a:p>
          <a:p>
            <a:endParaRPr lang="en-ID" sz="1700" dirty="0"/>
          </a:p>
          <a:p>
            <a:r>
              <a:rPr lang="en-ID" sz="1700" dirty="0"/>
              <a:t>Joe Fleming, the CEO, wanted his company to continue to grow and become a world-class consulting organization. Because the core of the business is helping other organizations with project management, he felt it was crucial for JWD Consulting to have an exemplary process for managing its own projects. He asked Erica to work with her team and other consultants in the firm to develop several intranet site applications that would allow them to share their project management knowledge. He also thought that the firm should make some of the information available to the firm’s clients. For example, the firm could provide project management templates, tools, articles, links to other sites, and an Ask the Expert feature to help build relationships with current and future clients. Because JWD Consulting emphasizes the importance of high-payoff projects, Joe also wanted to see a business case for this project before proceeding.</a:t>
            </a:r>
          </a:p>
        </p:txBody>
      </p:sp>
    </p:spTree>
    <p:extLst>
      <p:ext uri="{BB962C8B-B14F-4D97-AF65-F5344CB8AC3E}">
        <p14:creationId xmlns:p14="http://schemas.microsoft.com/office/powerpoint/2010/main" val="959684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5198-D0D5-494D-BEA4-C82D1ADA5E7D}"/>
              </a:ext>
            </a:extLst>
          </p:cNvPr>
          <p:cNvSpPr>
            <a:spLocks noGrp="1"/>
          </p:cNvSpPr>
          <p:nvPr>
            <p:ph type="title"/>
          </p:nvPr>
        </p:nvSpPr>
        <p:spPr>
          <a:xfrm>
            <a:off x="668278" y="333502"/>
            <a:ext cx="11029616" cy="1188720"/>
          </a:xfrm>
        </p:spPr>
        <p:txBody>
          <a:bodyPr/>
          <a:lstStyle/>
          <a:p>
            <a:r>
              <a:rPr lang="en-US" dirty="0"/>
              <a:t>Discussion </a:t>
            </a:r>
            <a:endParaRPr lang="en-ID" dirty="0"/>
          </a:p>
        </p:txBody>
      </p:sp>
      <p:sp>
        <p:nvSpPr>
          <p:cNvPr id="3" name="Content Placeholder 2">
            <a:extLst>
              <a:ext uri="{FF2B5EF4-FFF2-40B4-BE49-F238E27FC236}">
                <a16:creationId xmlns:a16="http://schemas.microsoft.com/office/drawing/2014/main" id="{BACB3FB8-3759-4FDA-A70B-7CBE158060B7}"/>
              </a:ext>
            </a:extLst>
          </p:cNvPr>
          <p:cNvSpPr>
            <a:spLocks noGrp="1"/>
          </p:cNvSpPr>
          <p:nvPr>
            <p:ph idx="1"/>
          </p:nvPr>
        </p:nvSpPr>
        <p:spPr/>
        <p:txBody>
          <a:bodyPr>
            <a:normAutofit fontScale="85000" lnSpcReduction="20000"/>
          </a:bodyPr>
          <a:lstStyle/>
          <a:p>
            <a:r>
              <a:rPr lang="en-US" sz="1800" b="0" i="0" dirty="0">
                <a:solidFill>
                  <a:srgbClr val="242021"/>
                </a:solidFill>
                <a:effectLst/>
                <a:latin typeface="Caslon224Std-Book"/>
              </a:rPr>
              <a:t>Consider that JWD will be implementing the project with two different approach, predictive approach (topic A) and agile approach (topic B)</a:t>
            </a:r>
          </a:p>
          <a:p>
            <a:pPr marL="0" indent="0">
              <a:buNone/>
            </a:pPr>
            <a:r>
              <a:rPr lang="en-US" sz="1800" dirty="0">
                <a:solidFill>
                  <a:srgbClr val="242021"/>
                </a:solidFill>
                <a:latin typeface="Caslon224Std-Book"/>
              </a:rPr>
              <a:t>FOCUS GROUP : 40 minutes</a:t>
            </a:r>
            <a:endParaRPr lang="en-US" sz="1800" b="0" i="0" dirty="0">
              <a:solidFill>
                <a:srgbClr val="242021"/>
              </a:solidFill>
              <a:effectLst/>
              <a:latin typeface="Caslon224Std-Book"/>
            </a:endParaRPr>
          </a:p>
          <a:p>
            <a:r>
              <a:rPr lang="en-US" sz="1800" b="0" i="0" dirty="0">
                <a:solidFill>
                  <a:srgbClr val="242021"/>
                </a:solidFill>
                <a:effectLst/>
                <a:latin typeface="Caslon224Std-Book"/>
              </a:rPr>
              <a:t>You will be divided into focus group that will each discuss the process group in each approach. </a:t>
            </a:r>
            <a:r>
              <a:rPr lang="en-US" sz="1800" dirty="0">
                <a:solidFill>
                  <a:srgbClr val="242021"/>
                </a:solidFill>
                <a:latin typeface="Caslon224Std-Book"/>
              </a:rPr>
              <a:t>Each group will consist of 5-6 students. There will be 5 group of topic A (predictive approach) , 5 group of topic B (agile approach)</a:t>
            </a:r>
          </a:p>
          <a:p>
            <a:pPr lvl="1"/>
            <a:r>
              <a:rPr lang="en-US" sz="1500" b="1" dirty="0">
                <a:solidFill>
                  <a:srgbClr val="242021"/>
                </a:solidFill>
                <a:latin typeface="Caslon224Std-Book"/>
              </a:rPr>
              <a:t>What are the activities involved in each process groups and the output of the process? Present the document/template for each outputs.</a:t>
            </a:r>
          </a:p>
          <a:p>
            <a:pPr lvl="1"/>
            <a:r>
              <a:rPr lang="en-US" sz="1500" b="1" dirty="0">
                <a:solidFill>
                  <a:srgbClr val="242021"/>
                </a:solidFill>
                <a:latin typeface="Caslon224Std-Book"/>
              </a:rPr>
              <a:t>Present your discussion in power point presentation</a:t>
            </a:r>
          </a:p>
          <a:p>
            <a:pPr lvl="1"/>
            <a:r>
              <a:rPr lang="en-US" sz="1500" b="1" dirty="0">
                <a:solidFill>
                  <a:srgbClr val="242021"/>
                </a:solidFill>
                <a:latin typeface="Caslon224Std-Book"/>
              </a:rPr>
              <a:t>Use the references available in the course page </a:t>
            </a:r>
          </a:p>
          <a:p>
            <a:pPr marL="0" lvl="1" indent="0">
              <a:buNone/>
            </a:pPr>
            <a:r>
              <a:rPr lang="en-US" sz="1800" dirty="0">
                <a:solidFill>
                  <a:srgbClr val="242021"/>
                </a:solidFill>
                <a:latin typeface="Caslon224Std-Book"/>
              </a:rPr>
              <a:t>HOME GROUP : 30 minutes</a:t>
            </a:r>
          </a:p>
          <a:p>
            <a:pPr marL="306000" lvl="1"/>
            <a:r>
              <a:rPr lang="en-US" sz="1800" dirty="0">
                <a:solidFill>
                  <a:srgbClr val="242021"/>
                </a:solidFill>
                <a:latin typeface="Caslon224Std-Book"/>
              </a:rPr>
              <a:t>You will be regrouped into a group that previously discussed topic A and topic B. Each group will consist of 5-6 students.</a:t>
            </a:r>
          </a:p>
          <a:p>
            <a:pPr marL="576000" lvl="2"/>
            <a:r>
              <a:rPr lang="en-US" sz="1700" b="1" dirty="0">
                <a:solidFill>
                  <a:srgbClr val="242021"/>
                </a:solidFill>
                <a:latin typeface="Caslon224Std-Book"/>
              </a:rPr>
              <a:t>What are the differences in the activities on the two approaches? </a:t>
            </a:r>
          </a:p>
          <a:p>
            <a:pPr marL="576000" lvl="2"/>
            <a:r>
              <a:rPr lang="en-US" sz="1700" b="1" dirty="0">
                <a:solidFill>
                  <a:srgbClr val="242021"/>
                </a:solidFill>
                <a:latin typeface="Caslon224Std-Book"/>
              </a:rPr>
              <a:t>Present your work in power point presentation</a:t>
            </a:r>
            <a:endParaRPr lang="en-US" sz="1500" b="1" dirty="0">
              <a:solidFill>
                <a:srgbClr val="242021"/>
              </a:solidFill>
              <a:latin typeface="Caslon224Std-Book"/>
            </a:endParaRPr>
          </a:p>
          <a:p>
            <a:pPr marL="324000" lvl="1" indent="0">
              <a:buNone/>
            </a:pPr>
            <a:endParaRPr lang="en-ID" dirty="0"/>
          </a:p>
        </p:txBody>
      </p:sp>
      <p:sp>
        <p:nvSpPr>
          <p:cNvPr id="4" name="Footer Placeholder 3">
            <a:extLst>
              <a:ext uri="{FF2B5EF4-FFF2-40B4-BE49-F238E27FC236}">
                <a16:creationId xmlns:a16="http://schemas.microsoft.com/office/drawing/2014/main" id="{5D6503D4-A095-4C50-8F1B-AD035D4A4C6C}"/>
              </a:ext>
            </a:extLst>
          </p:cNvPr>
          <p:cNvSpPr>
            <a:spLocks noGrp="1"/>
          </p:cNvSpPr>
          <p:nvPr>
            <p:ph type="ftr" sz="quarter" idx="11"/>
          </p:nvPr>
        </p:nvSpPr>
        <p:spPr/>
        <p:txBody>
          <a:bodyPr/>
          <a:lstStyle/>
          <a:p>
            <a:r>
              <a:rPr lang="en-US"/>
              <a:t>Manajemen PROYEK TI 2020 – FASILKOM UI</a:t>
            </a:r>
            <a:endParaRPr lang="en-US" dirty="0"/>
          </a:p>
        </p:txBody>
      </p:sp>
      <p:sp>
        <p:nvSpPr>
          <p:cNvPr id="5" name="Slide Number Placeholder 4">
            <a:extLst>
              <a:ext uri="{FF2B5EF4-FFF2-40B4-BE49-F238E27FC236}">
                <a16:creationId xmlns:a16="http://schemas.microsoft.com/office/drawing/2014/main" id="{76646E1C-FF3C-420E-BA2B-3C3CEFD8DA92}"/>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36375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AAE22A-6108-4D3B-AE0E-D134DC051E8E}"/>
              </a:ext>
            </a:extLst>
          </p:cNvPr>
          <p:cNvSpPr>
            <a:spLocks noGrp="1"/>
          </p:cNvSpPr>
          <p:nvPr>
            <p:ph type="title"/>
          </p:nvPr>
        </p:nvSpPr>
        <p:spPr/>
        <p:txBody>
          <a:bodyPr/>
          <a:lstStyle/>
          <a:p>
            <a:r>
              <a:rPr lang="en-US" dirty="0"/>
              <a:t>case study 1: </a:t>
            </a:r>
            <a:r>
              <a:rPr lang="en-US" dirty="0" err="1"/>
              <a:t>jWd</a:t>
            </a:r>
            <a:r>
              <a:rPr lang="en-US" dirty="0"/>
              <a:t> </a:t>
            </a:r>
            <a:r>
              <a:rPr lang="en-US" dirty="0" err="1"/>
              <a:t>cOnsuLting’s</a:t>
            </a:r>
            <a:r>
              <a:rPr lang="en-US" dirty="0"/>
              <a:t> </a:t>
            </a:r>
            <a:r>
              <a:rPr lang="en-US" dirty="0" err="1"/>
              <a:t>PrOject</a:t>
            </a:r>
            <a:r>
              <a:rPr lang="en-US" dirty="0"/>
              <a:t> </a:t>
            </a:r>
            <a:r>
              <a:rPr lang="en-US" dirty="0" err="1"/>
              <a:t>ManageMent</a:t>
            </a:r>
            <a:r>
              <a:rPr lang="en-US" dirty="0"/>
              <a:t> intranet site </a:t>
            </a:r>
            <a:r>
              <a:rPr lang="en-US" dirty="0" err="1"/>
              <a:t>PrOject</a:t>
            </a:r>
            <a:r>
              <a:rPr lang="en-US" dirty="0"/>
              <a:t> (Predictive </a:t>
            </a:r>
            <a:r>
              <a:rPr lang="en-US" dirty="0" err="1"/>
              <a:t>aPPrOach</a:t>
            </a:r>
            <a:r>
              <a:rPr lang="en-US" dirty="0"/>
              <a:t>)</a:t>
            </a:r>
            <a:endParaRPr lang="en-ID" dirty="0"/>
          </a:p>
        </p:txBody>
      </p:sp>
      <p:sp>
        <p:nvSpPr>
          <p:cNvPr id="7" name="Text Placeholder 6">
            <a:extLst>
              <a:ext uri="{FF2B5EF4-FFF2-40B4-BE49-F238E27FC236}">
                <a16:creationId xmlns:a16="http://schemas.microsoft.com/office/drawing/2014/main" id="{081DE9FC-E640-4D7D-82A2-C719C0440E27}"/>
              </a:ext>
            </a:extLst>
          </p:cNvPr>
          <p:cNvSpPr>
            <a:spLocks noGrp="1"/>
          </p:cNvSpPr>
          <p:nvPr>
            <p:ph type="body" idx="1"/>
          </p:nvPr>
        </p:nvSpPr>
        <p:spPr/>
        <p:txBody>
          <a:bodyPr/>
          <a:lstStyle/>
          <a:p>
            <a:endParaRPr lang="en-ID"/>
          </a:p>
        </p:txBody>
      </p:sp>
      <p:sp>
        <p:nvSpPr>
          <p:cNvPr id="4" name="Footer Placeholder 3">
            <a:extLst>
              <a:ext uri="{FF2B5EF4-FFF2-40B4-BE49-F238E27FC236}">
                <a16:creationId xmlns:a16="http://schemas.microsoft.com/office/drawing/2014/main" id="{50E54D23-34CF-455F-BAA0-28B4BF7FA2D5}"/>
              </a:ext>
            </a:extLst>
          </p:cNvPr>
          <p:cNvSpPr>
            <a:spLocks noGrp="1"/>
          </p:cNvSpPr>
          <p:nvPr>
            <p:ph type="ftr" sz="quarter" idx="11"/>
          </p:nvPr>
        </p:nvSpPr>
        <p:spPr/>
        <p:txBody>
          <a:bodyPr/>
          <a:lstStyle/>
          <a:p>
            <a:r>
              <a:rPr lang="en-US"/>
              <a:t>Manajemen PROYEK TI 2020 – FASILKOM UI</a:t>
            </a:r>
            <a:endParaRPr lang="en-US" dirty="0"/>
          </a:p>
        </p:txBody>
      </p:sp>
      <p:sp>
        <p:nvSpPr>
          <p:cNvPr id="5" name="Slide Number Placeholder 4">
            <a:extLst>
              <a:ext uri="{FF2B5EF4-FFF2-40B4-BE49-F238E27FC236}">
                <a16:creationId xmlns:a16="http://schemas.microsoft.com/office/drawing/2014/main" id="{340CFE41-B92E-422B-8432-AFB242CBF2F4}"/>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779765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Pre-initiation</a:t>
            </a:r>
          </a:p>
        </p:txBody>
      </p:sp>
      <p:sp>
        <p:nvSpPr>
          <p:cNvPr id="2" name="Content Placeholder 1"/>
          <p:cNvSpPr>
            <a:spLocks noGrp="1"/>
          </p:cNvSpPr>
          <p:nvPr>
            <p:ph idx="1"/>
          </p:nvPr>
        </p:nvSpPr>
        <p:spPr/>
        <p:txBody>
          <a:bodyPr>
            <a:normAutofit fontScale="92500" lnSpcReduction="20000"/>
          </a:bodyPr>
          <a:lstStyle/>
          <a:p>
            <a:r>
              <a:rPr lang="en-US" sz="1800" b="0" i="0" dirty="0">
                <a:solidFill>
                  <a:srgbClr val="242021"/>
                </a:solidFill>
                <a:effectLst/>
                <a:latin typeface="Caslon224Std-Book"/>
              </a:rPr>
              <a:t>An organization should put considerable thought into project selection to ensure that it initiates the right kinds of projects for the right reasons.</a:t>
            </a:r>
            <a:endParaRPr lang="en-US" dirty="0"/>
          </a:p>
          <a:p>
            <a:r>
              <a:rPr lang="en-US" dirty="0"/>
              <a:t>It is good practice to lay the groundwork for a project before it officially starts</a:t>
            </a:r>
          </a:p>
          <a:p>
            <a:r>
              <a:rPr lang="en-US" dirty="0"/>
              <a:t>Senior managers often perform several pre-initiation tasks, including the following:</a:t>
            </a:r>
          </a:p>
          <a:p>
            <a:pPr lvl="1"/>
            <a:r>
              <a:rPr lang="en-US" sz="1700" dirty="0"/>
              <a:t>Determine the scope, time, and cost constraints for the project</a:t>
            </a:r>
          </a:p>
          <a:p>
            <a:pPr lvl="1"/>
            <a:r>
              <a:rPr lang="en-US" sz="1700" dirty="0"/>
              <a:t>Identify the </a:t>
            </a:r>
            <a:r>
              <a:rPr lang="en-US" sz="1700" b="1" dirty="0"/>
              <a:t>project sponsor</a:t>
            </a:r>
          </a:p>
          <a:p>
            <a:pPr lvl="1"/>
            <a:r>
              <a:rPr lang="en-US" sz="1700" dirty="0"/>
              <a:t>Select the </a:t>
            </a:r>
            <a:r>
              <a:rPr lang="en-US" sz="1700" b="1" dirty="0"/>
              <a:t>project manager</a:t>
            </a:r>
            <a:r>
              <a:rPr lang="en-US" sz="1700" dirty="0"/>
              <a:t> - </a:t>
            </a:r>
            <a:r>
              <a:rPr lang="en-US" sz="1800" b="0" i="0" dirty="0">
                <a:solidFill>
                  <a:srgbClr val="242021"/>
                </a:solidFill>
                <a:effectLst/>
                <a:latin typeface="Caslon224Std-Book"/>
              </a:rPr>
              <a:t>The selection of projects for initiation is therefore crucial, as is the selection of project managers</a:t>
            </a:r>
            <a:r>
              <a:rPr lang="en-US" sz="2400" dirty="0"/>
              <a:t> </a:t>
            </a:r>
            <a:endParaRPr lang="en-US" sz="1700" dirty="0"/>
          </a:p>
          <a:p>
            <a:pPr lvl="1"/>
            <a:r>
              <a:rPr lang="en-US" sz="1700" dirty="0"/>
              <a:t>Develop a </a:t>
            </a:r>
            <a:r>
              <a:rPr lang="en-US" sz="1700" b="1" dirty="0"/>
              <a:t>business case</a:t>
            </a:r>
            <a:r>
              <a:rPr lang="en-US" sz="1700" dirty="0"/>
              <a:t> for a project </a:t>
            </a:r>
          </a:p>
          <a:p>
            <a:pPr lvl="1"/>
            <a:r>
              <a:rPr lang="en-US" sz="1700" dirty="0"/>
              <a:t>Meet with the project manager to review the process and expectations for managing the project</a:t>
            </a:r>
          </a:p>
          <a:p>
            <a:pPr lvl="1"/>
            <a:r>
              <a:rPr lang="en-US" sz="1700" dirty="0"/>
              <a:t>Determine if the project should be divided into two or more smaller projects</a:t>
            </a:r>
          </a:p>
        </p:txBody>
      </p:sp>
      <p:sp>
        <p:nvSpPr>
          <p:cNvPr id="5" name="Footer Placeholder 4"/>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a:t>Project Initiation</a:t>
            </a:r>
          </a:p>
        </p:txBody>
      </p:sp>
      <p:sp>
        <p:nvSpPr>
          <p:cNvPr id="21509" name="Rectangle 3"/>
          <p:cNvSpPr>
            <a:spLocks noGrp="1" noChangeArrowheads="1"/>
          </p:cNvSpPr>
          <p:nvPr>
            <p:ph idx="1"/>
          </p:nvPr>
        </p:nvSpPr>
        <p:spPr/>
        <p:txBody>
          <a:bodyPr/>
          <a:lstStyle/>
          <a:p>
            <a:pPr>
              <a:lnSpc>
                <a:spcPct val="90000"/>
              </a:lnSpc>
            </a:pPr>
            <a:r>
              <a:rPr lang="en-US" dirty="0"/>
              <a:t>Initiating a project includes recognizing and starting a new project or project phase</a:t>
            </a:r>
          </a:p>
          <a:p>
            <a:pPr>
              <a:lnSpc>
                <a:spcPct val="90000"/>
              </a:lnSpc>
            </a:pPr>
            <a:r>
              <a:rPr lang="en-US" dirty="0"/>
              <a:t>The main goal is to </a:t>
            </a:r>
            <a:r>
              <a:rPr lang="en-US" b="1" dirty="0"/>
              <a:t>formally select and start off projects</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p:txBody>
      </p:sp>
      <p:sp>
        <p:nvSpPr>
          <p:cNvPr id="21506" name="Footer Placeholder 3"/>
          <p:cNvSpPr>
            <a:spLocks noGrp="1"/>
          </p:cNvSpPr>
          <p:nvPr>
            <p:ph type="ftr" sz="quarter" idx="11"/>
          </p:nvPr>
        </p:nvSpPr>
        <p:spPr bwMode="auto">
          <a:prstGeom prst="rect">
            <a:avLst/>
          </a:prstGeom>
          <a:noFill/>
          <a:ln>
            <a:miter lim="800000"/>
            <a:headEnd/>
            <a:tailEnd/>
          </a:ln>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5B892CF4-7F67-4153-9355-FA3ADC22F959}" type="slidenum">
              <a:rPr lang="en-US"/>
              <a:pPr>
                <a:defRPr/>
              </a:pPr>
              <a:t>26</a:t>
            </a:fld>
            <a:endParaRPr lang="en-US" dirty="0"/>
          </a:p>
        </p:txBody>
      </p:sp>
      <p:pic>
        <p:nvPicPr>
          <p:cNvPr id="4" name="Picture 3">
            <a:extLst>
              <a:ext uri="{FF2B5EF4-FFF2-40B4-BE49-F238E27FC236}">
                <a16:creationId xmlns:a16="http://schemas.microsoft.com/office/drawing/2014/main" id="{6D0EE83A-84CB-4261-B9B8-D6F9970F8CEE}"/>
              </a:ext>
            </a:extLst>
          </p:cNvPr>
          <p:cNvPicPr>
            <a:picLocks noChangeAspect="1"/>
          </p:cNvPicPr>
          <p:nvPr/>
        </p:nvPicPr>
        <p:blipFill>
          <a:blip r:embed="rId2"/>
          <a:stretch>
            <a:fillRect/>
          </a:stretch>
        </p:blipFill>
        <p:spPr>
          <a:xfrm>
            <a:off x="908790" y="3203575"/>
            <a:ext cx="9896475" cy="27717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BBB2-DE71-4BBF-8F11-AE2AD5B189AC}"/>
              </a:ext>
            </a:extLst>
          </p:cNvPr>
          <p:cNvSpPr>
            <a:spLocks noGrp="1"/>
          </p:cNvSpPr>
          <p:nvPr>
            <p:ph type="title"/>
          </p:nvPr>
        </p:nvSpPr>
        <p:spPr/>
        <p:txBody>
          <a:bodyPr/>
          <a:lstStyle/>
          <a:p>
            <a:r>
              <a:rPr lang="en-US" dirty="0"/>
              <a:t>Project Initiation: </a:t>
            </a:r>
            <a:r>
              <a:rPr lang="en-ID" dirty="0"/>
              <a:t>identifying Project stakeholders (1/2)</a:t>
            </a:r>
          </a:p>
        </p:txBody>
      </p:sp>
      <p:sp>
        <p:nvSpPr>
          <p:cNvPr id="3" name="Content Placeholder 2">
            <a:extLst>
              <a:ext uri="{FF2B5EF4-FFF2-40B4-BE49-F238E27FC236}">
                <a16:creationId xmlns:a16="http://schemas.microsoft.com/office/drawing/2014/main" id="{EAD021D2-D682-42D7-9F61-C266483A5C7B}"/>
              </a:ext>
            </a:extLst>
          </p:cNvPr>
          <p:cNvSpPr>
            <a:spLocks noGrp="1"/>
          </p:cNvSpPr>
          <p:nvPr>
            <p:ph idx="1"/>
          </p:nvPr>
        </p:nvSpPr>
        <p:spPr>
          <a:xfrm>
            <a:off x="581193" y="2340864"/>
            <a:ext cx="3522722" cy="3634486"/>
          </a:xfrm>
        </p:spPr>
        <p:txBody>
          <a:bodyPr/>
          <a:lstStyle/>
          <a:p>
            <a:r>
              <a:rPr lang="en-US" b="1" dirty="0"/>
              <a:t>Stakeholder Register</a:t>
            </a:r>
            <a:r>
              <a:rPr lang="en-US" dirty="0"/>
              <a:t>: </a:t>
            </a:r>
            <a:r>
              <a:rPr lang="en-US" sz="1800" b="0" i="0" dirty="0">
                <a:solidFill>
                  <a:srgbClr val="242021"/>
                </a:solidFill>
                <a:effectLst/>
                <a:latin typeface="Caslon224Std-Book"/>
              </a:rPr>
              <a:t>a document that includes details related to the identified project stakeholders</a:t>
            </a:r>
            <a:r>
              <a:rPr lang="en-US" dirty="0"/>
              <a:t> </a:t>
            </a:r>
            <a:br>
              <a:rPr lang="en-US" dirty="0"/>
            </a:br>
            <a:endParaRPr lang="en-US" dirty="0"/>
          </a:p>
          <a:p>
            <a:endParaRPr lang="en-US" dirty="0"/>
          </a:p>
          <a:p>
            <a:endParaRPr lang="en-US" dirty="0"/>
          </a:p>
          <a:p>
            <a:endParaRPr lang="en-US" dirty="0"/>
          </a:p>
          <a:p>
            <a:endParaRPr lang="en-US" dirty="0"/>
          </a:p>
          <a:p>
            <a:endParaRPr lang="en-ID" dirty="0"/>
          </a:p>
        </p:txBody>
      </p:sp>
      <p:sp>
        <p:nvSpPr>
          <p:cNvPr id="4" name="Footer Placeholder 3">
            <a:extLst>
              <a:ext uri="{FF2B5EF4-FFF2-40B4-BE49-F238E27FC236}">
                <a16:creationId xmlns:a16="http://schemas.microsoft.com/office/drawing/2014/main" id="{79B4845B-B8A8-440C-91D3-AB0FE2058F9D}"/>
              </a:ext>
            </a:extLst>
          </p:cNvPr>
          <p:cNvSpPr>
            <a:spLocks noGrp="1"/>
          </p:cNvSpPr>
          <p:nvPr>
            <p:ph type="ftr" sz="quarter" idx="11"/>
          </p:nvPr>
        </p:nvSpPr>
        <p:spPr/>
        <p:txBody>
          <a:bodyPr/>
          <a:lstStyle/>
          <a:p>
            <a:r>
              <a:rPr lang="en-US"/>
              <a:t>Manajemen PROYEK TI 2020 – FASILKOM UI</a:t>
            </a:r>
            <a:endParaRPr lang="en-US" dirty="0"/>
          </a:p>
        </p:txBody>
      </p:sp>
      <p:sp>
        <p:nvSpPr>
          <p:cNvPr id="5" name="Slide Number Placeholder 4">
            <a:extLst>
              <a:ext uri="{FF2B5EF4-FFF2-40B4-BE49-F238E27FC236}">
                <a16:creationId xmlns:a16="http://schemas.microsoft.com/office/drawing/2014/main" id="{D16B4E9D-A0AF-49CC-A79E-C7AEB4982BE3}"/>
              </a:ext>
            </a:extLst>
          </p:cNvPr>
          <p:cNvSpPr>
            <a:spLocks noGrp="1"/>
          </p:cNvSpPr>
          <p:nvPr>
            <p:ph type="sldNum" sz="quarter" idx="12"/>
          </p:nvPr>
        </p:nvSpPr>
        <p:spPr/>
        <p:txBody>
          <a:bodyPr/>
          <a:lstStyle/>
          <a:p>
            <a:fld id="{3A98EE3D-8CD1-4C3F-BD1C-C98C9596463C}" type="slidenum">
              <a:rPr lang="en-US" smtClean="0"/>
              <a:t>27</a:t>
            </a:fld>
            <a:endParaRPr lang="en-US" dirty="0"/>
          </a:p>
        </p:txBody>
      </p:sp>
      <p:pic>
        <p:nvPicPr>
          <p:cNvPr id="7" name="Picture 6">
            <a:extLst>
              <a:ext uri="{FF2B5EF4-FFF2-40B4-BE49-F238E27FC236}">
                <a16:creationId xmlns:a16="http://schemas.microsoft.com/office/drawing/2014/main" id="{C7647177-3717-4EBB-936F-DBB0CC10E5C9}"/>
              </a:ext>
            </a:extLst>
          </p:cNvPr>
          <p:cNvPicPr>
            <a:picLocks noChangeAspect="1"/>
          </p:cNvPicPr>
          <p:nvPr/>
        </p:nvPicPr>
        <p:blipFill rotWithShape="1">
          <a:blip r:embed="rId2"/>
          <a:srcRect t="9337"/>
          <a:stretch/>
        </p:blipFill>
        <p:spPr>
          <a:xfrm>
            <a:off x="4229100" y="2227299"/>
            <a:ext cx="7656027" cy="3860192"/>
          </a:xfrm>
          <a:prstGeom prst="rect">
            <a:avLst/>
          </a:prstGeom>
        </p:spPr>
      </p:pic>
    </p:spTree>
    <p:extLst>
      <p:ext uri="{BB962C8B-B14F-4D97-AF65-F5344CB8AC3E}">
        <p14:creationId xmlns:p14="http://schemas.microsoft.com/office/powerpoint/2010/main" val="346450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BBB2-DE71-4BBF-8F11-AE2AD5B189AC}"/>
              </a:ext>
            </a:extLst>
          </p:cNvPr>
          <p:cNvSpPr>
            <a:spLocks noGrp="1"/>
          </p:cNvSpPr>
          <p:nvPr>
            <p:ph type="title"/>
          </p:nvPr>
        </p:nvSpPr>
        <p:spPr/>
        <p:txBody>
          <a:bodyPr/>
          <a:lstStyle/>
          <a:p>
            <a:r>
              <a:rPr lang="en-US" dirty="0"/>
              <a:t>Project Initiation: </a:t>
            </a:r>
            <a:r>
              <a:rPr lang="en-ID" dirty="0"/>
              <a:t>identifying Project stakeholders (2/2) </a:t>
            </a:r>
          </a:p>
        </p:txBody>
      </p:sp>
      <p:sp>
        <p:nvSpPr>
          <p:cNvPr id="3" name="Content Placeholder 2">
            <a:extLst>
              <a:ext uri="{FF2B5EF4-FFF2-40B4-BE49-F238E27FC236}">
                <a16:creationId xmlns:a16="http://schemas.microsoft.com/office/drawing/2014/main" id="{EAD021D2-D682-42D7-9F61-C266483A5C7B}"/>
              </a:ext>
            </a:extLst>
          </p:cNvPr>
          <p:cNvSpPr>
            <a:spLocks noGrp="1"/>
          </p:cNvSpPr>
          <p:nvPr>
            <p:ph idx="1"/>
          </p:nvPr>
        </p:nvSpPr>
        <p:spPr>
          <a:xfrm>
            <a:off x="581192" y="2340864"/>
            <a:ext cx="3783979" cy="3634486"/>
          </a:xfrm>
        </p:spPr>
        <p:txBody>
          <a:bodyPr>
            <a:normAutofit fontScale="92500" lnSpcReduction="10000"/>
          </a:bodyPr>
          <a:lstStyle/>
          <a:p>
            <a:r>
              <a:rPr lang="en-US" sz="1800" b="0" i="0" dirty="0">
                <a:solidFill>
                  <a:srgbClr val="242021"/>
                </a:solidFill>
                <a:effectLst/>
                <a:latin typeface="Caslon224Std-Book"/>
              </a:rPr>
              <a:t>A stakeholder analysis is a technique that project managers can use to help understand and increase the support of stakeholders throughout the project</a:t>
            </a:r>
            <a:r>
              <a:rPr lang="en-US" dirty="0"/>
              <a:t> </a:t>
            </a:r>
          </a:p>
          <a:p>
            <a:r>
              <a:rPr lang="en-US" sz="1800" b="0" i="0" dirty="0">
                <a:solidFill>
                  <a:srgbClr val="242021"/>
                </a:solidFill>
                <a:effectLst/>
                <a:latin typeface="Caslon224Std-Book"/>
              </a:rPr>
              <a:t>Results of the stakeholder analysis can be documented in a stakeholder register or in a separate </a:t>
            </a:r>
            <a:r>
              <a:rPr lang="en-US" sz="1800" b="1" i="0" dirty="0">
                <a:solidFill>
                  <a:srgbClr val="242021"/>
                </a:solidFill>
                <a:effectLst/>
                <a:latin typeface="Caslon224Std-Book"/>
              </a:rPr>
              <a:t>stakeholder management strategy</a:t>
            </a:r>
            <a:r>
              <a:rPr lang="en-US" sz="1800" b="0" i="0" dirty="0">
                <a:solidFill>
                  <a:srgbClr val="242021"/>
                </a:solidFill>
                <a:effectLst/>
                <a:latin typeface="Caslon224Std-Book"/>
              </a:rPr>
              <a:t>.</a:t>
            </a:r>
          </a:p>
          <a:p>
            <a:r>
              <a:rPr lang="en-US" sz="1800" b="0" i="0" dirty="0">
                <a:solidFill>
                  <a:srgbClr val="242021"/>
                </a:solidFill>
                <a:effectLst/>
                <a:latin typeface="Caslon224Std-Book"/>
              </a:rPr>
              <a:t>Because much of this information can be sensitive, it should be considered </a:t>
            </a:r>
            <a:r>
              <a:rPr lang="en-US" sz="1800" b="0" i="0" u="sng" dirty="0">
                <a:solidFill>
                  <a:srgbClr val="242021"/>
                </a:solidFill>
                <a:effectLst/>
                <a:latin typeface="Caslon224Std-Book"/>
              </a:rPr>
              <a:t>confidential</a:t>
            </a:r>
            <a:r>
              <a:rPr lang="en-US" dirty="0"/>
              <a:t> </a:t>
            </a:r>
            <a:endParaRPr lang="en-ID" dirty="0"/>
          </a:p>
        </p:txBody>
      </p:sp>
      <p:sp>
        <p:nvSpPr>
          <p:cNvPr id="4" name="Footer Placeholder 3">
            <a:extLst>
              <a:ext uri="{FF2B5EF4-FFF2-40B4-BE49-F238E27FC236}">
                <a16:creationId xmlns:a16="http://schemas.microsoft.com/office/drawing/2014/main" id="{79B4845B-B8A8-440C-91D3-AB0FE2058F9D}"/>
              </a:ext>
            </a:extLst>
          </p:cNvPr>
          <p:cNvSpPr>
            <a:spLocks noGrp="1"/>
          </p:cNvSpPr>
          <p:nvPr>
            <p:ph type="ftr" sz="quarter" idx="11"/>
          </p:nvPr>
        </p:nvSpPr>
        <p:spPr/>
        <p:txBody>
          <a:bodyPr/>
          <a:lstStyle/>
          <a:p>
            <a:r>
              <a:rPr lang="en-US"/>
              <a:t>Manajemen PROYEK TI 2020 – FASILKOM UI</a:t>
            </a:r>
            <a:endParaRPr lang="en-US" dirty="0"/>
          </a:p>
        </p:txBody>
      </p:sp>
      <p:sp>
        <p:nvSpPr>
          <p:cNvPr id="5" name="Slide Number Placeholder 4">
            <a:extLst>
              <a:ext uri="{FF2B5EF4-FFF2-40B4-BE49-F238E27FC236}">
                <a16:creationId xmlns:a16="http://schemas.microsoft.com/office/drawing/2014/main" id="{D16B4E9D-A0AF-49CC-A79E-C7AEB4982BE3}"/>
              </a:ext>
            </a:extLst>
          </p:cNvPr>
          <p:cNvSpPr>
            <a:spLocks noGrp="1"/>
          </p:cNvSpPr>
          <p:nvPr>
            <p:ph type="sldNum" sz="quarter" idx="12"/>
          </p:nvPr>
        </p:nvSpPr>
        <p:spPr/>
        <p:txBody>
          <a:bodyPr/>
          <a:lstStyle/>
          <a:p>
            <a:fld id="{3A98EE3D-8CD1-4C3F-BD1C-C98C9596463C}" type="slidenum">
              <a:rPr lang="en-US" smtClean="0"/>
              <a:t>28</a:t>
            </a:fld>
            <a:endParaRPr lang="en-US" dirty="0"/>
          </a:p>
        </p:txBody>
      </p:sp>
      <p:pic>
        <p:nvPicPr>
          <p:cNvPr id="8" name="Picture 7">
            <a:extLst>
              <a:ext uri="{FF2B5EF4-FFF2-40B4-BE49-F238E27FC236}">
                <a16:creationId xmlns:a16="http://schemas.microsoft.com/office/drawing/2014/main" id="{03F3034F-15C4-4EC8-8236-403477F75396}"/>
              </a:ext>
            </a:extLst>
          </p:cNvPr>
          <p:cNvPicPr>
            <a:picLocks noChangeAspect="1"/>
          </p:cNvPicPr>
          <p:nvPr/>
        </p:nvPicPr>
        <p:blipFill>
          <a:blip r:embed="rId2"/>
          <a:stretch>
            <a:fillRect/>
          </a:stretch>
        </p:blipFill>
        <p:spPr>
          <a:xfrm>
            <a:off x="4561114" y="2224405"/>
            <a:ext cx="7324012" cy="3648075"/>
          </a:xfrm>
          <a:prstGeom prst="rect">
            <a:avLst/>
          </a:prstGeom>
        </p:spPr>
      </p:pic>
    </p:spTree>
    <p:extLst>
      <p:ext uri="{BB962C8B-B14F-4D97-AF65-F5344CB8AC3E}">
        <p14:creationId xmlns:p14="http://schemas.microsoft.com/office/powerpoint/2010/main" val="3984648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b">
            <a:normAutofit/>
          </a:bodyPr>
          <a:lstStyle/>
          <a:p>
            <a:r>
              <a:rPr lang="en-US" dirty="0"/>
              <a:t>Project Initiation: Project Charters and Kick-off Meetings</a:t>
            </a:r>
          </a:p>
        </p:txBody>
      </p:sp>
      <p:sp>
        <p:nvSpPr>
          <p:cNvPr id="2" name="Content Placeholder 1"/>
          <p:cNvSpPr>
            <a:spLocks noGrp="1"/>
          </p:cNvSpPr>
          <p:nvPr>
            <p:ph idx="1"/>
          </p:nvPr>
        </p:nvSpPr>
        <p:spPr>
          <a:xfrm>
            <a:off x="581193" y="2340864"/>
            <a:ext cx="6788436" cy="3634486"/>
          </a:xfrm>
        </p:spPr>
        <p:txBody>
          <a:bodyPr/>
          <a:lstStyle/>
          <a:p>
            <a:r>
              <a:rPr lang="en-US" dirty="0"/>
              <a:t>Charters are normally short and include key project information and stakeholder signatures</a:t>
            </a:r>
          </a:p>
          <a:p>
            <a:r>
              <a:rPr lang="en-US" dirty="0"/>
              <a:t>It’s good practice to hold a </a:t>
            </a:r>
            <a:r>
              <a:rPr lang="en-US" b="1" dirty="0"/>
              <a:t>kick-off meeting </a:t>
            </a:r>
            <a:r>
              <a:rPr lang="en-US" dirty="0"/>
              <a:t>at the beginning of a project so that stakeholders can meet each other, review the goals of the project, and discuss future plans</a:t>
            </a:r>
          </a:p>
          <a:p>
            <a:r>
              <a:rPr lang="en-US" dirty="0"/>
              <a:t>The kick-off meeting is often held after the business case and project charter are completed, but it could be held sooner, as needed. </a:t>
            </a:r>
            <a:br>
              <a:rPr lang="en-US" dirty="0"/>
            </a:br>
            <a:endParaRPr lang="en-US" dirty="0"/>
          </a:p>
        </p:txBody>
      </p:sp>
      <p:sp>
        <p:nvSpPr>
          <p:cNvPr id="5" name="Footer Placeholder 4"/>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Learning Objectives</a:t>
            </a:r>
          </a:p>
        </p:txBody>
      </p:sp>
      <p:sp>
        <p:nvSpPr>
          <p:cNvPr id="9221" name="Rectangle 3"/>
          <p:cNvSpPr>
            <a:spLocks noGrp="1" noChangeArrowheads="1"/>
          </p:cNvSpPr>
          <p:nvPr>
            <p:ph sz="half" idx="1"/>
          </p:nvPr>
        </p:nvSpPr>
        <p:spPr/>
        <p:txBody>
          <a:bodyPr>
            <a:normAutofit fontScale="92500" lnSpcReduction="20000"/>
          </a:bodyPr>
          <a:lstStyle/>
          <a:p>
            <a:pPr marL="0" indent="0">
              <a:buNone/>
            </a:pPr>
            <a:r>
              <a:rPr lang="en-US" b="1" dirty="0"/>
              <a:t>PART 1 -&gt; Available in Video Material</a:t>
            </a:r>
          </a:p>
          <a:p>
            <a:pPr marL="342900" indent="-342900">
              <a:buFont typeface="+mj-lt"/>
              <a:buAutoNum type="alphaLcParenR"/>
            </a:pPr>
            <a:r>
              <a:rPr lang="en-US" dirty="0"/>
              <a:t>Describe the </a:t>
            </a:r>
            <a:r>
              <a:rPr lang="en-US" b="1" dirty="0"/>
              <a:t>five project management process groups</a:t>
            </a:r>
            <a:r>
              <a:rPr lang="en-US" dirty="0"/>
              <a:t>, the typical level of activity for each, and the interactions among them</a:t>
            </a:r>
          </a:p>
          <a:p>
            <a:pPr marL="342900" indent="-342900">
              <a:buFont typeface="+mj-lt"/>
              <a:buAutoNum type="alphaLcParenR"/>
            </a:pPr>
            <a:r>
              <a:rPr lang="en-US" dirty="0"/>
              <a:t>Understand how the project management </a:t>
            </a:r>
            <a:r>
              <a:rPr lang="en-US" b="1" dirty="0"/>
              <a:t>process groups relate to the project management knowledge areas</a:t>
            </a:r>
          </a:p>
          <a:p>
            <a:pPr marL="342900" indent="-342900">
              <a:buFont typeface="+mj-lt"/>
              <a:buAutoNum type="alphaLcParenR"/>
            </a:pPr>
            <a:r>
              <a:rPr lang="en-US" dirty="0"/>
              <a:t>Discuss how organizations </a:t>
            </a:r>
            <a:r>
              <a:rPr lang="en-US" b="1" dirty="0"/>
              <a:t>develop information technology (IT) project management methodologies </a:t>
            </a:r>
            <a:r>
              <a:rPr lang="en-US" dirty="0"/>
              <a:t>to meet their needs</a:t>
            </a:r>
          </a:p>
        </p:txBody>
      </p:sp>
      <p:sp>
        <p:nvSpPr>
          <p:cNvPr id="3" name="Content Placeholder 2">
            <a:extLst>
              <a:ext uri="{FF2B5EF4-FFF2-40B4-BE49-F238E27FC236}">
                <a16:creationId xmlns:a16="http://schemas.microsoft.com/office/drawing/2014/main" id="{A840DEA1-FFF3-4C18-A219-4FA40BA645AF}"/>
              </a:ext>
            </a:extLst>
          </p:cNvPr>
          <p:cNvSpPr>
            <a:spLocks noGrp="1"/>
          </p:cNvSpPr>
          <p:nvPr>
            <p:ph sz="half" idx="2"/>
          </p:nvPr>
        </p:nvSpPr>
        <p:spPr/>
        <p:txBody>
          <a:bodyPr>
            <a:normAutofit fontScale="92500" lnSpcReduction="20000"/>
          </a:bodyPr>
          <a:lstStyle/>
          <a:p>
            <a:pPr marL="0" indent="0">
              <a:buNone/>
            </a:pPr>
            <a:r>
              <a:rPr lang="en-US" sz="1800" b="1" dirty="0"/>
              <a:t>PART 2 </a:t>
            </a:r>
          </a:p>
          <a:p>
            <a:pPr marL="342900" indent="-342900">
              <a:buFont typeface="+mj-lt"/>
              <a:buAutoNum type="alphaLcParenR"/>
            </a:pPr>
            <a:r>
              <a:rPr lang="en-US" sz="1800" dirty="0"/>
              <a:t>Review a case study of an organization applying the </a:t>
            </a:r>
            <a:r>
              <a:rPr lang="en-US" sz="1800" b="1" dirty="0"/>
              <a:t>project management process groups to manage an IT project</a:t>
            </a:r>
            <a:r>
              <a:rPr lang="en-US" sz="1800" dirty="0"/>
              <a:t>, describe outputs of each process group, and understand the contribution that effective initiating, planning, executing, monitoring and controlling, and closing make to project success</a:t>
            </a:r>
          </a:p>
          <a:p>
            <a:pPr marL="342900" indent="-342900">
              <a:buFont typeface="+mj-lt"/>
              <a:buAutoNum type="alphaLcParenR"/>
            </a:pPr>
            <a:r>
              <a:rPr lang="en-US" sz="1800" dirty="0"/>
              <a:t>Review the same case study of a project managed with an </a:t>
            </a:r>
            <a:r>
              <a:rPr lang="en-US" sz="1800" b="1" dirty="0"/>
              <a:t>agile focus </a:t>
            </a:r>
            <a:r>
              <a:rPr lang="en-US" sz="1800" dirty="0"/>
              <a:t>to illustrate the key differences in approaches</a:t>
            </a:r>
          </a:p>
          <a:p>
            <a:pPr marL="342900" indent="-342900">
              <a:buFont typeface="+mj-lt"/>
              <a:buAutoNum type="alphaLcParenR"/>
            </a:pPr>
            <a:r>
              <a:rPr lang="en-US" sz="1800" dirty="0"/>
              <a:t>Describe </a:t>
            </a:r>
            <a:r>
              <a:rPr lang="en-US" sz="1800" b="1" dirty="0"/>
              <a:t>several templates </a:t>
            </a:r>
            <a:r>
              <a:rPr lang="en-US" sz="1800" dirty="0"/>
              <a:t>for creating documents for each process group</a:t>
            </a:r>
          </a:p>
          <a:p>
            <a:endParaRPr lang="en-ID" dirty="0"/>
          </a:p>
        </p:txBody>
      </p:sp>
      <p:sp>
        <p:nvSpPr>
          <p:cNvPr id="2" name="Footer Placeholder 1"/>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dirty="0"/>
              <a:t>Information Technology Project Management, Eighth Edition</a:t>
            </a:r>
          </a:p>
        </p:txBody>
      </p:sp>
      <p:sp>
        <p:nvSpPr>
          <p:cNvPr id="5" name="Slide Number Placeholder 4"/>
          <p:cNvSpPr>
            <a:spLocks noGrp="1"/>
          </p:cNvSpPr>
          <p:nvPr>
            <p:ph type="sldNum" sz="quarter" idx="12"/>
          </p:nvPr>
        </p:nvSpPr>
        <p:spPr/>
        <p:txBody>
          <a:bodyPr/>
          <a:lstStyle/>
          <a:p>
            <a:pPr>
              <a:defRPr/>
            </a:pPr>
            <a:fld id="{A1CB9F3C-4C76-46FA-AA52-CDC355C9ADCF}" type="slidenum">
              <a:rPr lang="en-US"/>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JWD’s Project Charter</a:t>
            </a:r>
          </a:p>
        </p:txBody>
      </p:sp>
      <p:sp>
        <p:nvSpPr>
          <p:cNvPr id="5" name="Footer Placeholder 4"/>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30</a:t>
            </a:fld>
            <a:endParaRPr lang="en-US" dirty="0"/>
          </a:p>
        </p:txBody>
      </p:sp>
      <p:pic>
        <p:nvPicPr>
          <p:cNvPr id="8" name="Picture 7">
            <a:extLst>
              <a:ext uri="{FF2B5EF4-FFF2-40B4-BE49-F238E27FC236}">
                <a16:creationId xmlns:a16="http://schemas.microsoft.com/office/drawing/2014/main" id="{038739A5-D3A9-4011-9081-93B41D6060BE}"/>
              </a:ext>
            </a:extLst>
          </p:cNvPr>
          <p:cNvPicPr>
            <a:picLocks noChangeAspect="1"/>
          </p:cNvPicPr>
          <p:nvPr/>
        </p:nvPicPr>
        <p:blipFill>
          <a:blip r:embed="rId2"/>
          <a:stretch>
            <a:fillRect/>
          </a:stretch>
        </p:blipFill>
        <p:spPr>
          <a:xfrm>
            <a:off x="581192" y="2061895"/>
            <a:ext cx="6181725" cy="4191000"/>
          </a:xfrm>
          <a:prstGeom prst="rect">
            <a:avLst/>
          </a:prstGeom>
        </p:spPr>
      </p:pic>
      <p:pic>
        <p:nvPicPr>
          <p:cNvPr id="10" name="Picture 9">
            <a:extLst>
              <a:ext uri="{FF2B5EF4-FFF2-40B4-BE49-F238E27FC236}">
                <a16:creationId xmlns:a16="http://schemas.microsoft.com/office/drawing/2014/main" id="{8B4175A5-7D83-4114-A4A0-D8016E3492C4}"/>
              </a:ext>
            </a:extLst>
          </p:cNvPr>
          <p:cNvPicPr>
            <a:picLocks noChangeAspect="1"/>
          </p:cNvPicPr>
          <p:nvPr/>
        </p:nvPicPr>
        <p:blipFill>
          <a:blip r:embed="rId3"/>
          <a:stretch>
            <a:fillRect/>
          </a:stretch>
        </p:blipFill>
        <p:spPr>
          <a:xfrm>
            <a:off x="7216926" y="1512675"/>
            <a:ext cx="4393882" cy="482573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Kick-off Meeting Agenda</a:t>
            </a:r>
          </a:p>
        </p:txBody>
      </p:sp>
      <p:sp>
        <p:nvSpPr>
          <p:cNvPr id="7" name="Content Placeholder 6">
            <a:extLst>
              <a:ext uri="{FF2B5EF4-FFF2-40B4-BE49-F238E27FC236}">
                <a16:creationId xmlns:a16="http://schemas.microsoft.com/office/drawing/2014/main" id="{B96E06B6-88D8-4BE8-916F-DF2FDB7F2C6C}"/>
              </a:ext>
            </a:extLst>
          </p:cNvPr>
          <p:cNvSpPr>
            <a:spLocks noGrp="1"/>
          </p:cNvSpPr>
          <p:nvPr>
            <p:ph idx="1"/>
          </p:nvPr>
        </p:nvSpPr>
        <p:spPr/>
        <p:txBody>
          <a:bodyPr/>
          <a:lstStyle/>
          <a:p>
            <a:endParaRPr lang="en-ID"/>
          </a:p>
        </p:txBody>
      </p:sp>
      <p:sp>
        <p:nvSpPr>
          <p:cNvPr id="5" name="Footer Placeholder 4"/>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31</a:t>
            </a:fld>
            <a:endParaRPr lang="en-US" dirty="0"/>
          </a:p>
        </p:txBody>
      </p:sp>
      <p:pic>
        <p:nvPicPr>
          <p:cNvPr id="8" name="Picture 7">
            <a:extLst>
              <a:ext uri="{FF2B5EF4-FFF2-40B4-BE49-F238E27FC236}">
                <a16:creationId xmlns:a16="http://schemas.microsoft.com/office/drawing/2014/main" id="{76BE1AE6-6037-4A7E-A25B-8B427D255188}"/>
              </a:ext>
            </a:extLst>
          </p:cNvPr>
          <p:cNvPicPr>
            <a:picLocks noChangeAspect="1"/>
          </p:cNvPicPr>
          <p:nvPr/>
        </p:nvPicPr>
        <p:blipFill>
          <a:blip r:embed="rId2"/>
          <a:stretch>
            <a:fillRect/>
          </a:stretch>
        </p:blipFill>
        <p:spPr>
          <a:xfrm>
            <a:off x="5508988" y="1379982"/>
            <a:ext cx="5810250" cy="4819650"/>
          </a:xfrm>
          <a:prstGeom prst="rect">
            <a:avLst/>
          </a:prstGeom>
        </p:spPr>
      </p:pic>
    </p:spTree>
    <p:extLst>
      <p:ext uri="{BB962C8B-B14F-4D97-AF65-F5344CB8AC3E}">
        <p14:creationId xmlns:p14="http://schemas.microsoft.com/office/powerpoint/2010/main" val="1533730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Project Planning</a:t>
            </a:r>
          </a:p>
        </p:txBody>
      </p:sp>
      <p:sp>
        <p:nvSpPr>
          <p:cNvPr id="23557" name="Rectangle 3"/>
          <p:cNvSpPr>
            <a:spLocks noGrp="1" noChangeArrowheads="1"/>
          </p:cNvSpPr>
          <p:nvPr>
            <p:ph idx="1"/>
          </p:nvPr>
        </p:nvSpPr>
        <p:spPr/>
        <p:txBody>
          <a:bodyPr/>
          <a:lstStyle/>
          <a:p>
            <a:pPr>
              <a:lnSpc>
                <a:spcPct val="90000"/>
              </a:lnSpc>
            </a:pPr>
            <a:r>
              <a:rPr lang="en-US" dirty="0"/>
              <a:t>The main purpose of project planning is to </a:t>
            </a:r>
            <a:r>
              <a:rPr lang="en-US" i="1" dirty="0"/>
              <a:t>guide execution</a:t>
            </a:r>
          </a:p>
          <a:p>
            <a:pPr>
              <a:lnSpc>
                <a:spcPct val="90000"/>
              </a:lnSpc>
            </a:pPr>
            <a:r>
              <a:rPr lang="en-US" dirty="0"/>
              <a:t>Every knowledge area includes planning information</a:t>
            </a:r>
          </a:p>
          <a:p>
            <a:pPr>
              <a:lnSpc>
                <a:spcPct val="90000"/>
              </a:lnSpc>
            </a:pPr>
            <a:r>
              <a:rPr lang="en-US" dirty="0"/>
              <a:t>Key outputs included in the JWD project include:</a:t>
            </a:r>
          </a:p>
          <a:p>
            <a:pPr lvl="1">
              <a:lnSpc>
                <a:spcPct val="90000"/>
              </a:lnSpc>
            </a:pPr>
            <a:r>
              <a:rPr lang="en-US" sz="1800" b="0" i="0" dirty="0">
                <a:solidFill>
                  <a:srgbClr val="242021"/>
                </a:solidFill>
                <a:effectLst/>
                <a:latin typeface="Caslon224Std-Book"/>
              </a:rPr>
              <a:t>A </a:t>
            </a:r>
            <a:r>
              <a:rPr lang="en-US" sz="1800" b="1" i="0" dirty="0">
                <a:solidFill>
                  <a:srgbClr val="242021"/>
                </a:solidFill>
                <a:effectLst/>
                <a:latin typeface="Caslon224Std-Book"/>
              </a:rPr>
              <a:t>team charter</a:t>
            </a:r>
            <a:r>
              <a:rPr lang="en-US" sz="1800" b="0" i="0" dirty="0">
                <a:solidFill>
                  <a:srgbClr val="242021"/>
                </a:solidFill>
                <a:effectLst/>
                <a:latin typeface="Caslon224Std-Book"/>
              </a:rPr>
              <a:t>, an output of project resource management planning</a:t>
            </a:r>
          </a:p>
          <a:p>
            <a:pPr lvl="1">
              <a:lnSpc>
                <a:spcPct val="90000"/>
              </a:lnSpc>
            </a:pPr>
            <a:r>
              <a:rPr lang="en-US" sz="1800" b="0" i="0" dirty="0">
                <a:solidFill>
                  <a:srgbClr val="242021"/>
                </a:solidFill>
                <a:effectLst/>
                <a:latin typeface="Caslon224Std-Book"/>
              </a:rPr>
              <a:t>A project scope statement</a:t>
            </a:r>
            <a:endParaRPr lang="en-US" sz="1800" dirty="0">
              <a:solidFill>
                <a:srgbClr val="242021"/>
              </a:solidFill>
              <a:latin typeface="Caslon224Std-Book"/>
            </a:endParaRPr>
          </a:p>
          <a:p>
            <a:pPr lvl="1">
              <a:lnSpc>
                <a:spcPct val="90000"/>
              </a:lnSpc>
            </a:pPr>
            <a:r>
              <a:rPr lang="en-US" sz="1800" b="0" i="0" dirty="0">
                <a:solidFill>
                  <a:srgbClr val="242021"/>
                </a:solidFill>
                <a:effectLst/>
                <a:latin typeface="Caslon224Std-Book"/>
              </a:rPr>
              <a:t>A work breakdown structure, a key part of the scope baseline</a:t>
            </a:r>
            <a:endParaRPr lang="en-US" sz="1800" dirty="0">
              <a:solidFill>
                <a:srgbClr val="242021"/>
              </a:solidFill>
              <a:latin typeface="Caslon224Std-Book"/>
            </a:endParaRPr>
          </a:p>
          <a:p>
            <a:pPr lvl="1">
              <a:lnSpc>
                <a:spcPct val="90000"/>
              </a:lnSpc>
            </a:pPr>
            <a:r>
              <a:rPr lang="en-US" sz="1800" b="0" i="0" dirty="0">
                <a:solidFill>
                  <a:srgbClr val="242021"/>
                </a:solidFill>
                <a:effectLst/>
                <a:latin typeface="Caslon224Std-Book"/>
              </a:rPr>
              <a:t>A project schedule, in the form of a Gantt chart with all dependencies and</a:t>
            </a:r>
            <a:br>
              <a:rPr lang="en-US" sz="1800" b="0" i="0" dirty="0">
                <a:solidFill>
                  <a:srgbClr val="242021"/>
                </a:solidFill>
                <a:effectLst/>
                <a:latin typeface="Caslon224Std-Book"/>
              </a:rPr>
            </a:br>
            <a:r>
              <a:rPr lang="en-US" sz="1800" b="0" i="0" dirty="0">
                <a:solidFill>
                  <a:srgbClr val="242021"/>
                </a:solidFill>
                <a:effectLst/>
                <a:latin typeface="Caslon224Std-Book"/>
              </a:rPr>
              <a:t>resources entered</a:t>
            </a:r>
            <a:endParaRPr lang="en-US" sz="1800" dirty="0">
              <a:solidFill>
                <a:srgbClr val="242021"/>
              </a:solidFill>
              <a:latin typeface="Caslon224Std-Book"/>
            </a:endParaRPr>
          </a:p>
          <a:p>
            <a:pPr lvl="1">
              <a:lnSpc>
                <a:spcPct val="90000"/>
              </a:lnSpc>
            </a:pPr>
            <a:r>
              <a:rPr lang="en-US" sz="1800" b="0" i="0" dirty="0">
                <a:solidFill>
                  <a:srgbClr val="242021"/>
                </a:solidFill>
                <a:effectLst/>
                <a:latin typeface="Caslon224Std-Book"/>
              </a:rPr>
              <a:t>A list of prioritized risks (part of a risk register)</a:t>
            </a:r>
            <a:r>
              <a:rPr lang="en-US" dirty="0"/>
              <a:t> </a:t>
            </a:r>
            <a:br>
              <a:rPr lang="en-US" dirty="0"/>
            </a:br>
            <a:endParaRPr lang="en-US" dirty="0"/>
          </a:p>
        </p:txBody>
      </p:sp>
      <p:sp>
        <p:nvSpPr>
          <p:cNvPr id="23554" name="Footer Placeholder 3"/>
          <p:cNvSpPr>
            <a:spLocks noGrp="1"/>
          </p:cNvSpPr>
          <p:nvPr>
            <p:ph type="ftr" sz="quarter" idx="11"/>
          </p:nvPr>
        </p:nvSpPr>
        <p:spPr bwMode="auto">
          <a:prstGeom prst="rect">
            <a:avLst/>
          </a:prstGeom>
          <a:noFill/>
          <a:ln>
            <a:miter lim="800000"/>
            <a:headEnd/>
            <a:tailEnd/>
          </a:ln>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476446FF-E348-496B-AE9F-4CFBB14A8659}" type="slidenum">
              <a:rPr lang="en-US"/>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3" name="Rectangle 2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1B6A6A2-1936-4E9A-93F8-D5B989AD970B}"/>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i="0">
                <a:solidFill>
                  <a:srgbClr val="FFFFFF"/>
                </a:solidFill>
                <a:effectLst/>
              </a:rPr>
              <a:t>Team charter</a:t>
            </a:r>
            <a:r>
              <a:rPr lang="en-US" sz="3600">
                <a:solidFill>
                  <a:srgbClr val="FFFFFF"/>
                </a:solidFill>
              </a:rPr>
              <a:t> </a:t>
            </a:r>
          </a:p>
        </p:txBody>
      </p:sp>
      <p:sp>
        <p:nvSpPr>
          <p:cNvPr id="5" name="Slide Number Placeholder 4">
            <a:extLst>
              <a:ext uri="{FF2B5EF4-FFF2-40B4-BE49-F238E27FC236}">
                <a16:creationId xmlns:a16="http://schemas.microsoft.com/office/drawing/2014/main" id="{B0865106-AE60-49BC-A715-4BED7F99B7D3}"/>
              </a:ext>
            </a:extLst>
          </p:cNvPr>
          <p:cNvSpPr>
            <a:spLocks noGrp="1"/>
          </p:cNvSpPr>
          <p:nvPr>
            <p:ph type="sldNum" sz="quarter" idx="12"/>
          </p:nvPr>
        </p:nvSpPr>
        <p:spPr>
          <a:xfrm>
            <a:off x="3454399" y="766070"/>
            <a:ext cx="542673"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33</a:t>
            </a:fld>
            <a:endParaRPr lang="en-US">
              <a:solidFill>
                <a:srgbClr val="FFFFFF"/>
              </a:solidFill>
            </a:endParaRPr>
          </a:p>
        </p:txBody>
      </p:sp>
      <p:sp>
        <p:nvSpPr>
          <p:cNvPr id="4" name="Footer Placeholder 3">
            <a:extLst>
              <a:ext uri="{FF2B5EF4-FFF2-40B4-BE49-F238E27FC236}">
                <a16:creationId xmlns:a16="http://schemas.microsoft.com/office/drawing/2014/main" id="{0CA3388B-52A7-4F7E-A32D-92F39DA774ED}"/>
              </a:ext>
            </a:extLst>
          </p:cNvPr>
          <p:cNvSpPr>
            <a:spLocks noGrp="1"/>
          </p:cNvSpPr>
          <p:nvPr>
            <p:ph type="ftr" sz="quarter" idx="11"/>
          </p:nvPr>
        </p:nvSpPr>
        <p:spPr>
          <a:xfrm>
            <a:off x="581192" y="5884078"/>
            <a:ext cx="3432008" cy="365125"/>
          </a:xfrm>
        </p:spPr>
        <p:txBody>
          <a:bodyPr vert="horz" lIns="91440" tIns="45720" rIns="91440" bIns="45720" rtlCol="0" anchor="ctr">
            <a:normAutofit/>
          </a:bodyPr>
          <a:lstStyle/>
          <a:p>
            <a:pPr defTabSz="457200">
              <a:spcAft>
                <a:spcPts val="600"/>
              </a:spcAft>
            </a:pPr>
            <a:r>
              <a:rPr lang="en-US" kern="1200" cap="all">
                <a:solidFill>
                  <a:srgbClr val="FFFFFF"/>
                </a:solidFill>
                <a:latin typeface="+mn-lt"/>
                <a:ea typeface="+mn-ea"/>
                <a:cs typeface="+mn-cs"/>
              </a:rPr>
              <a:t>Manajemen PROYEK TI 2020 – FASILKOM UI</a:t>
            </a:r>
          </a:p>
        </p:txBody>
      </p:sp>
      <p:pic>
        <p:nvPicPr>
          <p:cNvPr id="7" name="Content Placeholder 6">
            <a:extLst>
              <a:ext uri="{FF2B5EF4-FFF2-40B4-BE49-F238E27FC236}">
                <a16:creationId xmlns:a16="http://schemas.microsoft.com/office/drawing/2014/main" id="{3B264CF5-2A0A-4F85-B1C9-99F9CB7438D7}"/>
              </a:ext>
            </a:extLst>
          </p:cNvPr>
          <p:cNvPicPr>
            <a:picLocks noGrp="1" noChangeAspect="1"/>
          </p:cNvPicPr>
          <p:nvPr>
            <p:ph idx="1"/>
          </p:nvPr>
        </p:nvPicPr>
        <p:blipFill>
          <a:blip r:embed="rId2"/>
          <a:stretch>
            <a:fillRect/>
          </a:stretch>
        </p:blipFill>
        <p:spPr>
          <a:xfrm>
            <a:off x="5828378" y="377446"/>
            <a:ext cx="5126611" cy="6103108"/>
          </a:xfrm>
          <a:prstGeom prst="rect">
            <a:avLst/>
          </a:prstGeom>
        </p:spPr>
      </p:pic>
    </p:spTree>
    <p:extLst>
      <p:ext uri="{BB962C8B-B14F-4D97-AF65-F5344CB8AC3E}">
        <p14:creationId xmlns:p14="http://schemas.microsoft.com/office/powerpoint/2010/main" val="1938026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3" name="Rectangle 2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F1DFA76-71CD-4AD3-8AFE-29C49A5D75E4}"/>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i="0">
                <a:solidFill>
                  <a:srgbClr val="FFFFFF"/>
                </a:solidFill>
                <a:effectLst/>
              </a:rPr>
              <a:t>Scope statement draft</a:t>
            </a:r>
            <a:r>
              <a:rPr lang="en-US" sz="3600">
                <a:solidFill>
                  <a:srgbClr val="FFFFFF"/>
                </a:solidFill>
              </a:rPr>
              <a:t> </a:t>
            </a:r>
          </a:p>
        </p:txBody>
      </p:sp>
      <p:sp>
        <p:nvSpPr>
          <p:cNvPr id="5" name="Slide Number Placeholder 4">
            <a:extLst>
              <a:ext uri="{FF2B5EF4-FFF2-40B4-BE49-F238E27FC236}">
                <a16:creationId xmlns:a16="http://schemas.microsoft.com/office/drawing/2014/main" id="{DD9AD0E0-5FE5-42A2-AF45-7AE4960B6770}"/>
              </a:ext>
            </a:extLst>
          </p:cNvPr>
          <p:cNvSpPr>
            <a:spLocks noGrp="1"/>
          </p:cNvSpPr>
          <p:nvPr>
            <p:ph type="sldNum" sz="quarter" idx="12"/>
          </p:nvPr>
        </p:nvSpPr>
        <p:spPr>
          <a:xfrm>
            <a:off x="3454399" y="766070"/>
            <a:ext cx="542673"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34</a:t>
            </a:fld>
            <a:endParaRPr lang="en-US">
              <a:solidFill>
                <a:srgbClr val="FFFFFF"/>
              </a:solidFill>
            </a:endParaRPr>
          </a:p>
        </p:txBody>
      </p:sp>
      <p:sp>
        <p:nvSpPr>
          <p:cNvPr id="4" name="Footer Placeholder 3">
            <a:extLst>
              <a:ext uri="{FF2B5EF4-FFF2-40B4-BE49-F238E27FC236}">
                <a16:creationId xmlns:a16="http://schemas.microsoft.com/office/drawing/2014/main" id="{273741D2-9F78-4BB7-A3C3-A1CFA1E21DBD}"/>
              </a:ext>
            </a:extLst>
          </p:cNvPr>
          <p:cNvSpPr>
            <a:spLocks noGrp="1"/>
          </p:cNvSpPr>
          <p:nvPr>
            <p:ph type="ftr" sz="quarter" idx="11"/>
          </p:nvPr>
        </p:nvSpPr>
        <p:spPr>
          <a:xfrm>
            <a:off x="581192" y="5884078"/>
            <a:ext cx="3432008" cy="365125"/>
          </a:xfrm>
        </p:spPr>
        <p:txBody>
          <a:bodyPr vert="horz" lIns="91440" tIns="45720" rIns="91440" bIns="45720" rtlCol="0" anchor="ctr">
            <a:normAutofit/>
          </a:bodyPr>
          <a:lstStyle/>
          <a:p>
            <a:pPr defTabSz="457200">
              <a:spcAft>
                <a:spcPts val="600"/>
              </a:spcAft>
            </a:pPr>
            <a:r>
              <a:rPr lang="en-US" kern="1200" cap="all">
                <a:solidFill>
                  <a:srgbClr val="FFFFFF"/>
                </a:solidFill>
                <a:latin typeface="+mn-lt"/>
                <a:ea typeface="+mn-ea"/>
                <a:cs typeface="+mn-cs"/>
              </a:rPr>
              <a:t>Manajemen PROYEK TI 2020 – FASILKOM UI</a:t>
            </a:r>
          </a:p>
        </p:txBody>
      </p:sp>
      <p:pic>
        <p:nvPicPr>
          <p:cNvPr id="7" name="Content Placeholder 6">
            <a:extLst>
              <a:ext uri="{FF2B5EF4-FFF2-40B4-BE49-F238E27FC236}">
                <a16:creationId xmlns:a16="http://schemas.microsoft.com/office/drawing/2014/main" id="{9CD5EFF3-911A-4B01-8DE5-3BAB926F441C}"/>
              </a:ext>
            </a:extLst>
          </p:cNvPr>
          <p:cNvPicPr>
            <a:picLocks noGrp="1" noChangeAspect="1"/>
          </p:cNvPicPr>
          <p:nvPr>
            <p:ph idx="1"/>
          </p:nvPr>
        </p:nvPicPr>
        <p:blipFill rotWithShape="1">
          <a:blip r:embed="rId2"/>
          <a:srcRect b="18265"/>
          <a:stretch/>
        </p:blipFill>
        <p:spPr>
          <a:xfrm>
            <a:off x="4650063" y="102871"/>
            <a:ext cx="6764864" cy="3428130"/>
          </a:xfrm>
          <a:prstGeom prst="rect">
            <a:avLst/>
          </a:prstGeom>
        </p:spPr>
      </p:pic>
      <p:pic>
        <p:nvPicPr>
          <p:cNvPr id="9" name="Picture 8">
            <a:extLst>
              <a:ext uri="{FF2B5EF4-FFF2-40B4-BE49-F238E27FC236}">
                <a16:creationId xmlns:a16="http://schemas.microsoft.com/office/drawing/2014/main" id="{0B7F0DE8-A372-4429-B1C2-D765E3939C90}"/>
              </a:ext>
            </a:extLst>
          </p:cNvPr>
          <p:cNvPicPr>
            <a:picLocks noChangeAspect="1"/>
          </p:cNvPicPr>
          <p:nvPr/>
        </p:nvPicPr>
        <p:blipFill rotWithShape="1">
          <a:blip r:embed="rId3"/>
          <a:srcRect b="31987"/>
          <a:stretch/>
        </p:blipFill>
        <p:spPr>
          <a:xfrm>
            <a:off x="4669368" y="3661168"/>
            <a:ext cx="6764864" cy="1824402"/>
          </a:xfrm>
          <a:prstGeom prst="rect">
            <a:avLst/>
          </a:prstGeom>
        </p:spPr>
      </p:pic>
      <p:pic>
        <p:nvPicPr>
          <p:cNvPr id="11" name="Picture 10">
            <a:extLst>
              <a:ext uri="{FF2B5EF4-FFF2-40B4-BE49-F238E27FC236}">
                <a16:creationId xmlns:a16="http://schemas.microsoft.com/office/drawing/2014/main" id="{7A4957C8-5373-4EAA-8356-8420ED5D0D2C}"/>
              </a:ext>
            </a:extLst>
          </p:cNvPr>
          <p:cNvPicPr>
            <a:picLocks noChangeAspect="1"/>
          </p:cNvPicPr>
          <p:nvPr/>
        </p:nvPicPr>
        <p:blipFill>
          <a:blip r:embed="rId4"/>
          <a:stretch>
            <a:fillRect/>
          </a:stretch>
        </p:blipFill>
        <p:spPr>
          <a:xfrm>
            <a:off x="4669368" y="5572928"/>
            <a:ext cx="6764864" cy="749306"/>
          </a:xfrm>
          <a:prstGeom prst="rect">
            <a:avLst/>
          </a:prstGeom>
        </p:spPr>
      </p:pic>
    </p:spTree>
    <p:extLst>
      <p:ext uri="{BB962C8B-B14F-4D97-AF65-F5344CB8AC3E}">
        <p14:creationId xmlns:p14="http://schemas.microsoft.com/office/powerpoint/2010/main" val="2995486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3" name="Rectangle 2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06D26C9-A00A-40AB-B288-4D624521A4E1}"/>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Work breakdown structure</a:t>
            </a:r>
          </a:p>
        </p:txBody>
      </p:sp>
      <p:sp>
        <p:nvSpPr>
          <p:cNvPr id="5" name="Slide Number Placeholder 4">
            <a:extLst>
              <a:ext uri="{FF2B5EF4-FFF2-40B4-BE49-F238E27FC236}">
                <a16:creationId xmlns:a16="http://schemas.microsoft.com/office/drawing/2014/main" id="{D456A275-E866-4010-ADEA-A3438E312F21}"/>
              </a:ext>
            </a:extLst>
          </p:cNvPr>
          <p:cNvSpPr>
            <a:spLocks noGrp="1"/>
          </p:cNvSpPr>
          <p:nvPr>
            <p:ph type="sldNum" sz="quarter" idx="12"/>
          </p:nvPr>
        </p:nvSpPr>
        <p:spPr>
          <a:xfrm>
            <a:off x="3454399" y="766070"/>
            <a:ext cx="542673"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35</a:t>
            </a:fld>
            <a:endParaRPr lang="en-US">
              <a:solidFill>
                <a:srgbClr val="FFFFFF"/>
              </a:solidFill>
            </a:endParaRPr>
          </a:p>
        </p:txBody>
      </p:sp>
      <p:sp>
        <p:nvSpPr>
          <p:cNvPr id="4" name="Footer Placeholder 3">
            <a:extLst>
              <a:ext uri="{FF2B5EF4-FFF2-40B4-BE49-F238E27FC236}">
                <a16:creationId xmlns:a16="http://schemas.microsoft.com/office/drawing/2014/main" id="{45677D56-5232-4231-AE96-7DC33558C705}"/>
              </a:ext>
            </a:extLst>
          </p:cNvPr>
          <p:cNvSpPr>
            <a:spLocks noGrp="1"/>
          </p:cNvSpPr>
          <p:nvPr>
            <p:ph type="ftr" sz="quarter" idx="11"/>
          </p:nvPr>
        </p:nvSpPr>
        <p:spPr>
          <a:xfrm>
            <a:off x="581192" y="5884078"/>
            <a:ext cx="3432008" cy="365125"/>
          </a:xfrm>
        </p:spPr>
        <p:txBody>
          <a:bodyPr vert="horz" lIns="91440" tIns="45720" rIns="91440" bIns="45720" rtlCol="0" anchor="ctr">
            <a:normAutofit/>
          </a:bodyPr>
          <a:lstStyle/>
          <a:p>
            <a:pPr defTabSz="457200">
              <a:spcAft>
                <a:spcPts val="600"/>
              </a:spcAft>
            </a:pPr>
            <a:r>
              <a:rPr lang="en-US" kern="1200" cap="all">
                <a:solidFill>
                  <a:srgbClr val="FFFFFF"/>
                </a:solidFill>
                <a:latin typeface="+mn-lt"/>
                <a:ea typeface="+mn-ea"/>
                <a:cs typeface="+mn-cs"/>
              </a:rPr>
              <a:t>Manajemen PROYEK TI 2020 – FASILKOM UI</a:t>
            </a:r>
          </a:p>
        </p:txBody>
      </p:sp>
      <p:pic>
        <p:nvPicPr>
          <p:cNvPr id="7" name="Content Placeholder 6">
            <a:extLst>
              <a:ext uri="{FF2B5EF4-FFF2-40B4-BE49-F238E27FC236}">
                <a16:creationId xmlns:a16="http://schemas.microsoft.com/office/drawing/2014/main" id="{D6127A60-CBB6-4867-B792-05BBAFB568DC}"/>
              </a:ext>
            </a:extLst>
          </p:cNvPr>
          <p:cNvPicPr>
            <a:picLocks noGrp="1" noChangeAspect="1"/>
          </p:cNvPicPr>
          <p:nvPr>
            <p:ph idx="1"/>
          </p:nvPr>
        </p:nvPicPr>
        <p:blipFill rotWithShape="1">
          <a:blip r:embed="rId2"/>
          <a:srcRect b="38158"/>
          <a:stretch/>
        </p:blipFill>
        <p:spPr>
          <a:xfrm>
            <a:off x="4375686" y="1131195"/>
            <a:ext cx="3722774" cy="3462019"/>
          </a:xfrm>
          <a:prstGeom prst="rect">
            <a:avLst/>
          </a:prstGeom>
        </p:spPr>
      </p:pic>
      <p:pic>
        <p:nvPicPr>
          <p:cNvPr id="9" name="Picture 8">
            <a:extLst>
              <a:ext uri="{FF2B5EF4-FFF2-40B4-BE49-F238E27FC236}">
                <a16:creationId xmlns:a16="http://schemas.microsoft.com/office/drawing/2014/main" id="{B6BFBBE0-DD8B-47D8-8B0C-F891CC120339}"/>
              </a:ext>
            </a:extLst>
          </p:cNvPr>
          <p:cNvPicPr>
            <a:picLocks noChangeAspect="1"/>
          </p:cNvPicPr>
          <p:nvPr/>
        </p:nvPicPr>
        <p:blipFill>
          <a:blip r:embed="rId3"/>
          <a:stretch>
            <a:fillRect/>
          </a:stretch>
        </p:blipFill>
        <p:spPr>
          <a:xfrm>
            <a:off x="8206482" y="1131195"/>
            <a:ext cx="3676650" cy="4572000"/>
          </a:xfrm>
          <a:prstGeom prst="rect">
            <a:avLst/>
          </a:prstGeom>
        </p:spPr>
      </p:pic>
    </p:spTree>
    <p:extLst>
      <p:ext uri="{BB962C8B-B14F-4D97-AF65-F5344CB8AC3E}">
        <p14:creationId xmlns:p14="http://schemas.microsoft.com/office/powerpoint/2010/main" val="3262189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82" name="Rectangle 81">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4578" name="Rectangle 2"/>
          <p:cNvSpPr>
            <a:spLocks noGrp="1" noChangeArrowheads="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JWD Consulting Intranet Site Project Baseline Gantt Chart</a:t>
            </a:r>
          </a:p>
        </p:txBody>
      </p:sp>
      <p:sp>
        <p:nvSpPr>
          <p:cNvPr id="6" name="Slide Number Placeholder 5"/>
          <p:cNvSpPr>
            <a:spLocks noGrp="1"/>
          </p:cNvSpPr>
          <p:nvPr>
            <p:ph type="sldNum" sz="quarter" idx="12"/>
          </p:nvPr>
        </p:nvSpPr>
        <p:spPr>
          <a:xfrm>
            <a:off x="3454399" y="766070"/>
            <a:ext cx="542673" cy="365125"/>
          </a:xfrm>
        </p:spPr>
        <p:txBody>
          <a:bodyPr vert="horz" lIns="91440" tIns="45720" rIns="91440" bIns="45720" rtlCol="0" anchor="ctr">
            <a:normAutofit/>
          </a:bodyPr>
          <a:lstStyle/>
          <a:p>
            <a:pPr defTabSz="457200">
              <a:spcAft>
                <a:spcPts val="600"/>
              </a:spcAft>
              <a:defRPr/>
            </a:pPr>
            <a:fld id="{C796DE11-80E7-4489-BDD7-4B19D01BE34D}" type="slidenum">
              <a:rPr lang="en-US">
                <a:solidFill>
                  <a:srgbClr val="FFFFFF"/>
                </a:solidFill>
              </a:rPr>
              <a:pPr defTabSz="457200">
                <a:spcAft>
                  <a:spcPts val="600"/>
                </a:spcAft>
                <a:defRPr/>
              </a:pPr>
              <a:t>36</a:t>
            </a:fld>
            <a:endParaRPr lang="en-US">
              <a:solidFill>
                <a:srgbClr val="FFFFFF"/>
              </a:solidFill>
            </a:endParaRPr>
          </a:p>
        </p:txBody>
      </p:sp>
      <p:sp>
        <p:nvSpPr>
          <p:cNvPr id="7" name="Footer Placeholder 6"/>
          <p:cNvSpPr>
            <a:spLocks noGrp="1"/>
          </p:cNvSpPr>
          <p:nvPr>
            <p:ph type="ftr" sz="quarter" idx="11"/>
          </p:nvPr>
        </p:nvSpPr>
        <p:spPr>
          <a:xfrm>
            <a:off x="581192" y="5884078"/>
            <a:ext cx="3432008" cy="365125"/>
          </a:xfrm>
        </p:spPr>
        <p:txBody>
          <a:bodyPr vert="horz" lIns="91440" tIns="45720" rIns="91440" bIns="45720" rtlCol="0" anchor="ctr">
            <a:normAutofit/>
          </a:bodyPr>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lgn="l" defTabSz="457200">
              <a:lnSpc>
                <a:spcPct val="90000"/>
              </a:lnSpc>
              <a:spcAft>
                <a:spcPts val="600"/>
              </a:spcAft>
              <a:defRPr/>
            </a:pPr>
            <a:r>
              <a:rPr lang="en-US" sz="900" kern="1200" cap="all">
                <a:solidFill>
                  <a:srgbClr val="FFFFFF"/>
                </a:solidFill>
                <a:latin typeface="+mn-lt"/>
                <a:ea typeface="+mn-ea"/>
                <a:cs typeface="+mn-cs"/>
              </a:rPr>
              <a:t>Information Technology Project Management, Eighth Edition</a:t>
            </a:r>
          </a:p>
        </p:txBody>
      </p:sp>
      <p:pic>
        <p:nvPicPr>
          <p:cNvPr id="5" name="Content Placeholder 4">
            <a:extLst>
              <a:ext uri="{FF2B5EF4-FFF2-40B4-BE49-F238E27FC236}">
                <a16:creationId xmlns:a16="http://schemas.microsoft.com/office/drawing/2014/main" id="{E8E3ECA9-4662-4B04-B83A-50AFC1BFB3E6}"/>
              </a:ext>
            </a:extLst>
          </p:cNvPr>
          <p:cNvPicPr>
            <a:picLocks noGrp="1" noChangeAspect="1"/>
          </p:cNvPicPr>
          <p:nvPr>
            <p:ph idx="1"/>
          </p:nvPr>
        </p:nvPicPr>
        <p:blipFill>
          <a:blip r:embed="rId2"/>
          <a:stretch>
            <a:fillRect/>
          </a:stretch>
        </p:blipFill>
        <p:spPr>
          <a:xfrm>
            <a:off x="4765053" y="1201653"/>
            <a:ext cx="6764864" cy="44309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3" name="Rectangle 2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9928D7A-D95C-4F91-BF3E-4647012EF462}"/>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List of Prioritized Risks</a:t>
            </a:r>
          </a:p>
        </p:txBody>
      </p:sp>
      <p:sp>
        <p:nvSpPr>
          <p:cNvPr id="5" name="Slide Number Placeholder 4">
            <a:extLst>
              <a:ext uri="{FF2B5EF4-FFF2-40B4-BE49-F238E27FC236}">
                <a16:creationId xmlns:a16="http://schemas.microsoft.com/office/drawing/2014/main" id="{6F33313A-F86E-4294-8AC1-34146895D815}"/>
              </a:ext>
            </a:extLst>
          </p:cNvPr>
          <p:cNvSpPr>
            <a:spLocks noGrp="1"/>
          </p:cNvSpPr>
          <p:nvPr>
            <p:ph type="sldNum" sz="quarter" idx="12"/>
          </p:nvPr>
        </p:nvSpPr>
        <p:spPr>
          <a:xfrm>
            <a:off x="3454399" y="766070"/>
            <a:ext cx="542673"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37</a:t>
            </a:fld>
            <a:endParaRPr lang="en-US">
              <a:solidFill>
                <a:srgbClr val="FFFFFF"/>
              </a:solidFill>
            </a:endParaRPr>
          </a:p>
        </p:txBody>
      </p:sp>
      <p:sp>
        <p:nvSpPr>
          <p:cNvPr id="4" name="Footer Placeholder 3">
            <a:extLst>
              <a:ext uri="{FF2B5EF4-FFF2-40B4-BE49-F238E27FC236}">
                <a16:creationId xmlns:a16="http://schemas.microsoft.com/office/drawing/2014/main" id="{257AE649-7A6A-4459-9677-A5FBE47DABE8}"/>
              </a:ext>
            </a:extLst>
          </p:cNvPr>
          <p:cNvSpPr>
            <a:spLocks noGrp="1"/>
          </p:cNvSpPr>
          <p:nvPr>
            <p:ph type="ftr" sz="quarter" idx="11"/>
          </p:nvPr>
        </p:nvSpPr>
        <p:spPr>
          <a:xfrm>
            <a:off x="581192" y="5884078"/>
            <a:ext cx="3432008" cy="365125"/>
          </a:xfrm>
        </p:spPr>
        <p:txBody>
          <a:bodyPr vert="horz" lIns="91440" tIns="45720" rIns="91440" bIns="45720" rtlCol="0" anchor="ctr">
            <a:normAutofit/>
          </a:bodyPr>
          <a:lstStyle/>
          <a:p>
            <a:pPr defTabSz="457200">
              <a:spcAft>
                <a:spcPts val="600"/>
              </a:spcAft>
            </a:pPr>
            <a:r>
              <a:rPr lang="en-US" kern="1200" cap="all">
                <a:solidFill>
                  <a:srgbClr val="FFFFFF"/>
                </a:solidFill>
                <a:latin typeface="+mn-lt"/>
                <a:ea typeface="+mn-ea"/>
                <a:cs typeface="+mn-cs"/>
              </a:rPr>
              <a:t>Manajemen PROYEK TI 2020 – FASILKOM UI</a:t>
            </a:r>
          </a:p>
        </p:txBody>
      </p:sp>
      <p:pic>
        <p:nvPicPr>
          <p:cNvPr id="7" name="Content Placeholder 6">
            <a:extLst>
              <a:ext uri="{FF2B5EF4-FFF2-40B4-BE49-F238E27FC236}">
                <a16:creationId xmlns:a16="http://schemas.microsoft.com/office/drawing/2014/main" id="{52F956F0-D94A-41A0-BFEB-719CE6CF8A35}"/>
              </a:ext>
            </a:extLst>
          </p:cNvPr>
          <p:cNvPicPr>
            <a:picLocks noGrp="1" noChangeAspect="1"/>
          </p:cNvPicPr>
          <p:nvPr>
            <p:ph idx="1"/>
          </p:nvPr>
        </p:nvPicPr>
        <p:blipFill>
          <a:blip r:embed="rId2"/>
          <a:stretch>
            <a:fillRect/>
          </a:stretch>
        </p:blipFill>
        <p:spPr>
          <a:xfrm>
            <a:off x="4765053" y="1556808"/>
            <a:ext cx="6764864" cy="3720674"/>
          </a:xfrm>
          <a:prstGeom prst="rect">
            <a:avLst/>
          </a:prstGeom>
        </p:spPr>
      </p:pic>
    </p:spTree>
    <p:extLst>
      <p:ext uri="{BB962C8B-B14F-4D97-AF65-F5344CB8AC3E}">
        <p14:creationId xmlns:p14="http://schemas.microsoft.com/office/powerpoint/2010/main" val="55090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Project Executing</a:t>
            </a:r>
          </a:p>
        </p:txBody>
      </p:sp>
      <p:sp>
        <p:nvSpPr>
          <p:cNvPr id="26629" name="Rectangle 3"/>
          <p:cNvSpPr>
            <a:spLocks noGrp="1" noChangeArrowheads="1"/>
          </p:cNvSpPr>
          <p:nvPr>
            <p:ph idx="1"/>
          </p:nvPr>
        </p:nvSpPr>
        <p:spPr/>
        <p:txBody>
          <a:bodyPr/>
          <a:lstStyle/>
          <a:p>
            <a:pPr>
              <a:lnSpc>
                <a:spcPct val="80000"/>
              </a:lnSpc>
            </a:pPr>
            <a:r>
              <a:rPr lang="en-US" dirty="0"/>
              <a:t>Usually takes the </a:t>
            </a:r>
            <a:r>
              <a:rPr lang="en-US" b="1" u="sng" dirty="0"/>
              <a:t>most time and resources </a:t>
            </a:r>
            <a:r>
              <a:rPr lang="en-US" dirty="0"/>
              <a:t>to perform project execution </a:t>
            </a:r>
          </a:p>
          <a:p>
            <a:pPr>
              <a:lnSpc>
                <a:spcPct val="80000"/>
              </a:lnSpc>
            </a:pPr>
            <a:r>
              <a:rPr lang="en-US" dirty="0"/>
              <a:t>Project managers must use their leadership skills to handle the many challenges that occur during project execution</a:t>
            </a:r>
          </a:p>
          <a:p>
            <a:pPr>
              <a:lnSpc>
                <a:spcPct val="80000"/>
              </a:lnSpc>
            </a:pPr>
            <a:r>
              <a:rPr lang="en-US" dirty="0"/>
              <a:t>Many project sponsors and customers focus on deliverables related to providing the products, services, or results desired from the project</a:t>
            </a:r>
          </a:p>
          <a:p>
            <a:pPr>
              <a:lnSpc>
                <a:spcPct val="80000"/>
              </a:lnSpc>
            </a:pPr>
            <a:r>
              <a:rPr lang="en-US" dirty="0"/>
              <a:t>A milestone report can help focus on completing major milestones</a:t>
            </a:r>
          </a:p>
        </p:txBody>
      </p:sp>
      <p:sp>
        <p:nvSpPr>
          <p:cNvPr id="26626" name="Footer Placeholder 3"/>
          <p:cNvSpPr>
            <a:spLocks noGrp="1"/>
          </p:cNvSpPr>
          <p:nvPr>
            <p:ph type="ftr" sz="quarter" idx="11"/>
          </p:nvPr>
        </p:nvSpPr>
        <p:spPr bwMode="auto">
          <a:prstGeom prst="rect">
            <a:avLst/>
          </a:prstGeom>
          <a:noFill/>
          <a:ln>
            <a:miter lim="800000"/>
            <a:headEnd/>
            <a:tailEnd/>
          </a:ln>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E98E000D-C36D-44D8-9618-8D9141201FD0}"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81" name="Rectangle 80">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84" name="Rectangle 8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7652" name="Rectangle 2"/>
          <p:cNvSpPr>
            <a:spLocks noGrp="1" noChangeArrowheads="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Part of Milestone Report (partial)</a:t>
            </a:r>
          </a:p>
        </p:txBody>
      </p:sp>
      <p:sp>
        <p:nvSpPr>
          <p:cNvPr id="5" name="Slide Number Placeholder 4"/>
          <p:cNvSpPr>
            <a:spLocks noGrp="1"/>
          </p:cNvSpPr>
          <p:nvPr>
            <p:ph type="sldNum" sz="quarter" idx="12"/>
          </p:nvPr>
        </p:nvSpPr>
        <p:spPr>
          <a:xfrm>
            <a:off x="3454399" y="766070"/>
            <a:ext cx="542673" cy="365125"/>
          </a:xfrm>
        </p:spPr>
        <p:txBody>
          <a:bodyPr vert="horz" lIns="91440" tIns="45720" rIns="91440" bIns="45720" rtlCol="0" anchor="ctr">
            <a:normAutofit/>
          </a:bodyPr>
          <a:lstStyle/>
          <a:p>
            <a:pPr defTabSz="457200">
              <a:spcAft>
                <a:spcPts val="600"/>
              </a:spcAft>
              <a:defRPr/>
            </a:pPr>
            <a:fld id="{EA4B2BE0-17FD-4B0D-B334-A8081BCC28FF}" type="slidenum">
              <a:rPr lang="en-US">
                <a:solidFill>
                  <a:srgbClr val="FFFFFF"/>
                </a:solidFill>
              </a:rPr>
              <a:pPr defTabSz="457200">
                <a:spcAft>
                  <a:spcPts val="600"/>
                </a:spcAft>
                <a:defRPr/>
              </a:pPr>
              <a:t>39</a:t>
            </a:fld>
            <a:endParaRPr lang="en-US">
              <a:solidFill>
                <a:srgbClr val="FFFFFF"/>
              </a:solidFill>
            </a:endParaRPr>
          </a:p>
        </p:txBody>
      </p:sp>
      <p:sp>
        <p:nvSpPr>
          <p:cNvPr id="27650" name="Footer Placeholder 3"/>
          <p:cNvSpPr>
            <a:spLocks noGrp="1"/>
          </p:cNvSpPr>
          <p:nvPr>
            <p:ph type="ftr" sz="quarter" idx="11"/>
          </p:nvPr>
        </p:nvSpPr>
        <p:spPr bwMode="auto">
          <a:xfrm>
            <a:off x="581192" y="5884078"/>
            <a:ext cx="3432008" cy="365125"/>
          </a:xfrm>
        </p:spPr>
        <p:txBody>
          <a:bodyPr vert="horz" lIns="91440" tIns="45720" rIns="91440" bIns="45720" rtlCol="0" anchor="ctr">
            <a:normAutofit/>
          </a:bodyPr>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lgn="l" defTabSz="457200">
              <a:lnSpc>
                <a:spcPct val="90000"/>
              </a:lnSpc>
              <a:spcAft>
                <a:spcPts val="600"/>
              </a:spcAft>
            </a:pPr>
            <a:r>
              <a:rPr lang="en-US" sz="900" kern="1200" cap="all">
                <a:solidFill>
                  <a:srgbClr val="FFFFFF"/>
                </a:solidFill>
                <a:latin typeface="+mn-lt"/>
                <a:ea typeface="+mn-ea"/>
                <a:cs typeface="+mn-cs"/>
              </a:rPr>
              <a:t>Information Technology Project Management, Eighth Edition</a:t>
            </a:r>
          </a:p>
        </p:txBody>
      </p:sp>
      <p:pic>
        <p:nvPicPr>
          <p:cNvPr id="6" name="Content Placeholder 5">
            <a:extLst>
              <a:ext uri="{FF2B5EF4-FFF2-40B4-BE49-F238E27FC236}">
                <a16:creationId xmlns:a16="http://schemas.microsoft.com/office/drawing/2014/main" id="{76D23EB2-42FB-40DB-94E5-2F2D07A967B9}"/>
              </a:ext>
            </a:extLst>
          </p:cNvPr>
          <p:cNvPicPr>
            <a:picLocks noGrp="1" noChangeAspect="1"/>
          </p:cNvPicPr>
          <p:nvPr>
            <p:ph idx="1"/>
          </p:nvPr>
        </p:nvPicPr>
        <p:blipFill>
          <a:blip r:embed="rId2"/>
          <a:stretch>
            <a:fillRect/>
          </a:stretch>
        </p:blipFill>
        <p:spPr>
          <a:xfrm>
            <a:off x="4883253" y="618067"/>
            <a:ext cx="6528463" cy="55981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475C3D-0763-4E7D-A246-B13EC847D499}"/>
              </a:ext>
            </a:extLst>
          </p:cNvPr>
          <p:cNvSpPr>
            <a:spLocks noGrp="1"/>
          </p:cNvSpPr>
          <p:nvPr>
            <p:ph type="title"/>
          </p:nvPr>
        </p:nvSpPr>
        <p:spPr/>
        <p:txBody>
          <a:bodyPr/>
          <a:lstStyle/>
          <a:p>
            <a:r>
              <a:rPr lang="en-US" dirty="0"/>
              <a:t>Part 1.A: Project management process group</a:t>
            </a:r>
            <a:endParaRPr lang="en-ID" dirty="0"/>
          </a:p>
        </p:txBody>
      </p:sp>
      <p:sp>
        <p:nvSpPr>
          <p:cNvPr id="8" name="Text Placeholder 7">
            <a:extLst>
              <a:ext uri="{FF2B5EF4-FFF2-40B4-BE49-F238E27FC236}">
                <a16:creationId xmlns:a16="http://schemas.microsoft.com/office/drawing/2014/main" id="{10AE019C-16E1-4352-AE37-F74BEA69384B}"/>
              </a:ext>
            </a:extLst>
          </p:cNvPr>
          <p:cNvSpPr>
            <a:spLocks noGrp="1"/>
          </p:cNvSpPr>
          <p:nvPr>
            <p:ph type="body" idx="1"/>
          </p:nvPr>
        </p:nvSpPr>
        <p:spPr/>
        <p:txBody>
          <a:bodyPr/>
          <a:lstStyle/>
          <a:p>
            <a:endParaRPr lang="en-ID"/>
          </a:p>
        </p:txBody>
      </p:sp>
      <p:sp>
        <p:nvSpPr>
          <p:cNvPr id="5" name="Footer Placeholder 4">
            <a:extLst>
              <a:ext uri="{FF2B5EF4-FFF2-40B4-BE49-F238E27FC236}">
                <a16:creationId xmlns:a16="http://schemas.microsoft.com/office/drawing/2014/main" id="{5CA2163A-0072-493B-9636-83C632832BF0}"/>
              </a:ext>
            </a:extLst>
          </p:cNvPr>
          <p:cNvSpPr>
            <a:spLocks noGrp="1"/>
          </p:cNvSpPr>
          <p:nvPr>
            <p:ph type="ftr" sz="quarter" idx="11"/>
          </p:nvPr>
        </p:nvSpPr>
        <p:spPr/>
        <p:txBody>
          <a:bodyPr/>
          <a:lstStyle/>
          <a:p>
            <a:r>
              <a:rPr lang="en-US"/>
              <a:t>Manajemen PROYEK TI 2020 – FASILKOM UI</a:t>
            </a:r>
            <a:endParaRPr lang="en-US" dirty="0"/>
          </a:p>
        </p:txBody>
      </p:sp>
      <p:sp>
        <p:nvSpPr>
          <p:cNvPr id="6" name="Slide Number Placeholder 5">
            <a:extLst>
              <a:ext uri="{FF2B5EF4-FFF2-40B4-BE49-F238E27FC236}">
                <a16:creationId xmlns:a16="http://schemas.microsoft.com/office/drawing/2014/main" id="{F7306AA4-293C-47B2-9F68-F2C9F8FD865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858919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normAutofit/>
          </a:bodyPr>
          <a:lstStyle/>
          <a:p>
            <a:r>
              <a:rPr lang="en-US" dirty="0"/>
              <a:t>Project Monitoring and Controlling</a:t>
            </a:r>
          </a:p>
        </p:txBody>
      </p:sp>
      <p:sp>
        <p:nvSpPr>
          <p:cNvPr id="29701" name="Rectangle 3"/>
          <p:cNvSpPr>
            <a:spLocks noGrp="1" noChangeArrowheads="1"/>
          </p:cNvSpPr>
          <p:nvPr>
            <p:ph idx="1"/>
          </p:nvPr>
        </p:nvSpPr>
        <p:spPr/>
        <p:txBody>
          <a:bodyPr/>
          <a:lstStyle/>
          <a:p>
            <a:r>
              <a:rPr lang="en-US" dirty="0"/>
              <a:t>Involves measuring </a:t>
            </a:r>
            <a:r>
              <a:rPr lang="en-US" b="1" dirty="0"/>
              <a:t>progress</a:t>
            </a:r>
            <a:r>
              <a:rPr lang="en-US" dirty="0"/>
              <a:t> toward project objectives, </a:t>
            </a:r>
            <a:r>
              <a:rPr lang="en-US" b="1" dirty="0"/>
              <a:t>monitoring deviation</a:t>
            </a:r>
            <a:r>
              <a:rPr lang="en-US" dirty="0"/>
              <a:t> from the plan, and </a:t>
            </a:r>
            <a:r>
              <a:rPr lang="en-US" b="1" dirty="0"/>
              <a:t>taking correction actions</a:t>
            </a:r>
          </a:p>
          <a:p>
            <a:r>
              <a:rPr lang="en-US" dirty="0"/>
              <a:t>Affects all other process groups and occurs during all phases of the project life cycle</a:t>
            </a:r>
          </a:p>
          <a:p>
            <a:r>
              <a:rPr lang="en-US" dirty="0"/>
              <a:t>Outputs include </a:t>
            </a:r>
            <a:r>
              <a:rPr lang="en-US" b="1" dirty="0"/>
              <a:t>performance reports</a:t>
            </a:r>
            <a:r>
              <a:rPr lang="en-US" dirty="0"/>
              <a:t>, </a:t>
            </a:r>
            <a:r>
              <a:rPr lang="en-US" b="1" dirty="0"/>
              <a:t>change requests</a:t>
            </a:r>
            <a:r>
              <a:rPr lang="en-US" dirty="0"/>
              <a:t>, and </a:t>
            </a:r>
            <a:r>
              <a:rPr lang="en-US" b="1" dirty="0"/>
              <a:t>updates to various plans</a:t>
            </a:r>
          </a:p>
        </p:txBody>
      </p:sp>
      <p:sp>
        <p:nvSpPr>
          <p:cNvPr id="29698" name="Footer Placeholder 3"/>
          <p:cNvSpPr>
            <a:spLocks noGrp="1"/>
          </p:cNvSpPr>
          <p:nvPr>
            <p:ph type="ftr" sz="quarter" idx="11"/>
          </p:nvPr>
        </p:nvSpPr>
        <p:spPr bwMode="auto">
          <a:prstGeom prst="rect">
            <a:avLst/>
          </a:prstGeom>
          <a:noFill/>
          <a:ln>
            <a:miter lim="800000"/>
            <a:headEnd/>
            <a:tailEnd/>
          </a:ln>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C5C447AD-2CF7-4B9B-94B9-5E6680F2F27E}" type="slidenum">
              <a:rPr lang="en-US"/>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3" name="Rectangle 2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345C403-33C8-48EB-81F9-6FC453C50E82}"/>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Sample weekly progress report</a:t>
            </a:r>
          </a:p>
        </p:txBody>
      </p:sp>
      <p:sp>
        <p:nvSpPr>
          <p:cNvPr id="5" name="Slide Number Placeholder 4">
            <a:extLst>
              <a:ext uri="{FF2B5EF4-FFF2-40B4-BE49-F238E27FC236}">
                <a16:creationId xmlns:a16="http://schemas.microsoft.com/office/drawing/2014/main" id="{01A57BBC-437F-4D94-88CF-C1277CCE1439}"/>
              </a:ext>
            </a:extLst>
          </p:cNvPr>
          <p:cNvSpPr>
            <a:spLocks noGrp="1"/>
          </p:cNvSpPr>
          <p:nvPr>
            <p:ph type="sldNum" sz="quarter" idx="12"/>
          </p:nvPr>
        </p:nvSpPr>
        <p:spPr>
          <a:xfrm>
            <a:off x="3454399" y="766070"/>
            <a:ext cx="542673"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41</a:t>
            </a:fld>
            <a:endParaRPr lang="en-US">
              <a:solidFill>
                <a:srgbClr val="FFFFFF"/>
              </a:solidFill>
            </a:endParaRPr>
          </a:p>
        </p:txBody>
      </p:sp>
      <p:sp>
        <p:nvSpPr>
          <p:cNvPr id="4" name="Footer Placeholder 3">
            <a:extLst>
              <a:ext uri="{FF2B5EF4-FFF2-40B4-BE49-F238E27FC236}">
                <a16:creationId xmlns:a16="http://schemas.microsoft.com/office/drawing/2014/main" id="{DE345D08-7615-497E-A19B-A957A132C1A9}"/>
              </a:ext>
            </a:extLst>
          </p:cNvPr>
          <p:cNvSpPr>
            <a:spLocks noGrp="1"/>
          </p:cNvSpPr>
          <p:nvPr>
            <p:ph type="ftr" sz="quarter" idx="11"/>
          </p:nvPr>
        </p:nvSpPr>
        <p:spPr>
          <a:xfrm>
            <a:off x="581192" y="5884078"/>
            <a:ext cx="3432008" cy="365125"/>
          </a:xfrm>
        </p:spPr>
        <p:txBody>
          <a:bodyPr vert="horz" lIns="91440" tIns="45720" rIns="91440" bIns="45720" rtlCol="0" anchor="ctr">
            <a:normAutofit/>
          </a:bodyPr>
          <a:lstStyle/>
          <a:p>
            <a:pPr defTabSz="457200">
              <a:spcAft>
                <a:spcPts val="600"/>
              </a:spcAft>
            </a:pPr>
            <a:r>
              <a:rPr lang="en-US" kern="1200" cap="all">
                <a:solidFill>
                  <a:srgbClr val="FFFFFF"/>
                </a:solidFill>
                <a:latin typeface="+mn-lt"/>
                <a:ea typeface="+mn-ea"/>
                <a:cs typeface="+mn-cs"/>
              </a:rPr>
              <a:t>Manajemen PROYEK TI 2020 – FASILKOM UI</a:t>
            </a:r>
          </a:p>
        </p:txBody>
      </p:sp>
      <p:pic>
        <p:nvPicPr>
          <p:cNvPr id="7" name="Content Placeholder 6">
            <a:extLst>
              <a:ext uri="{FF2B5EF4-FFF2-40B4-BE49-F238E27FC236}">
                <a16:creationId xmlns:a16="http://schemas.microsoft.com/office/drawing/2014/main" id="{2F6DAC98-73F3-4876-BB81-E88AC489ABB6}"/>
              </a:ext>
            </a:extLst>
          </p:cNvPr>
          <p:cNvPicPr>
            <a:picLocks noGrp="1" noChangeAspect="1"/>
          </p:cNvPicPr>
          <p:nvPr>
            <p:ph idx="1"/>
          </p:nvPr>
        </p:nvPicPr>
        <p:blipFill>
          <a:blip r:embed="rId2"/>
          <a:stretch>
            <a:fillRect/>
          </a:stretch>
        </p:blipFill>
        <p:spPr>
          <a:xfrm>
            <a:off x="5355405" y="618067"/>
            <a:ext cx="5584160" cy="5598157"/>
          </a:xfrm>
          <a:prstGeom prst="rect">
            <a:avLst/>
          </a:prstGeom>
        </p:spPr>
      </p:pic>
    </p:spTree>
    <p:extLst>
      <p:ext uri="{BB962C8B-B14F-4D97-AF65-F5344CB8AC3E}">
        <p14:creationId xmlns:p14="http://schemas.microsoft.com/office/powerpoint/2010/main" val="1333163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dirty="0"/>
              <a:t>Project Closing</a:t>
            </a:r>
          </a:p>
        </p:txBody>
      </p:sp>
      <p:sp>
        <p:nvSpPr>
          <p:cNvPr id="30725" name="Rectangle 3"/>
          <p:cNvSpPr>
            <a:spLocks noGrp="1" noChangeArrowheads="1"/>
          </p:cNvSpPr>
          <p:nvPr>
            <p:ph idx="1"/>
          </p:nvPr>
        </p:nvSpPr>
        <p:spPr/>
        <p:txBody>
          <a:bodyPr/>
          <a:lstStyle/>
          <a:p>
            <a:r>
              <a:rPr lang="en-US" dirty="0"/>
              <a:t>Involves gaining stakeholder and customer </a:t>
            </a:r>
            <a:r>
              <a:rPr lang="en-US" b="1" dirty="0"/>
              <a:t>acceptance</a:t>
            </a:r>
            <a:r>
              <a:rPr lang="en-US" dirty="0"/>
              <a:t> of the final products and services </a:t>
            </a:r>
          </a:p>
          <a:p>
            <a:r>
              <a:rPr lang="en-US" dirty="0"/>
              <a:t>Even </a:t>
            </a:r>
            <a:r>
              <a:rPr lang="en-US" i="1" u="sng" dirty="0"/>
              <a:t>if projects are not completed</a:t>
            </a:r>
            <a:r>
              <a:rPr lang="en-US" dirty="0"/>
              <a:t>, they should be closed out to learn from the past</a:t>
            </a:r>
          </a:p>
          <a:p>
            <a:r>
              <a:rPr lang="en-US" dirty="0"/>
              <a:t>Outputs include project files and </a:t>
            </a:r>
            <a:r>
              <a:rPr lang="en-US" b="1" dirty="0"/>
              <a:t>lessons-learned reports</a:t>
            </a:r>
            <a:r>
              <a:rPr lang="en-US" dirty="0"/>
              <a:t>, part of </a:t>
            </a:r>
            <a:r>
              <a:rPr lang="en-US" b="1" dirty="0"/>
              <a:t>organizational process assets</a:t>
            </a:r>
          </a:p>
          <a:p>
            <a:r>
              <a:rPr lang="en-US" dirty="0"/>
              <a:t>Most projects also include a final report and presentation to the sponsor/senior management</a:t>
            </a:r>
          </a:p>
          <a:p>
            <a:endParaRPr lang="en-US" dirty="0"/>
          </a:p>
          <a:p>
            <a:endParaRPr lang="en-US" dirty="0"/>
          </a:p>
          <a:p>
            <a:endParaRPr lang="en-US" dirty="0"/>
          </a:p>
        </p:txBody>
      </p:sp>
      <p:sp>
        <p:nvSpPr>
          <p:cNvPr id="30722" name="Footer Placeholder 3"/>
          <p:cNvSpPr>
            <a:spLocks noGrp="1"/>
          </p:cNvSpPr>
          <p:nvPr>
            <p:ph type="ftr" sz="quarter" idx="11"/>
          </p:nvPr>
        </p:nvSpPr>
        <p:spPr bwMode="auto">
          <a:prstGeom prst="rect">
            <a:avLst/>
          </a:prstGeom>
          <a:noFill/>
          <a:ln>
            <a:miter lim="800000"/>
            <a:headEnd/>
            <a:tailEnd/>
          </a:ln>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2FD83BAD-2D16-456B-A291-B3EF43DFB6A9}" type="slidenum">
              <a:rPr lang="en-US"/>
              <a:pPr>
                <a:defRPr/>
              </a:pPr>
              <a:t>42</a:t>
            </a:fld>
            <a:endParaRPr lang="en-US" dirty="0"/>
          </a:p>
        </p:txBody>
      </p:sp>
      <p:pic>
        <p:nvPicPr>
          <p:cNvPr id="3" name="Picture 2">
            <a:extLst>
              <a:ext uri="{FF2B5EF4-FFF2-40B4-BE49-F238E27FC236}">
                <a16:creationId xmlns:a16="http://schemas.microsoft.com/office/drawing/2014/main" id="{016BCD13-578B-4831-8F1A-AA4C55350553}"/>
              </a:ext>
            </a:extLst>
          </p:cNvPr>
          <p:cNvPicPr>
            <a:picLocks noChangeAspect="1"/>
          </p:cNvPicPr>
          <p:nvPr/>
        </p:nvPicPr>
        <p:blipFill>
          <a:blip r:embed="rId2"/>
          <a:stretch>
            <a:fillRect/>
          </a:stretch>
        </p:blipFill>
        <p:spPr>
          <a:xfrm>
            <a:off x="1875716" y="4556570"/>
            <a:ext cx="7797121" cy="141878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DA3215-0A85-4D54-8CD6-BEC0BE02D0D6}"/>
              </a:ext>
            </a:extLst>
          </p:cNvPr>
          <p:cNvSpPr>
            <a:spLocks noGrp="1"/>
          </p:cNvSpPr>
          <p:nvPr>
            <p:ph type="title"/>
          </p:nvPr>
        </p:nvSpPr>
        <p:spPr/>
        <p:txBody>
          <a:bodyPr/>
          <a:lstStyle/>
          <a:p>
            <a:r>
              <a:rPr lang="en-US" dirty="0"/>
              <a:t>case study 2: </a:t>
            </a:r>
            <a:r>
              <a:rPr lang="en-US" dirty="0" err="1"/>
              <a:t>jWd</a:t>
            </a:r>
            <a:r>
              <a:rPr lang="en-US" dirty="0"/>
              <a:t> </a:t>
            </a:r>
            <a:r>
              <a:rPr lang="en-US" dirty="0" err="1"/>
              <a:t>cOnsuLting’s</a:t>
            </a:r>
            <a:r>
              <a:rPr lang="en-US" dirty="0"/>
              <a:t> </a:t>
            </a:r>
            <a:r>
              <a:rPr lang="en-US" dirty="0" err="1"/>
              <a:t>PrOject</a:t>
            </a:r>
            <a:r>
              <a:rPr lang="en-US" dirty="0"/>
              <a:t> </a:t>
            </a:r>
            <a:r>
              <a:rPr lang="en-US" dirty="0" err="1"/>
              <a:t>ManageMent</a:t>
            </a:r>
            <a:r>
              <a:rPr lang="en-US" dirty="0"/>
              <a:t> intranet site </a:t>
            </a:r>
            <a:r>
              <a:rPr lang="en-US" dirty="0" err="1"/>
              <a:t>PrOject</a:t>
            </a:r>
            <a:r>
              <a:rPr lang="en-US" dirty="0"/>
              <a:t> (Agile </a:t>
            </a:r>
            <a:r>
              <a:rPr lang="en-US" dirty="0" err="1"/>
              <a:t>aPPrOach</a:t>
            </a:r>
            <a:r>
              <a:rPr lang="en-US" dirty="0"/>
              <a:t>)</a:t>
            </a:r>
            <a:endParaRPr lang="en-ID" dirty="0"/>
          </a:p>
        </p:txBody>
      </p:sp>
      <p:sp>
        <p:nvSpPr>
          <p:cNvPr id="7" name="Text Placeholder 6">
            <a:extLst>
              <a:ext uri="{FF2B5EF4-FFF2-40B4-BE49-F238E27FC236}">
                <a16:creationId xmlns:a16="http://schemas.microsoft.com/office/drawing/2014/main" id="{88DF0A1E-4155-4358-A9F1-33CF08ED4389}"/>
              </a:ext>
            </a:extLst>
          </p:cNvPr>
          <p:cNvSpPr>
            <a:spLocks noGrp="1"/>
          </p:cNvSpPr>
          <p:nvPr>
            <p:ph type="body" idx="1"/>
          </p:nvPr>
        </p:nvSpPr>
        <p:spPr/>
        <p:txBody>
          <a:bodyPr/>
          <a:lstStyle/>
          <a:p>
            <a:endParaRPr lang="en-ID"/>
          </a:p>
        </p:txBody>
      </p:sp>
      <p:sp>
        <p:nvSpPr>
          <p:cNvPr id="4" name="Footer Placeholder 3">
            <a:extLst>
              <a:ext uri="{FF2B5EF4-FFF2-40B4-BE49-F238E27FC236}">
                <a16:creationId xmlns:a16="http://schemas.microsoft.com/office/drawing/2014/main" id="{D4E5317E-F3D4-42CC-8C0D-DFAB45B13492}"/>
              </a:ext>
            </a:extLst>
          </p:cNvPr>
          <p:cNvSpPr>
            <a:spLocks noGrp="1"/>
          </p:cNvSpPr>
          <p:nvPr>
            <p:ph type="ftr" sz="quarter" idx="11"/>
          </p:nvPr>
        </p:nvSpPr>
        <p:spPr/>
        <p:txBody>
          <a:bodyPr/>
          <a:lstStyle/>
          <a:p>
            <a:r>
              <a:rPr lang="en-US"/>
              <a:t>Manajemen PROYEK TI 2020 – FASILKOM UI</a:t>
            </a:r>
            <a:endParaRPr lang="en-US" dirty="0"/>
          </a:p>
        </p:txBody>
      </p:sp>
      <p:sp>
        <p:nvSpPr>
          <p:cNvPr id="5" name="Slide Number Placeholder 4">
            <a:extLst>
              <a:ext uri="{FF2B5EF4-FFF2-40B4-BE49-F238E27FC236}">
                <a16:creationId xmlns:a16="http://schemas.microsoft.com/office/drawing/2014/main" id="{0E159C02-042A-4F1C-A5C2-216F8E67DD33}"/>
              </a:ext>
            </a:extLst>
          </p:cNvPr>
          <p:cNvSpPr>
            <a:spLocks noGrp="1"/>
          </p:cNvSpPr>
          <p:nvPr>
            <p:ph type="sldNum" sz="quarter" idx="12"/>
          </p:nvPr>
        </p:nvSpPr>
        <p:spPr/>
        <p:txBody>
          <a:bodyPr/>
          <a:lstStyle/>
          <a:p>
            <a:fld id="{3A98EE3D-8CD1-4C3F-BD1C-C98C9596463C}" type="slidenum">
              <a:rPr lang="en-US" smtClean="0"/>
              <a:t>43</a:t>
            </a:fld>
            <a:endParaRPr lang="en-US" dirty="0"/>
          </a:p>
        </p:txBody>
      </p:sp>
    </p:spTree>
    <p:extLst>
      <p:ext uri="{BB962C8B-B14F-4D97-AF65-F5344CB8AC3E}">
        <p14:creationId xmlns:p14="http://schemas.microsoft.com/office/powerpoint/2010/main" val="40483966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Scrum Roles</a:t>
            </a:r>
          </a:p>
        </p:txBody>
      </p:sp>
      <p:sp>
        <p:nvSpPr>
          <p:cNvPr id="2" name="Content Placeholder 1"/>
          <p:cNvSpPr>
            <a:spLocks noGrp="1"/>
          </p:cNvSpPr>
          <p:nvPr>
            <p:ph idx="1"/>
          </p:nvPr>
        </p:nvSpPr>
        <p:spPr>
          <a:xfrm>
            <a:off x="581191" y="2065049"/>
            <a:ext cx="11029615" cy="4264968"/>
          </a:xfrm>
        </p:spPr>
        <p:txBody>
          <a:bodyPr>
            <a:normAutofit fontScale="85000" lnSpcReduction="20000"/>
          </a:bodyPr>
          <a:lstStyle/>
          <a:p>
            <a:r>
              <a:rPr lang="en-US" sz="2400" b="1" dirty="0"/>
              <a:t>Product owner</a:t>
            </a:r>
            <a:r>
              <a:rPr lang="en-US" sz="2400" dirty="0"/>
              <a:t>: The person responsible for the business value of the project and for deciding what work to do and in what order, as documented in the product backlog.</a:t>
            </a:r>
          </a:p>
          <a:p>
            <a:pPr lvl="1"/>
            <a:r>
              <a:rPr lang="en-US" sz="2100" dirty="0"/>
              <a:t> In this case, Joe Fleming is the product owner. He is the CEO of JWD Consulting and the person who suggested the project</a:t>
            </a:r>
          </a:p>
          <a:p>
            <a:r>
              <a:rPr lang="en-US" sz="2400" b="1" dirty="0"/>
              <a:t>ScrumMaste</a:t>
            </a:r>
            <a:r>
              <a:rPr lang="en-US" sz="2400" dirty="0"/>
              <a:t>r: The person who ensures that the team is productive, facilitates the daily Scrum, enables close cooperation across all roles and functions, and removes barriers that prevent the team from being effective. </a:t>
            </a:r>
          </a:p>
          <a:p>
            <a:pPr lvl="1"/>
            <a:r>
              <a:rPr lang="en-US" sz="2100" dirty="0"/>
              <a:t>In this case, Erica Bell will take on the challenge and serve as the ScrumMaster</a:t>
            </a:r>
          </a:p>
          <a:p>
            <a:r>
              <a:rPr lang="en-US" sz="2400" b="1" dirty="0"/>
              <a:t>Scrum team or development team</a:t>
            </a:r>
            <a:r>
              <a:rPr lang="en-US" sz="2400" dirty="0"/>
              <a:t>: A cross-functional team of five to nine people who organize themselves and the work to produce the desired results for each </a:t>
            </a:r>
            <a:r>
              <a:rPr lang="en-US" sz="2400" b="1" dirty="0"/>
              <a:t>sprint</a:t>
            </a:r>
            <a:r>
              <a:rPr lang="en-US" sz="2400" dirty="0"/>
              <a:t>, which normally lasts 2-4 weeks.</a:t>
            </a:r>
          </a:p>
          <a:p>
            <a:pPr lvl="1"/>
            <a:r>
              <a:rPr lang="en-US" sz="2100" dirty="0"/>
              <a:t>In this case, Michael Chen, Jessie </a:t>
            </a:r>
            <a:r>
              <a:rPr lang="en-US" sz="2100" dirty="0" err="1"/>
              <a:t>Faue</a:t>
            </a:r>
            <a:r>
              <a:rPr lang="en-US" sz="2100" dirty="0"/>
              <a:t>, Kevin Dodge, Cindy Dawson, Kim Phuong, and Page Miller are development team members. </a:t>
            </a:r>
          </a:p>
        </p:txBody>
      </p:sp>
      <p:sp>
        <p:nvSpPr>
          <p:cNvPr id="5" name="Footer Placeholder 4"/>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44</a:t>
            </a:fld>
            <a:endParaRPr lang="en-US" dirty="0"/>
          </a:p>
        </p:txBody>
      </p:sp>
    </p:spTree>
    <p:extLst>
      <p:ext uri="{BB962C8B-B14F-4D97-AF65-F5344CB8AC3E}">
        <p14:creationId xmlns:p14="http://schemas.microsoft.com/office/powerpoint/2010/main" val="3814488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Scrum Artifacts</a:t>
            </a:r>
          </a:p>
        </p:txBody>
      </p:sp>
      <p:sp>
        <p:nvSpPr>
          <p:cNvPr id="2" name="Content Placeholder 1"/>
          <p:cNvSpPr>
            <a:spLocks noGrp="1"/>
          </p:cNvSpPr>
          <p:nvPr>
            <p:ph idx="1"/>
          </p:nvPr>
        </p:nvSpPr>
        <p:spPr/>
        <p:txBody>
          <a:bodyPr/>
          <a:lstStyle/>
          <a:p>
            <a:r>
              <a:rPr lang="en-US" sz="2800" dirty="0"/>
              <a:t>An artifact is a useful object created by people</a:t>
            </a:r>
          </a:p>
          <a:p>
            <a:r>
              <a:rPr lang="en-US" sz="2800" dirty="0"/>
              <a:t>Scrum artifacts include:</a:t>
            </a:r>
          </a:p>
          <a:p>
            <a:pPr lvl="1"/>
            <a:r>
              <a:rPr lang="en-US" sz="2400" b="1" dirty="0"/>
              <a:t>Product backlog</a:t>
            </a:r>
            <a:r>
              <a:rPr lang="en-US" sz="2400" dirty="0"/>
              <a:t>: A list of features prioritized by business value</a:t>
            </a:r>
          </a:p>
          <a:p>
            <a:pPr lvl="1"/>
            <a:r>
              <a:rPr lang="en-US" sz="2400" b="1" dirty="0"/>
              <a:t>Sprint backlog</a:t>
            </a:r>
            <a:r>
              <a:rPr lang="en-US" sz="2400" dirty="0"/>
              <a:t>: The highest-priority items from the product backlog to be completed within a sprint</a:t>
            </a:r>
          </a:p>
          <a:p>
            <a:pPr lvl="1"/>
            <a:r>
              <a:rPr lang="en-US" sz="2400" b="1" dirty="0" err="1"/>
              <a:t>Burndown</a:t>
            </a:r>
            <a:r>
              <a:rPr lang="en-US" sz="2400" b="1" dirty="0"/>
              <a:t> chart</a:t>
            </a:r>
            <a:r>
              <a:rPr lang="en-US" sz="2400" dirty="0"/>
              <a:t>: Shows the cumulative work remaining in a sprint on a day-by-day basis</a:t>
            </a:r>
          </a:p>
        </p:txBody>
      </p:sp>
      <p:sp>
        <p:nvSpPr>
          <p:cNvPr id="5" name="Footer Placeholder 4"/>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45</a:t>
            </a:fld>
            <a:endParaRPr lang="en-US" dirty="0"/>
          </a:p>
        </p:txBody>
      </p:sp>
    </p:spTree>
    <p:extLst>
      <p:ext uri="{BB962C8B-B14F-4D97-AF65-F5344CB8AC3E}">
        <p14:creationId xmlns:p14="http://schemas.microsoft.com/office/powerpoint/2010/main" val="213468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Scrum Ceremonies</a:t>
            </a:r>
          </a:p>
        </p:txBody>
      </p:sp>
      <p:sp>
        <p:nvSpPr>
          <p:cNvPr id="2" name="Content Placeholder 1"/>
          <p:cNvSpPr>
            <a:spLocks noGrp="1"/>
          </p:cNvSpPr>
          <p:nvPr>
            <p:ph idx="1"/>
          </p:nvPr>
        </p:nvSpPr>
        <p:spPr/>
        <p:txBody>
          <a:bodyPr>
            <a:normAutofit fontScale="92500"/>
          </a:bodyPr>
          <a:lstStyle/>
          <a:p>
            <a:r>
              <a:rPr lang="en-US" sz="2400" b="1" dirty="0"/>
              <a:t>Sprint planning session</a:t>
            </a:r>
            <a:r>
              <a:rPr lang="en-US" sz="2400" dirty="0"/>
              <a:t>: A meeting with the team to select a set of work from the product backlog to deliver during a sprint. </a:t>
            </a:r>
          </a:p>
          <a:p>
            <a:r>
              <a:rPr lang="en-US" sz="2400" b="1" dirty="0"/>
              <a:t>Daily Scrum</a:t>
            </a:r>
            <a:r>
              <a:rPr lang="en-US" sz="2400" dirty="0"/>
              <a:t>: A short meeting for the development team to share progress and challenges and plan work for the day.</a:t>
            </a:r>
          </a:p>
          <a:p>
            <a:r>
              <a:rPr lang="en-US" sz="2400" b="1" dirty="0"/>
              <a:t>Sprint reviews</a:t>
            </a:r>
            <a:r>
              <a:rPr lang="en-US" sz="2400" dirty="0"/>
              <a:t>: A meeting in which the team demonstrates to the product owner what it has completed during the sprint.</a:t>
            </a:r>
          </a:p>
          <a:p>
            <a:r>
              <a:rPr lang="en-US" sz="2400" dirty="0"/>
              <a:t> </a:t>
            </a:r>
            <a:r>
              <a:rPr lang="en-US" sz="2400" b="1" dirty="0"/>
              <a:t>Sprint retrospectives</a:t>
            </a:r>
            <a:r>
              <a:rPr lang="en-US" sz="2400" dirty="0"/>
              <a:t>: A meeting in which the team looks for ways to improve the product and the process based on a review of the actual performance of the development team.</a:t>
            </a:r>
          </a:p>
        </p:txBody>
      </p:sp>
      <p:sp>
        <p:nvSpPr>
          <p:cNvPr id="5" name="Footer Placeholder 4"/>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46</a:t>
            </a:fld>
            <a:endParaRPr lang="en-US" dirty="0"/>
          </a:p>
        </p:txBody>
      </p:sp>
    </p:spTree>
    <p:extLst>
      <p:ext uri="{BB962C8B-B14F-4D97-AF65-F5344CB8AC3E}">
        <p14:creationId xmlns:p14="http://schemas.microsoft.com/office/powerpoint/2010/main" val="808087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Scrum Framework and the Process Groups</a:t>
            </a:r>
          </a:p>
        </p:txBody>
      </p:sp>
      <p:sp>
        <p:nvSpPr>
          <p:cNvPr id="7" name="Content Placeholder 6">
            <a:extLst>
              <a:ext uri="{FF2B5EF4-FFF2-40B4-BE49-F238E27FC236}">
                <a16:creationId xmlns:a16="http://schemas.microsoft.com/office/drawing/2014/main" id="{48136ECD-79A4-4E45-A7D2-2A71BBF0A801}"/>
              </a:ext>
            </a:extLst>
          </p:cNvPr>
          <p:cNvSpPr>
            <a:spLocks noGrp="1"/>
          </p:cNvSpPr>
          <p:nvPr>
            <p:ph idx="1"/>
          </p:nvPr>
        </p:nvSpPr>
        <p:spPr/>
        <p:txBody>
          <a:bodyPr/>
          <a:lstStyle/>
          <a:p>
            <a:endParaRPr lang="en-ID"/>
          </a:p>
        </p:txBody>
      </p:sp>
      <p:sp>
        <p:nvSpPr>
          <p:cNvPr id="5" name="Footer Placeholder 4"/>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47</a:t>
            </a:fld>
            <a:endParaRPr lang="en-US" dirty="0"/>
          </a:p>
        </p:txBody>
      </p:sp>
      <p:pic>
        <p:nvPicPr>
          <p:cNvPr id="8" name="Picture 7">
            <a:extLst>
              <a:ext uri="{FF2B5EF4-FFF2-40B4-BE49-F238E27FC236}">
                <a16:creationId xmlns:a16="http://schemas.microsoft.com/office/drawing/2014/main" id="{B5FE1DC9-9F7F-471D-B821-2288C26CD808}"/>
              </a:ext>
            </a:extLst>
          </p:cNvPr>
          <p:cNvPicPr>
            <a:picLocks noChangeAspect="1"/>
          </p:cNvPicPr>
          <p:nvPr/>
        </p:nvPicPr>
        <p:blipFill>
          <a:blip r:embed="rId2"/>
          <a:stretch>
            <a:fillRect/>
          </a:stretch>
        </p:blipFill>
        <p:spPr>
          <a:xfrm>
            <a:off x="2011135" y="2178621"/>
            <a:ext cx="7860721" cy="4245293"/>
          </a:xfrm>
          <a:prstGeom prst="rect">
            <a:avLst/>
          </a:prstGeom>
        </p:spPr>
      </p:pic>
    </p:spTree>
    <p:extLst>
      <p:ext uri="{BB962C8B-B14F-4D97-AF65-F5344CB8AC3E}">
        <p14:creationId xmlns:p14="http://schemas.microsoft.com/office/powerpoint/2010/main" val="1251750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unique Scrum Activities by Process Group</a:t>
            </a:r>
          </a:p>
        </p:txBody>
      </p:sp>
      <p:sp>
        <p:nvSpPr>
          <p:cNvPr id="8" name="Footer Placeholder 7"/>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p>
            <a:pPr>
              <a:defRPr/>
            </a:pPr>
            <a:fld id="{AEAD0689-3C8F-4F33-9924-B2EDADDE0827}" type="slidenum">
              <a:rPr lang="en-US" smtClean="0"/>
              <a:pPr>
                <a:defRPr/>
              </a:pPr>
              <a:t>48</a:t>
            </a:fld>
            <a:endParaRPr lang="en-US" dirty="0"/>
          </a:p>
        </p:txBody>
      </p:sp>
      <p:pic>
        <p:nvPicPr>
          <p:cNvPr id="5" name="Picture 4">
            <a:extLst>
              <a:ext uri="{FF2B5EF4-FFF2-40B4-BE49-F238E27FC236}">
                <a16:creationId xmlns:a16="http://schemas.microsoft.com/office/drawing/2014/main" id="{E0640166-10C1-4D82-8952-35D91696A1B3}"/>
              </a:ext>
            </a:extLst>
          </p:cNvPr>
          <p:cNvPicPr>
            <a:picLocks noChangeAspect="1"/>
          </p:cNvPicPr>
          <p:nvPr/>
        </p:nvPicPr>
        <p:blipFill>
          <a:blip r:embed="rId2"/>
          <a:stretch>
            <a:fillRect/>
          </a:stretch>
        </p:blipFill>
        <p:spPr>
          <a:xfrm>
            <a:off x="404812" y="2617470"/>
            <a:ext cx="6010275" cy="2857500"/>
          </a:xfrm>
          <a:prstGeom prst="rect">
            <a:avLst/>
          </a:prstGeom>
        </p:spPr>
      </p:pic>
      <p:pic>
        <p:nvPicPr>
          <p:cNvPr id="10" name="Picture 9">
            <a:extLst>
              <a:ext uri="{FF2B5EF4-FFF2-40B4-BE49-F238E27FC236}">
                <a16:creationId xmlns:a16="http://schemas.microsoft.com/office/drawing/2014/main" id="{81F715DC-C29D-4FE9-9DEE-FB401C0D01EC}"/>
              </a:ext>
            </a:extLst>
          </p:cNvPr>
          <p:cNvPicPr>
            <a:picLocks noChangeAspect="1"/>
          </p:cNvPicPr>
          <p:nvPr/>
        </p:nvPicPr>
        <p:blipFill rotWithShape="1">
          <a:blip r:embed="rId3"/>
          <a:srcRect r="10564"/>
          <a:stretch/>
        </p:blipFill>
        <p:spPr>
          <a:xfrm>
            <a:off x="6612255" y="2643187"/>
            <a:ext cx="5434965" cy="1571625"/>
          </a:xfrm>
          <a:prstGeom prst="rect">
            <a:avLst/>
          </a:prstGeom>
        </p:spPr>
      </p:pic>
    </p:spTree>
    <p:extLst>
      <p:ext uri="{BB962C8B-B14F-4D97-AF65-F5344CB8AC3E}">
        <p14:creationId xmlns:p14="http://schemas.microsoft.com/office/powerpoint/2010/main" val="4164275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A7D8-478F-4625-A0B3-44946B053BB6}"/>
              </a:ext>
            </a:extLst>
          </p:cNvPr>
          <p:cNvSpPr>
            <a:spLocks noGrp="1"/>
          </p:cNvSpPr>
          <p:nvPr>
            <p:ph type="title"/>
          </p:nvPr>
        </p:nvSpPr>
        <p:spPr/>
        <p:txBody>
          <a:bodyPr/>
          <a:lstStyle/>
          <a:p>
            <a:r>
              <a:rPr lang="en-ID" dirty="0"/>
              <a:t>Project Pre-initiation and initiation</a:t>
            </a:r>
          </a:p>
        </p:txBody>
      </p:sp>
      <p:sp>
        <p:nvSpPr>
          <p:cNvPr id="3" name="Content Placeholder 2">
            <a:extLst>
              <a:ext uri="{FF2B5EF4-FFF2-40B4-BE49-F238E27FC236}">
                <a16:creationId xmlns:a16="http://schemas.microsoft.com/office/drawing/2014/main" id="{30BD8A4F-652C-420D-9DF2-F0741B065DA2}"/>
              </a:ext>
            </a:extLst>
          </p:cNvPr>
          <p:cNvSpPr>
            <a:spLocks noGrp="1"/>
          </p:cNvSpPr>
          <p:nvPr>
            <p:ph idx="1"/>
          </p:nvPr>
        </p:nvSpPr>
        <p:spPr/>
        <p:txBody>
          <a:bodyPr/>
          <a:lstStyle/>
          <a:p>
            <a:r>
              <a:rPr lang="en-US" sz="1800" b="0" i="0" dirty="0">
                <a:solidFill>
                  <a:srgbClr val="242021"/>
                </a:solidFill>
                <a:effectLst/>
                <a:latin typeface="Caslon224Std-Book"/>
              </a:rPr>
              <a:t>The main differences between pre-initiation in this case and the first case would be </a:t>
            </a:r>
            <a:r>
              <a:rPr lang="en-US" sz="1800" b="1" i="0" dirty="0">
                <a:solidFill>
                  <a:srgbClr val="242021"/>
                </a:solidFill>
                <a:effectLst/>
                <a:latin typeface="Caslon224Std-Book"/>
              </a:rPr>
              <a:t>determining roles </a:t>
            </a:r>
            <a:r>
              <a:rPr lang="en-US" sz="1800" b="0" i="0" dirty="0">
                <a:solidFill>
                  <a:srgbClr val="242021"/>
                </a:solidFill>
                <a:effectLst/>
                <a:latin typeface="Caslon224Std-Book"/>
              </a:rPr>
              <a:t>and deciding what functionality would be delivered as </a:t>
            </a:r>
            <a:r>
              <a:rPr lang="en-US" sz="1800" b="1" i="0" dirty="0">
                <a:solidFill>
                  <a:srgbClr val="242021"/>
                </a:solidFill>
                <a:effectLst/>
                <a:latin typeface="Caslon224Std-Book"/>
              </a:rPr>
              <a:t>part of each release</a:t>
            </a:r>
            <a:r>
              <a:rPr lang="en-US" sz="1800" b="0" i="0" dirty="0">
                <a:solidFill>
                  <a:srgbClr val="242021"/>
                </a:solidFill>
                <a:effectLst/>
                <a:latin typeface="Caslon224Std-Book"/>
              </a:rPr>
              <a:t>, </a:t>
            </a:r>
            <a:r>
              <a:rPr lang="en-US" sz="1800" b="1" i="0" dirty="0">
                <a:solidFill>
                  <a:srgbClr val="242021"/>
                </a:solidFill>
                <a:effectLst/>
                <a:latin typeface="Caslon224Std-Book"/>
              </a:rPr>
              <a:t>how many sprints </a:t>
            </a:r>
            <a:r>
              <a:rPr lang="en-US" sz="1800" b="0" i="0" dirty="0">
                <a:solidFill>
                  <a:srgbClr val="242021"/>
                </a:solidFill>
                <a:effectLst/>
                <a:latin typeface="Caslon224Std-Book"/>
              </a:rPr>
              <a:t>will be required to complete a release, and </a:t>
            </a:r>
            <a:r>
              <a:rPr lang="en-US" sz="1800" b="1" i="0" dirty="0">
                <a:solidFill>
                  <a:srgbClr val="242021"/>
                </a:solidFill>
                <a:effectLst/>
                <a:latin typeface="Caslon224Std-Book"/>
              </a:rPr>
              <a:t>how many releases</a:t>
            </a:r>
            <a:r>
              <a:rPr lang="en-US" sz="1800" b="0" i="0" dirty="0">
                <a:solidFill>
                  <a:srgbClr val="242021"/>
                </a:solidFill>
                <a:effectLst/>
                <a:latin typeface="Caslon224Std-Book"/>
              </a:rPr>
              <a:t> of software to deliver.</a:t>
            </a:r>
            <a:r>
              <a:rPr lang="en-US" dirty="0"/>
              <a:t> </a:t>
            </a:r>
          </a:p>
          <a:p>
            <a:r>
              <a:rPr lang="en-US" dirty="0"/>
              <a:t>A project charter, stakeholder register, stakeholder management strategy, and kick-off meeting would still be created as part of initiation</a:t>
            </a:r>
            <a:br>
              <a:rPr lang="en-US" dirty="0"/>
            </a:br>
            <a:endParaRPr lang="en-ID" dirty="0"/>
          </a:p>
        </p:txBody>
      </p:sp>
      <p:sp>
        <p:nvSpPr>
          <p:cNvPr id="4" name="Footer Placeholder 3">
            <a:extLst>
              <a:ext uri="{FF2B5EF4-FFF2-40B4-BE49-F238E27FC236}">
                <a16:creationId xmlns:a16="http://schemas.microsoft.com/office/drawing/2014/main" id="{B6E3218E-E8DB-4289-B579-C375CB32C091}"/>
              </a:ext>
            </a:extLst>
          </p:cNvPr>
          <p:cNvSpPr>
            <a:spLocks noGrp="1"/>
          </p:cNvSpPr>
          <p:nvPr>
            <p:ph type="ftr" sz="quarter" idx="11"/>
          </p:nvPr>
        </p:nvSpPr>
        <p:spPr/>
        <p:txBody>
          <a:bodyPr/>
          <a:lstStyle/>
          <a:p>
            <a:r>
              <a:rPr lang="en-US"/>
              <a:t>Manajemen PROYEK TI 2020 – FASILKOM UI</a:t>
            </a:r>
            <a:endParaRPr lang="en-US" dirty="0"/>
          </a:p>
        </p:txBody>
      </p:sp>
      <p:sp>
        <p:nvSpPr>
          <p:cNvPr id="5" name="Slide Number Placeholder 4">
            <a:extLst>
              <a:ext uri="{FF2B5EF4-FFF2-40B4-BE49-F238E27FC236}">
                <a16:creationId xmlns:a16="http://schemas.microsoft.com/office/drawing/2014/main" id="{3B88A4D7-EF63-494D-9332-45355DB7A0C1}"/>
              </a:ext>
            </a:extLst>
          </p:cNvPr>
          <p:cNvSpPr>
            <a:spLocks noGrp="1"/>
          </p:cNvSpPr>
          <p:nvPr>
            <p:ph type="sldNum" sz="quarter" idx="12"/>
          </p:nvPr>
        </p:nvSpPr>
        <p:spPr/>
        <p:txBody>
          <a:bodyPr/>
          <a:lstStyle/>
          <a:p>
            <a:fld id="{3A98EE3D-8CD1-4C3F-BD1C-C98C9596463C}" type="slidenum">
              <a:rPr lang="en-US" smtClean="0"/>
              <a:t>49</a:t>
            </a:fld>
            <a:endParaRPr lang="en-US" dirty="0"/>
          </a:p>
        </p:txBody>
      </p:sp>
    </p:spTree>
    <p:extLst>
      <p:ext uri="{BB962C8B-B14F-4D97-AF65-F5344CB8AC3E}">
        <p14:creationId xmlns:p14="http://schemas.microsoft.com/office/powerpoint/2010/main" val="163175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a:bodyPr>
          <a:lstStyle/>
          <a:p>
            <a:r>
              <a:rPr lang="en-US" dirty="0"/>
              <a:t>Project Management Process Groups</a:t>
            </a:r>
          </a:p>
        </p:txBody>
      </p:sp>
      <p:sp>
        <p:nvSpPr>
          <p:cNvPr id="11269" name="Rectangle 3"/>
          <p:cNvSpPr>
            <a:spLocks noGrp="1" noChangeArrowheads="1"/>
          </p:cNvSpPr>
          <p:nvPr>
            <p:ph idx="1"/>
          </p:nvPr>
        </p:nvSpPr>
        <p:spPr>
          <a:xfrm>
            <a:off x="581192" y="2013857"/>
            <a:ext cx="11029615" cy="3961493"/>
          </a:xfrm>
        </p:spPr>
        <p:txBody>
          <a:bodyPr>
            <a:normAutofit/>
          </a:bodyPr>
          <a:lstStyle/>
          <a:p>
            <a:pPr>
              <a:lnSpc>
                <a:spcPct val="90000"/>
              </a:lnSpc>
            </a:pPr>
            <a:r>
              <a:rPr lang="en-US" sz="2000" dirty="0"/>
              <a:t>A </a:t>
            </a:r>
            <a:r>
              <a:rPr lang="en-US" sz="2000" b="1" dirty="0"/>
              <a:t>process</a:t>
            </a:r>
            <a:r>
              <a:rPr lang="en-US" sz="2000" dirty="0"/>
              <a:t> is a series of actions directed toward a particular result</a:t>
            </a:r>
          </a:p>
          <a:p>
            <a:pPr>
              <a:lnSpc>
                <a:spcPct val="90000"/>
              </a:lnSpc>
            </a:pPr>
            <a:r>
              <a:rPr lang="en-US" sz="2000" dirty="0"/>
              <a:t>Project management can be viewed as a number of interlinked processes</a:t>
            </a:r>
          </a:p>
          <a:p>
            <a:pPr>
              <a:lnSpc>
                <a:spcPct val="90000"/>
              </a:lnSpc>
            </a:pPr>
            <a:r>
              <a:rPr lang="en-US" sz="2000" dirty="0"/>
              <a:t>Every project management process produces </a:t>
            </a:r>
            <a:r>
              <a:rPr lang="en-US" sz="2000" u="sng" dirty="0"/>
              <a:t>one or more outputs </a:t>
            </a:r>
            <a:r>
              <a:rPr lang="en-US" sz="2000" dirty="0"/>
              <a:t>from one or more </a:t>
            </a:r>
            <a:r>
              <a:rPr lang="en-US" sz="2000" u="sng" dirty="0"/>
              <a:t>inputs</a:t>
            </a:r>
            <a:r>
              <a:rPr lang="en-US" sz="2000" dirty="0"/>
              <a:t> by using appropriate project management </a:t>
            </a:r>
            <a:r>
              <a:rPr lang="en-US" sz="2000" u="sng" dirty="0"/>
              <a:t>tools</a:t>
            </a:r>
            <a:r>
              <a:rPr lang="en-US" sz="2000" dirty="0"/>
              <a:t> and </a:t>
            </a:r>
            <a:r>
              <a:rPr lang="en-US" sz="2000" u="sng" dirty="0"/>
              <a:t>techniques</a:t>
            </a:r>
          </a:p>
          <a:p>
            <a:pPr>
              <a:lnSpc>
                <a:spcPct val="90000"/>
              </a:lnSpc>
            </a:pPr>
            <a:r>
              <a:rPr lang="en-US" sz="2000" dirty="0"/>
              <a:t>A project can have different combinations of phases. But all projects and all project phases need to include all five process groups</a:t>
            </a:r>
          </a:p>
          <a:p>
            <a:pPr lvl="1">
              <a:lnSpc>
                <a:spcPct val="90000"/>
              </a:lnSpc>
            </a:pPr>
            <a:r>
              <a:rPr lang="en-US" sz="1700" dirty="0"/>
              <a:t>One project might have concept, development, implementation, and close-out phases, and another might have initial, intermediate, and final phases</a:t>
            </a:r>
          </a:p>
          <a:p>
            <a:pPr lvl="1">
              <a:lnSpc>
                <a:spcPct val="90000"/>
              </a:lnSpc>
            </a:pPr>
            <a:endParaRPr lang="en-US" sz="1700" dirty="0"/>
          </a:p>
          <a:p>
            <a:pPr lvl="1">
              <a:lnSpc>
                <a:spcPct val="90000"/>
              </a:lnSpc>
            </a:pPr>
            <a:endParaRPr lang="en-US" sz="1700" dirty="0"/>
          </a:p>
          <a:p>
            <a:pPr marL="324000" lvl="1" indent="0">
              <a:lnSpc>
                <a:spcPct val="90000"/>
              </a:lnSpc>
              <a:buNone/>
            </a:pPr>
            <a:endParaRPr lang="en-US" sz="1700" dirty="0"/>
          </a:p>
        </p:txBody>
      </p:sp>
      <p:sp>
        <p:nvSpPr>
          <p:cNvPr id="6" name="Footer Placeholder 4"/>
          <p:cNvSpPr>
            <a:spLocks noGrp="1"/>
          </p:cNvSpPr>
          <p:nvPr>
            <p:ph type="ftr" sz="quarter" idx="11"/>
          </p:nvPr>
        </p:nvSpPr>
        <p:spPr bwMode="auto">
          <a:prstGeom prst="rect">
            <a:avLst/>
          </a:prstGeom>
          <a:noFill/>
          <a:ln>
            <a:miter lim="800000"/>
            <a:headEnd/>
            <a:tailEnd/>
          </a:ln>
        </p:spPr>
        <p:txBody>
          <a:bodyPr vert="horz" wrap="square" lIns="91440" tIns="45720" rIns="91440" bIns="45720" numCol="1" anchor="b" compatLnSpc="1">
            <a:prstTxWarp prst="textNoShape">
              <a:avLst/>
            </a:prstTxWarp>
          </a:bodyPr>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F8AED908-43D9-4212-A793-D8372221D34A}" type="slidenum">
              <a:rPr lang="en-US"/>
              <a:pPr>
                <a:defRPr/>
              </a:pPr>
              <a:t>5</a:t>
            </a:fld>
            <a:endParaRPr lang="en-US" dirty="0"/>
          </a:p>
        </p:txBody>
      </p:sp>
      <p:pic>
        <p:nvPicPr>
          <p:cNvPr id="2" name="Picture 1">
            <a:extLst>
              <a:ext uri="{FF2B5EF4-FFF2-40B4-BE49-F238E27FC236}">
                <a16:creationId xmlns:a16="http://schemas.microsoft.com/office/drawing/2014/main" id="{B0A937F1-C42E-4F9D-A90C-741B70293E41}"/>
              </a:ext>
            </a:extLst>
          </p:cNvPr>
          <p:cNvPicPr>
            <a:picLocks noChangeAspect="1"/>
          </p:cNvPicPr>
          <p:nvPr/>
        </p:nvPicPr>
        <p:blipFill>
          <a:blip r:embed="rId2"/>
          <a:stretch>
            <a:fillRect/>
          </a:stretch>
        </p:blipFill>
        <p:spPr>
          <a:xfrm>
            <a:off x="2860629" y="4860444"/>
            <a:ext cx="5781675" cy="1447800"/>
          </a:xfrm>
          <a:prstGeom prst="rect">
            <a:avLst/>
          </a:prstGeom>
        </p:spPr>
      </p:pic>
      <p:sp>
        <p:nvSpPr>
          <p:cNvPr id="9" name="TextBox 8">
            <a:extLst>
              <a:ext uri="{FF2B5EF4-FFF2-40B4-BE49-F238E27FC236}">
                <a16:creationId xmlns:a16="http://schemas.microsoft.com/office/drawing/2014/main" id="{181F7D9D-9445-4517-9C24-8F84F38F186F}"/>
              </a:ext>
            </a:extLst>
          </p:cNvPr>
          <p:cNvSpPr txBox="1"/>
          <p:nvPr/>
        </p:nvSpPr>
        <p:spPr>
          <a:xfrm>
            <a:off x="3655287" y="5922632"/>
            <a:ext cx="6096000" cy="276999"/>
          </a:xfrm>
          <a:prstGeom prst="rect">
            <a:avLst/>
          </a:prstGeom>
          <a:noFill/>
        </p:spPr>
        <p:txBody>
          <a:bodyPr wrap="square">
            <a:spAutoFit/>
          </a:bodyPr>
          <a:lstStyle/>
          <a:p>
            <a:r>
              <a:rPr lang="en-ID" sz="1200" dirty="0"/>
              <a:t>Example Process: Inputs, Tools &amp; Techniques, and Outputs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a:t>
            </a:r>
          </a:p>
        </p:txBody>
      </p:sp>
      <p:sp>
        <p:nvSpPr>
          <p:cNvPr id="3" name="Content Placeholder 2"/>
          <p:cNvSpPr>
            <a:spLocks noGrp="1"/>
          </p:cNvSpPr>
          <p:nvPr>
            <p:ph idx="1"/>
          </p:nvPr>
        </p:nvSpPr>
        <p:spPr/>
        <p:txBody>
          <a:bodyPr>
            <a:normAutofit fontScale="85000" lnSpcReduction="10000"/>
          </a:bodyPr>
          <a:lstStyle/>
          <a:p>
            <a:r>
              <a:rPr lang="en-US" sz="1800" b="0" i="0" dirty="0">
                <a:solidFill>
                  <a:srgbClr val="242021"/>
                </a:solidFill>
                <a:effectLst/>
                <a:latin typeface="Caslon224Std-Book"/>
              </a:rPr>
              <a:t>Instead of creating a team charter, WBS, Gantt chart, and list of prioritized risks for the whole project, the team follows the Scrum method.</a:t>
            </a:r>
          </a:p>
          <a:p>
            <a:r>
              <a:rPr lang="en-US" sz="1800" b="0" i="0" dirty="0">
                <a:solidFill>
                  <a:srgbClr val="242021"/>
                </a:solidFill>
                <a:effectLst/>
                <a:latin typeface="Caslon224Std-Book"/>
              </a:rPr>
              <a:t>A preliminary scope statement for the entire project can still be a useful tool for planning</a:t>
            </a:r>
            <a:r>
              <a:rPr lang="en-US" sz="2000" b="0" i="0" dirty="0">
                <a:solidFill>
                  <a:srgbClr val="242021"/>
                </a:solidFill>
                <a:effectLst/>
                <a:latin typeface="Caslon224Std-Book"/>
              </a:rPr>
              <a:t>.</a:t>
            </a:r>
            <a:endParaRPr lang="en-US" sz="1800" b="0" i="0" dirty="0">
              <a:solidFill>
                <a:srgbClr val="242021"/>
              </a:solidFill>
              <a:effectLst/>
              <a:latin typeface="Caslon224Std-Book"/>
            </a:endParaRPr>
          </a:p>
          <a:p>
            <a:r>
              <a:rPr lang="en-US" sz="1800" b="0" i="0" dirty="0">
                <a:solidFill>
                  <a:srgbClr val="242021"/>
                </a:solidFill>
                <a:effectLst/>
                <a:latin typeface="Caslon224Std-Book"/>
              </a:rPr>
              <a:t>Because Scrum implies that team members work as a self-directed group, coached by the ScrumMaster, a team charter should not be necessary.</a:t>
            </a:r>
            <a:r>
              <a:rPr lang="en-US" dirty="0"/>
              <a:t> </a:t>
            </a:r>
          </a:p>
          <a:p>
            <a:r>
              <a:rPr lang="en-US" sz="1800" b="0" i="0" dirty="0">
                <a:solidFill>
                  <a:srgbClr val="242021"/>
                </a:solidFill>
                <a:effectLst/>
                <a:latin typeface="Caslon224Std-Book"/>
              </a:rPr>
              <a:t>In place of a WBS, high-level descriptions of the work to be completed would be identified in the </a:t>
            </a:r>
            <a:r>
              <a:rPr lang="en-US" sz="1800" b="1" i="0" dirty="0">
                <a:solidFill>
                  <a:srgbClr val="242021"/>
                </a:solidFill>
                <a:effectLst/>
                <a:latin typeface="Caslon224Std-Book"/>
              </a:rPr>
              <a:t>product</a:t>
            </a:r>
            <a:r>
              <a:rPr lang="en-US" sz="1800" b="0" i="0" dirty="0">
                <a:solidFill>
                  <a:srgbClr val="242021"/>
                </a:solidFill>
                <a:effectLst/>
                <a:latin typeface="Caslon224Std-Book"/>
              </a:rPr>
              <a:t> and </a:t>
            </a:r>
            <a:r>
              <a:rPr lang="en-US" sz="1800" b="1" i="0" dirty="0">
                <a:solidFill>
                  <a:srgbClr val="242021"/>
                </a:solidFill>
                <a:effectLst/>
                <a:latin typeface="Caslon224Std-Book"/>
              </a:rPr>
              <a:t>sprint</a:t>
            </a:r>
            <a:r>
              <a:rPr lang="en-US" sz="1800" b="0" i="0" dirty="0">
                <a:solidFill>
                  <a:srgbClr val="242021"/>
                </a:solidFill>
                <a:effectLst/>
                <a:latin typeface="Caslon224Std-Book"/>
              </a:rPr>
              <a:t> </a:t>
            </a:r>
            <a:r>
              <a:rPr lang="en-US" sz="1800" b="1" i="0" dirty="0">
                <a:solidFill>
                  <a:srgbClr val="242021"/>
                </a:solidFill>
                <a:effectLst/>
                <a:latin typeface="Caslon224Std-Book"/>
              </a:rPr>
              <a:t>backlogs.</a:t>
            </a:r>
          </a:p>
          <a:p>
            <a:r>
              <a:rPr lang="en-US" sz="1800" i="0" dirty="0">
                <a:solidFill>
                  <a:srgbClr val="242021"/>
                </a:solidFill>
                <a:effectLst/>
                <a:latin typeface="Caslon224Std-Book"/>
              </a:rPr>
              <a:t>The Scrum team breaks down the items in the sprint backlog into more specific work items, often in the form of </a:t>
            </a:r>
            <a:r>
              <a:rPr lang="en-US" sz="1800" b="1" i="0" dirty="0">
                <a:solidFill>
                  <a:srgbClr val="242021"/>
                </a:solidFill>
                <a:effectLst/>
                <a:latin typeface="Caslon224Std-Book"/>
              </a:rPr>
              <a:t>user stories</a:t>
            </a:r>
            <a:r>
              <a:rPr lang="en-US" sz="1800" i="0" dirty="0">
                <a:solidFill>
                  <a:srgbClr val="242021"/>
                </a:solidFill>
                <a:effectLst/>
                <a:latin typeface="Caslon224Std-Book"/>
              </a:rPr>
              <a:t>, </a:t>
            </a:r>
            <a:r>
              <a:rPr lang="en-US" sz="1800" b="1" i="0" dirty="0">
                <a:solidFill>
                  <a:srgbClr val="242021"/>
                </a:solidFill>
                <a:effectLst/>
                <a:latin typeface="Caslon224Std-Book"/>
              </a:rPr>
              <a:t>technical stories</a:t>
            </a:r>
            <a:r>
              <a:rPr lang="en-US" sz="1800" i="0" dirty="0">
                <a:solidFill>
                  <a:srgbClr val="242021"/>
                </a:solidFill>
                <a:effectLst/>
                <a:latin typeface="Caslon224Std-Book"/>
              </a:rPr>
              <a:t>, and </a:t>
            </a:r>
            <a:r>
              <a:rPr lang="en-US" sz="1800" b="1" i="0" dirty="0">
                <a:solidFill>
                  <a:srgbClr val="242021"/>
                </a:solidFill>
                <a:effectLst/>
                <a:latin typeface="Caslon224Std-Book"/>
              </a:rPr>
              <a:t>related tasks.</a:t>
            </a:r>
          </a:p>
          <a:p>
            <a:pPr lvl="1"/>
            <a:r>
              <a:rPr lang="en-US" sz="1800" b="1" i="0" dirty="0">
                <a:solidFill>
                  <a:srgbClr val="242021"/>
                </a:solidFill>
                <a:effectLst/>
                <a:latin typeface="Caslon224Std-Bold"/>
              </a:rPr>
              <a:t>User stories </a:t>
            </a:r>
            <a:r>
              <a:rPr lang="en-US" sz="1800" b="0" i="0" dirty="0">
                <a:solidFill>
                  <a:srgbClr val="242021"/>
                </a:solidFill>
                <a:effectLst/>
                <a:latin typeface="Caslon224Std-Book"/>
              </a:rPr>
              <a:t>are short descriptions written by customers of what they need a system to do for them</a:t>
            </a:r>
            <a:r>
              <a:rPr lang="en-US" sz="2000" dirty="0"/>
              <a:t> </a:t>
            </a:r>
            <a:br>
              <a:rPr lang="en-US" sz="2000" dirty="0"/>
            </a:br>
            <a:endParaRPr lang="en-US" sz="1500" b="1" i="0" dirty="0">
              <a:solidFill>
                <a:srgbClr val="242021"/>
              </a:solidFill>
              <a:effectLst/>
              <a:latin typeface="Caslon224Std-Book"/>
            </a:endParaRPr>
          </a:p>
          <a:p>
            <a:r>
              <a:rPr lang="en-US" sz="1800" b="0" i="0" dirty="0">
                <a:solidFill>
                  <a:srgbClr val="242021"/>
                </a:solidFill>
                <a:effectLst/>
                <a:latin typeface="Caslon224Std-Book"/>
              </a:rPr>
              <a:t>A Gantt chart for the entire project could still be created.</a:t>
            </a:r>
            <a:endParaRPr lang="en-US" dirty="0"/>
          </a:p>
        </p:txBody>
      </p:sp>
      <p:sp>
        <p:nvSpPr>
          <p:cNvPr id="5" name="Footer Placeholder 4"/>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p>
            <a:pPr>
              <a:defRPr/>
            </a:pPr>
            <a:fld id="{AEAD0689-3C8F-4F33-9924-B2EDADDE0827}" type="slidenum">
              <a:rPr lang="en-US" smtClean="0"/>
              <a:pPr>
                <a:defRPr/>
              </a:pPr>
              <a:t>50</a:t>
            </a:fld>
            <a:endParaRPr lang="en-US" dirty="0"/>
          </a:p>
        </p:txBody>
      </p:sp>
    </p:spTree>
    <p:extLst>
      <p:ext uri="{BB962C8B-B14F-4D97-AF65-F5344CB8AC3E}">
        <p14:creationId xmlns:p14="http://schemas.microsoft.com/office/powerpoint/2010/main" val="11837229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3" name="Rectangle 2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76E481B-D583-49A3-9527-E5D7AEBD4BC9}"/>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Intranet Site Project Baseline Gantt Chart Using Scrum Approach</a:t>
            </a:r>
          </a:p>
        </p:txBody>
      </p:sp>
      <p:sp>
        <p:nvSpPr>
          <p:cNvPr id="5" name="Slide Number Placeholder 4">
            <a:extLst>
              <a:ext uri="{FF2B5EF4-FFF2-40B4-BE49-F238E27FC236}">
                <a16:creationId xmlns:a16="http://schemas.microsoft.com/office/drawing/2014/main" id="{39A439B9-FACD-4429-98AA-ECAA38825338}"/>
              </a:ext>
            </a:extLst>
          </p:cNvPr>
          <p:cNvSpPr>
            <a:spLocks noGrp="1"/>
          </p:cNvSpPr>
          <p:nvPr>
            <p:ph type="sldNum" sz="quarter" idx="12"/>
          </p:nvPr>
        </p:nvSpPr>
        <p:spPr>
          <a:xfrm>
            <a:off x="3454399" y="766070"/>
            <a:ext cx="542673"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51</a:t>
            </a:fld>
            <a:endParaRPr lang="en-US">
              <a:solidFill>
                <a:srgbClr val="FFFFFF"/>
              </a:solidFill>
            </a:endParaRPr>
          </a:p>
        </p:txBody>
      </p:sp>
      <p:sp>
        <p:nvSpPr>
          <p:cNvPr id="4" name="Footer Placeholder 3">
            <a:extLst>
              <a:ext uri="{FF2B5EF4-FFF2-40B4-BE49-F238E27FC236}">
                <a16:creationId xmlns:a16="http://schemas.microsoft.com/office/drawing/2014/main" id="{76C91D87-89D3-4358-ABA4-50758C0654A8}"/>
              </a:ext>
            </a:extLst>
          </p:cNvPr>
          <p:cNvSpPr>
            <a:spLocks noGrp="1"/>
          </p:cNvSpPr>
          <p:nvPr>
            <p:ph type="ftr" sz="quarter" idx="11"/>
          </p:nvPr>
        </p:nvSpPr>
        <p:spPr>
          <a:xfrm>
            <a:off x="581192" y="5884078"/>
            <a:ext cx="3432008" cy="365125"/>
          </a:xfrm>
        </p:spPr>
        <p:txBody>
          <a:bodyPr vert="horz" lIns="91440" tIns="45720" rIns="91440" bIns="45720" rtlCol="0" anchor="ctr">
            <a:normAutofit/>
          </a:bodyPr>
          <a:lstStyle/>
          <a:p>
            <a:pPr defTabSz="457200">
              <a:spcAft>
                <a:spcPts val="600"/>
              </a:spcAft>
            </a:pPr>
            <a:r>
              <a:rPr lang="en-US" kern="1200" cap="all">
                <a:solidFill>
                  <a:srgbClr val="FFFFFF"/>
                </a:solidFill>
                <a:latin typeface="+mn-lt"/>
                <a:ea typeface="+mn-ea"/>
                <a:cs typeface="+mn-cs"/>
              </a:rPr>
              <a:t>Manajemen PROYEK TI 2020 – FASILKOM UI</a:t>
            </a:r>
          </a:p>
        </p:txBody>
      </p:sp>
      <p:pic>
        <p:nvPicPr>
          <p:cNvPr id="7" name="Content Placeholder 6">
            <a:extLst>
              <a:ext uri="{FF2B5EF4-FFF2-40B4-BE49-F238E27FC236}">
                <a16:creationId xmlns:a16="http://schemas.microsoft.com/office/drawing/2014/main" id="{9D5AB18A-5696-48EC-BAE0-D8F9CA003AE2}"/>
              </a:ext>
            </a:extLst>
          </p:cNvPr>
          <p:cNvPicPr>
            <a:picLocks noGrp="1" noChangeAspect="1"/>
          </p:cNvPicPr>
          <p:nvPr>
            <p:ph idx="1"/>
          </p:nvPr>
        </p:nvPicPr>
        <p:blipFill>
          <a:blip r:embed="rId2"/>
          <a:stretch>
            <a:fillRect/>
          </a:stretch>
        </p:blipFill>
        <p:spPr>
          <a:xfrm>
            <a:off x="4775101" y="618067"/>
            <a:ext cx="6744768" cy="5598157"/>
          </a:xfrm>
          <a:prstGeom prst="rect">
            <a:avLst/>
          </a:prstGeom>
        </p:spPr>
      </p:pic>
    </p:spTree>
    <p:extLst>
      <p:ext uri="{BB962C8B-B14F-4D97-AF65-F5344CB8AC3E}">
        <p14:creationId xmlns:p14="http://schemas.microsoft.com/office/powerpoint/2010/main" val="3105177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3" name="Rectangle 2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1AA328A-89B0-4D2E-9B7F-9CA1312FD673}"/>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Product and Sprint Backlogs</a:t>
            </a:r>
          </a:p>
        </p:txBody>
      </p:sp>
      <p:sp>
        <p:nvSpPr>
          <p:cNvPr id="5" name="Slide Number Placeholder 4">
            <a:extLst>
              <a:ext uri="{FF2B5EF4-FFF2-40B4-BE49-F238E27FC236}">
                <a16:creationId xmlns:a16="http://schemas.microsoft.com/office/drawing/2014/main" id="{4AD91AA5-62FB-4CFB-864C-8BBA1BA318ED}"/>
              </a:ext>
            </a:extLst>
          </p:cNvPr>
          <p:cNvSpPr>
            <a:spLocks noGrp="1"/>
          </p:cNvSpPr>
          <p:nvPr>
            <p:ph type="sldNum" sz="quarter" idx="12"/>
          </p:nvPr>
        </p:nvSpPr>
        <p:spPr>
          <a:xfrm>
            <a:off x="3454399" y="766070"/>
            <a:ext cx="542673"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52</a:t>
            </a:fld>
            <a:endParaRPr lang="en-US">
              <a:solidFill>
                <a:srgbClr val="FFFFFF"/>
              </a:solidFill>
            </a:endParaRPr>
          </a:p>
        </p:txBody>
      </p:sp>
      <p:sp>
        <p:nvSpPr>
          <p:cNvPr id="4" name="Footer Placeholder 3">
            <a:extLst>
              <a:ext uri="{FF2B5EF4-FFF2-40B4-BE49-F238E27FC236}">
                <a16:creationId xmlns:a16="http://schemas.microsoft.com/office/drawing/2014/main" id="{29364758-04FC-4A16-8AA4-BD5323C7CA78}"/>
              </a:ext>
            </a:extLst>
          </p:cNvPr>
          <p:cNvSpPr>
            <a:spLocks noGrp="1"/>
          </p:cNvSpPr>
          <p:nvPr>
            <p:ph type="ftr" sz="quarter" idx="11"/>
          </p:nvPr>
        </p:nvSpPr>
        <p:spPr>
          <a:xfrm>
            <a:off x="581192" y="5884078"/>
            <a:ext cx="3432008" cy="365125"/>
          </a:xfrm>
        </p:spPr>
        <p:txBody>
          <a:bodyPr vert="horz" lIns="91440" tIns="45720" rIns="91440" bIns="45720" rtlCol="0" anchor="ctr">
            <a:normAutofit/>
          </a:bodyPr>
          <a:lstStyle/>
          <a:p>
            <a:pPr defTabSz="457200">
              <a:spcAft>
                <a:spcPts val="600"/>
              </a:spcAft>
            </a:pPr>
            <a:r>
              <a:rPr lang="en-US" kern="1200" cap="all">
                <a:solidFill>
                  <a:srgbClr val="FFFFFF"/>
                </a:solidFill>
                <a:latin typeface="+mn-lt"/>
                <a:ea typeface="+mn-ea"/>
                <a:cs typeface="+mn-cs"/>
              </a:rPr>
              <a:t>Manajemen PROYEK TI 2020 – FASILKOM UI</a:t>
            </a:r>
          </a:p>
        </p:txBody>
      </p:sp>
      <p:pic>
        <p:nvPicPr>
          <p:cNvPr id="7" name="Content Placeholder 6">
            <a:extLst>
              <a:ext uri="{FF2B5EF4-FFF2-40B4-BE49-F238E27FC236}">
                <a16:creationId xmlns:a16="http://schemas.microsoft.com/office/drawing/2014/main" id="{C0BA8DC4-0425-4B13-8C98-8AD28B3E6414}"/>
              </a:ext>
            </a:extLst>
          </p:cNvPr>
          <p:cNvPicPr>
            <a:picLocks noGrp="1" noChangeAspect="1"/>
          </p:cNvPicPr>
          <p:nvPr>
            <p:ph idx="1"/>
          </p:nvPr>
        </p:nvPicPr>
        <p:blipFill>
          <a:blip r:embed="rId2"/>
          <a:stretch>
            <a:fillRect/>
          </a:stretch>
        </p:blipFill>
        <p:spPr>
          <a:xfrm>
            <a:off x="4286334" y="1131195"/>
            <a:ext cx="7632318" cy="4560310"/>
          </a:xfrm>
          <a:prstGeom prst="rect">
            <a:avLst/>
          </a:prstGeom>
        </p:spPr>
      </p:pic>
    </p:spTree>
    <p:extLst>
      <p:ext uri="{BB962C8B-B14F-4D97-AF65-F5344CB8AC3E}">
        <p14:creationId xmlns:p14="http://schemas.microsoft.com/office/powerpoint/2010/main" val="15617345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a:t>
            </a:r>
          </a:p>
        </p:txBody>
      </p:sp>
      <p:sp>
        <p:nvSpPr>
          <p:cNvPr id="3" name="Content Placeholder 2"/>
          <p:cNvSpPr>
            <a:spLocks noGrp="1"/>
          </p:cNvSpPr>
          <p:nvPr>
            <p:ph idx="1"/>
          </p:nvPr>
        </p:nvSpPr>
        <p:spPr/>
        <p:txBody>
          <a:bodyPr/>
          <a:lstStyle/>
          <a:p>
            <a:r>
              <a:rPr lang="en-US" dirty="0"/>
              <a:t>Not different from PMBOK</a:t>
            </a:r>
            <a:r>
              <a:rPr lang="en-US" baseline="30000" dirty="0"/>
              <a:t>®</a:t>
            </a:r>
            <a:r>
              <a:rPr lang="en-US" dirty="0"/>
              <a:t> Guide</a:t>
            </a:r>
          </a:p>
          <a:p>
            <a:pPr lvl="1"/>
            <a:r>
              <a:rPr lang="en-US" dirty="0"/>
              <a:t>Still produce products, lead people, etc.</a:t>
            </a:r>
          </a:p>
          <a:p>
            <a:r>
              <a:rPr lang="en-US" dirty="0"/>
              <a:t>Different:</a:t>
            </a:r>
          </a:p>
          <a:p>
            <a:pPr lvl="1"/>
            <a:r>
              <a:rPr lang="en-US" dirty="0"/>
              <a:t>Produce several releases of software - users of the new software might be confused by getting several iterations of the product instead of just one</a:t>
            </a:r>
          </a:p>
          <a:p>
            <a:pPr lvl="1"/>
            <a:r>
              <a:rPr lang="en-US" dirty="0"/>
              <a:t>Communications different because the project team meets every morning, physically or virtually</a:t>
            </a:r>
          </a:p>
        </p:txBody>
      </p:sp>
      <p:sp>
        <p:nvSpPr>
          <p:cNvPr id="5" name="Footer Placeholder 4"/>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p>
            <a:pPr>
              <a:defRPr/>
            </a:pPr>
            <a:fld id="{AEAD0689-3C8F-4F33-9924-B2EDADDE0827}" type="slidenum">
              <a:rPr lang="en-US" smtClean="0"/>
              <a:pPr>
                <a:defRPr/>
              </a:pPr>
              <a:t>53</a:t>
            </a:fld>
            <a:endParaRPr lang="en-US" dirty="0"/>
          </a:p>
        </p:txBody>
      </p:sp>
    </p:spTree>
    <p:extLst>
      <p:ext uri="{BB962C8B-B14F-4D97-AF65-F5344CB8AC3E}">
        <p14:creationId xmlns:p14="http://schemas.microsoft.com/office/powerpoint/2010/main" val="9167629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and Controlling</a:t>
            </a:r>
          </a:p>
        </p:txBody>
      </p:sp>
      <p:sp>
        <p:nvSpPr>
          <p:cNvPr id="3" name="Content Placeholder 2"/>
          <p:cNvSpPr>
            <a:spLocks noGrp="1"/>
          </p:cNvSpPr>
          <p:nvPr>
            <p:ph idx="1"/>
          </p:nvPr>
        </p:nvSpPr>
        <p:spPr/>
        <p:txBody>
          <a:bodyPr/>
          <a:lstStyle/>
          <a:p>
            <a:r>
              <a:rPr lang="en-US" dirty="0"/>
              <a:t>Not different from PMBOK</a:t>
            </a:r>
            <a:r>
              <a:rPr lang="en-US" baseline="30000" dirty="0"/>
              <a:t>®</a:t>
            </a:r>
            <a:r>
              <a:rPr lang="en-US" dirty="0"/>
              <a:t> Guide </a:t>
            </a:r>
          </a:p>
          <a:p>
            <a:pPr lvl="1"/>
            <a:r>
              <a:rPr lang="en-US" dirty="0"/>
              <a:t>Still check actual work vs. planned work</a:t>
            </a:r>
          </a:p>
          <a:p>
            <a:r>
              <a:rPr lang="en-US" dirty="0"/>
              <a:t>Different</a:t>
            </a:r>
          </a:p>
          <a:p>
            <a:pPr lvl="1"/>
            <a:r>
              <a:rPr lang="en-US" dirty="0"/>
              <a:t>Names of key reviews are the daily Scrum and the sprint review</a:t>
            </a:r>
          </a:p>
          <a:p>
            <a:pPr lvl="1"/>
            <a:r>
              <a:rPr lang="en-US" dirty="0"/>
              <a:t>A sprint board is used instead of a tracking Gantt chart or other tools</a:t>
            </a:r>
          </a:p>
          <a:p>
            <a:pPr lvl="1"/>
            <a:r>
              <a:rPr lang="en-US" dirty="0"/>
              <a:t>Use a burndown chart vs. earned value chart</a:t>
            </a:r>
          </a:p>
        </p:txBody>
      </p:sp>
      <p:sp>
        <p:nvSpPr>
          <p:cNvPr id="5" name="Footer Placeholder 4"/>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p>
            <a:pPr>
              <a:defRPr/>
            </a:pPr>
            <a:fld id="{AEAD0689-3C8F-4F33-9924-B2EDADDE0827}" type="slidenum">
              <a:rPr lang="en-US" smtClean="0"/>
              <a:pPr>
                <a:defRPr/>
              </a:pPr>
              <a:t>54</a:t>
            </a:fld>
            <a:endParaRPr lang="en-US" dirty="0"/>
          </a:p>
        </p:txBody>
      </p:sp>
    </p:spTree>
    <p:extLst>
      <p:ext uri="{BB962C8B-B14F-4D97-AF65-F5344CB8AC3E}">
        <p14:creationId xmlns:p14="http://schemas.microsoft.com/office/powerpoint/2010/main" val="3738531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4"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Burndown Chart</a:t>
            </a:r>
          </a:p>
        </p:txBody>
      </p:sp>
      <p:sp>
        <p:nvSpPr>
          <p:cNvPr id="6" name="Slide Number Placeholder 5"/>
          <p:cNvSpPr>
            <a:spLocks noGrp="1"/>
          </p:cNvSpPr>
          <p:nvPr>
            <p:ph type="sldNum" sz="quarter" idx="12"/>
          </p:nvPr>
        </p:nvSpPr>
        <p:spPr>
          <a:xfrm>
            <a:off x="3454399" y="766070"/>
            <a:ext cx="542673" cy="365125"/>
          </a:xfrm>
        </p:spPr>
        <p:txBody>
          <a:bodyPr vert="horz" lIns="91440" tIns="45720" rIns="91440" bIns="45720" rtlCol="0" anchor="ctr">
            <a:normAutofit/>
          </a:bodyPr>
          <a:lstStyle/>
          <a:p>
            <a:pPr defTabSz="457200">
              <a:spcAft>
                <a:spcPts val="600"/>
              </a:spcAft>
              <a:defRPr/>
            </a:pPr>
            <a:fld id="{AEAD0689-3C8F-4F33-9924-B2EDADDE0827}" type="slidenum">
              <a:rPr lang="en-US">
                <a:solidFill>
                  <a:srgbClr val="FFFFFF"/>
                </a:solidFill>
              </a:rPr>
              <a:pPr defTabSz="457200">
                <a:spcAft>
                  <a:spcPts val="600"/>
                </a:spcAft>
                <a:defRPr/>
              </a:pPr>
              <a:t>55</a:t>
            </a:fld>
            <a:endParaRPr lang="en-US">
              <a:solidFill>
                <a:srgbClr val="FFFFFF"/>
              </a:solidFill>
            </a:endParaRPr>
          </a:p>
        </p:txBody>
      </p:sp>
      <p:sp>
        <p:nvSpPr>
          <p:cNvPr id="3" name="Footer Placeholder 2"/>
          <p:cNvSpPr>
            <a:spLocks noGrp="1"/>
          </p:cNvSpPr>
          <p:nvPr>
            <p:ph type="ftr" sz="quarter" idx="11"/>
          </p:nvPr>
        </p:nvSpPr>
        <p:spPr>
          <a:xfrm>
            <a:off x="581192" y="5884078"/>
            <a:ext cx="3432008" cy="365125"/>
          </a:xfrm>
        </p:spPr>
        <p:txBody>
          <a:bodyPr vert="horz" lIns="91440" tIns="45720" rIns="91440" bIns="45720" rtlCol="0" anchor="ctr">
            <a:normAutofit/>
          </a:bodyPr>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lgn="l" defTabSz="457200">
              <a:lnSpc>
                <a:spcPct val="90000"/>
              </a:lnSpc>
              <a:spcAft>
                <a:spcPts val="600"/>
              </a:spcAft>
            </a:pPr>
            <a:r>
              <a:rPr lang="en-US" sz="900" kern="1200" cap="all">
                <a:solidFill>
                  <a:srgbClr val="FFFFFF"/>
                </a:solidFill>
                <a:latin typeface="+mn-lt"/>
                <a:ea typeface="+mn-ea"/>
                <a:cs typeface="+mn-cs"/>
              </a:rPr>
              <a:t>Information Technology Project Management, Eighth Edition</a:t>
            </a:r>
          </a:p>
        </p:txBody>
      </p:sp>
      <p:pic>
        <p:nvPicPr>
          <p:cNvPr id="8" name="Content Placeholder 7">
            <a:extLst>
              <a:ext uri="{FF2B5EF4-FFF2-40B4-BE49-F238E27FC236}">
                <a16:creationId xmlns:a16="http://schemas.microsoft.com/office/drawing/2014/main" id="{5BE5A681-82B7-49AE-98C7-5FBDDD81694E}"/>
              </a:ext>
            </a:extLst>
          </p:cNvPr>
          <p:cNvPicPr>
            <a:picLocks noGrp="1" noChangeAspect="1"/>
          </p:cNvPicPr>
          <p:nvPr>
            <p:ph idx="1"/>
          </p:nvPr>
        </p:nvPicPr>
        <p:blipFill>
          <a:blip r:embed="rId2"/>
          <a:stretch>
            <a:fillRect/>
          </a:stretch>
        </p:blipFill>
        <p:spPr>
          <a:xfrm>
            <a:off x="4765053" y="1404599"/>
            <a:ext cx="6764864" cy="4025093"/>
          </a:xfrm>
          <a:prstGeom prst="rect">
            <a:avLst/>
          </a:prstGeom>
        </p:spPr>
      </p:pic>
    </p:spTree>
    <p:extLst>
      <p:ext uri="{BB962C8B-B14F-4D97-AF65-F5344CB8AC3E}">
        <p14:creationId xmlns:p14="http://schemas.microsoft.com/office/powerpoint/2010/main" val="2350937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a:t>
            </a:r>
          </a:p>
        </p:txBody>
      </p:sp>
      <p:sp>
        <p:nvSpPr>
          <p:cNvPr id="3" name="Content Placeholder 2"/>
          <p:cNvSpPr>
            <a:spLocks noGrp="1"/>
          </p:cNvSpPr>
          <p:nvPr>
            <p:ph idx="1"/>
          </p:nvPr>
        </p:nvSpPr>
        <p:spPr/>
        <p:txBody>
          <a:bodyPr/>
          <a:lstStyle/>
          <a:p>
            <a:r>
              <a:rPr lang="en-US" dirty="0"/>
              <a:t>Not different from PMBOK</a:t>
            </a:r>
            <a:r>
              <a:rPr lang="en-US" baseline="30000" dirty="0"/>
              <a:t>®</a:t>
            </a:r>
            <a:r>
              <a:rPr lang="en-US" dirty="0"/>
              <a:t> Guide</a:t>
            </a:r>
          </a:p>
          <a:p>
            <a:pPr lvl="1"/>
            <a:r>
              <a:rPr lang="en-US" dirty="0"/>
              <a:t>Focus is still on acceptance of deliverables and reflection</a:t>
            </a:r>
          </a:p>
          <a:p>
            <a:r>
              <a:rPr lang="en-US" sz="2800" dirty="0"/>
              <a:t>Different:</a:t>
            </a:r>
          </a:p>
          <a:p>
            <a:pPr lvl="1"/>
            <a:r>
              <a:rPr lang="en-US" sz="2400" dirty="0"/>
              <a:t>The retrospective is similar to a lessons-learned report, but it focuses on a shorter period of time. It is intended to answer two fundamental questions: </a:t>
            </a:r>
          </a:p>
          <a:p>
            <a:pPr lvl="2"/>
            <a:r>
              <a:rPr lang="en-US" sz="2000" dirty="0"/>
              <a:t>What went well during the last sprint that we should continue doing?</a:t>
            </a:r>
          </a:p>
          <a:p>
            <a:pPr lvl="2"/>
            <a:r>
              <a:rPr lang="en-US" sz="2000" dirty="0"/>
              <a:t>What could we do differently to improve the product or process?</a:t>
            </a:r>
            <a:endParaRPr lang="en-US" dirty="0"/>
          </a:p>
        </p:txBody>
      </p:sp>
      <p:sp>
        <p:nvSpPr>
          <p:cNvPr id="5" name="Footer Placeholder 4"/>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p>
            <a:pPr>
              <a:defRPr/>
            </a:pPr>
            <a:fld id="{AEAD0689-3C8F-4F33-9924-B2EDADDE0827}" type="slidenum">
              <a:rPr lang="en-US" smtClean="0"/>
              <a:pPr>
                <a:defRPr/>
              </a:pPr>
              <a:t>56</a:t>
            </a:fld>
            <a:endParaRPr lang="en-US" dirty="0"/>
          </a:p>
        </p:txBody>
      </p:sp>
    </p:spTree>
    <p:extLst>
      <p:ext uri="{BB962C8B-B14F-4D97-AF65-F5344CB8AC3E}">
        <p14:creationId xmlns:p14="http://schemas.microsoft.com/office/powerpoint/2010/main" val="21743073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en-US" dirty="0"/>
              <a:t>Chapter Summary</a:t>
            </a:r>
          </a:p>
        </p:txBody>
      </p:sp>
      <p:sp>
        <p:nvSpPr>
          <p:cNvPr id="32773" name="Rectangle 3"/>
          <p:cNvSpPr>
            <a:spLocks noGrp="1" noChangeArrowheads="1"/>
          </p:cNvSpPr>
          <p:nvPr>
            <p:ph idx="1"/>
          </p:nvPr>
        </p:nvSpPr>
        <p:spPr/>
        <p:txBody>
          <a:bodyPr>
            <a:normAutofit fontScale="92500" lnSpcReduction="20000"/>
          </a:bodyPr>
          <a:lstStyle/>
          <a:p>
            <a:r>
              <a:rPr lang="en-US" sz="2400" dirty="0"/>
              <a:t>The five project management process groups are initiating, planning, executing, monitoring and controlling, and closing</a:t>
            </a:r>
          </a:p>
          <a:p>
            <a:r>
              <a:rPr lang="en-US" sz="2400" dirty="0"/>
              <a:t>You can map the main activities of each process group to the nine knowledge areas</a:t>
            </a:r>
          </a:p>
          <a:p>
            <a:r>
              <a:rPr lang="en-US" sz="2400" dirty="0"/>
              <a:t>Some organizations develop their own information technology project management methodologies</a:t>
            </a:r>
          </a:p>
          <a:p>
            <a:r>
              <a:rPr lang="en-US" sz="2400" dirty="0"/>
              <a:t>The JWD Consulting case study provides an example of using the process groups and shows several important project documents</a:t>
            </a:r>
          </a:p>
          <a:p>
            <a:r>
              <a:rPr lang="en-US" sz="2400" dirty="0"/>
              <a:t>The second version of the same case study illustrates differences using agile (Scrum). The biggest difference is providing three releases of useable software versus just one</a:t>
            </a:r>
          </a:p>
        </p:txBody>
      </p:sp>
      <p:sp>
        <p:nvSpPr>
          <p:cNvPr id="32770" name="Footer Placeholder 3"/>
          <p:cNvSpPr>
            <a:spLocks noGrp="1"/>
          </p:cNvSpPr>
          <p:nvPr>
            <p:ph type="ftr" sz="quarter" idx="11"/>
          </p:nvPr>
        </p:nvSpPr>
        <p:spPr bwMode="auto">
          <a:prstGeom prst="rect">
            <a:avLst/>
          </a:prstGeom>
          <a:noFill/>
          <a:ln>
            <a:miter lim="800000"/>
            <a:headEnd/>
            <a:tailEnd/>
          </a:ln>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4B151D96-BD4B-49C9-8E2C-53D6B85F0E4F}" type="slidenum">
              <a:rPr lang="en-US"/>
              <a:pPr>
                <a:defRPr/>
              </a:pPr>
              <a:t>57</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81AE-35F6-4CC8-9D2B-E7B278A611B9}"/>
              </a:ext>
            </a:extLst>
          </p:cNvPr>
          <p:cNvSpPr>
            <a:spLocks noGrp="1"/>
          </p:cNvSpPr>
          <p:nvPr>
            <p:ph type="title"/>
          </p:nvPr>
        </p:nvSpPr>
        <p:spPr>
          <a:xfrm>
            <a:off x="581192" y="702156"/>
            <a:ext cx="11029616" cy="593244"/>
          </a:xfrm>
        </p:spPr>
        <p:txBody>
          <a:bodyPr/>
          <a:lstStyle/>
          <a:p>
            <a:r>
              <a:rPr lang="en-US" dirty="0"/>
              <a:t>PM Process Groups and outcome (1/2)</a:t>
            </a:r>
            <a:endParaRPr lang="en-ID" dirty="0"/>
          </a:p>
        </p:txBody>
      </p:sp>
      <p:sp>
        <p:nvSpPr>
          <p:cNvPr id="3" name="Content Placeholder 2">
            <a:extLst>
              <a:ext uri="{FF2B5EF4-FFF2-40B4-BE49-F238E27FC236}">
                <a16:creationId xmlns:a16="http://schemas.microsoft.com/office/drawing/2014/main" id="{70A1371A-C76C-45E5-B872-20DCF73F8340}"/>
              </a:ext>
            </a:extLst>
          </p:cNvPr>
          <p:cNvSpPr>
            <a:spLocks noGrp="1"/>
          </p:cNvSpPr>
          <p:nvPr>
            <p:ph idx="1"/>
          </p:nvPr>
        </p:nvSpPr>
        <p:spPr>
          <a:xfrm>
            <a:off x="581192" y="1447800"/>
            <a:ext cx="11029615" cy="4865914"/>
          </a:xfrm>
        </p:spPr>
        <p:txBody>
          <a:bodyPr>
            <a:normAutofit/>
          </a:bodyPr>
          <a:lstStyle/>
          <a:p>
            <a:pPr marL="0" indent="0">
              <a:buNone/>
            </a:pPr>
            <a:r>
              <a:rPr lang="en-US" sz="1800" dirty="0"/>
              <a:t>The project management process groups include </a:t>
            </a:r>
          </a:p>
          <a:p>
            <a:pPr marL="342900" indent="-342900">
              <a:buFont typeface="Wingdings 2" panose="05020102010507070707" pitchFamily="18" charset="2"/>
              <a:buAutoNum type="arabicPeriod"/>
            </a:pPr>
            <a:r>
              <a:rPr lang="en-US" sz="1800" b="1" dirty="0"/>
              <a:t>initiating </a:t>
            </a:r>
            <a:r>
              <a:rPr lang="en-US" sz="1800" dirty="0"/>
              <a:t>processes </a:t>
            </a:r>
            <a:r>
              <a:rPr lang="en-US" altLang="en-US" sz="1800" dirty="0"/>
              <a:t>- </a:t>
            </a:r>
            <a:r>
              <a:rPr lang="en-US" altLang="en-US" sz="1800" b="1" dirty="0"/>
              <a:t>defining</a:t>
            </a:r>
            <a:r>
              <a:rPr lang="en-US" altLang="en-US" sz="1800" dirty="0"/>
              <a:t> and </a:t>
            </a:r>
            <a:r>
              <a:rPr lang="en-US" altLang="en-US" sz="1800" b="1" dirty="0"/>
              <a:t>authorizing</a:t>
            </a:r>
            <a:r>
              <a:rPr lang="en-US" altLang="en-US" sz="1800" dirty="0"/>
              <a:t> a project or project phase</a:t>
            </a:r>
          </a:p>
          <a:p>
            <a:pPr lvl="1">
              <a:buFont typeface="Arial" panose="020B0604020202020204" pitchFamily="34" charset="0"/>
              <a:buChar char="•"/>
            </a:pPr>
            <a:r>
              <a:rPr lang="en-US" sz="1500" dirty="0"/>
              <a:t>Outcome : </a:t>
            </a:r>
            <a:r>
              <a:rPr lang="en-US" altLang="en-US" sz="1500" dirty="0"/>
              <a:t>The organization recognizes that a new project exists – completion of a </a:t>
            </a:r>
            <a:r>
              <a:rPr lang="en-US" altLang="en-US" sz="1500" b="1" dirty="0"/>
              <a:t>business case </a:t>
            </a:r>
            <a:r>
              <a:rPr lang="en-US" altLang="en-US" sz="1500" dirty="0"/>
              <a:t>and </a:t>
            </a:r>
            <a:r>
              <a:rPr lang="en-US" altLang="en-US" sz="1500" b="1" dirty="0"/>
              <a:t>project charter</a:t>
            </a:r>
            <a:endParaRPr lang="en-US" sz="1500" b="1" dirty="0"/>
          </a:p>
          <a:p>
            <a:pPr marL="342900" indent="-342900">
              <a:buFont typeface="Wingdings 2" panose="05020102010507070707" pitchFamily="18" charset="2"/>
              <a:buAutoNum type="arabicPeriod"/>
            </a:pPr>
            <a:r>
              <a:rPr lang="en-US" sz="1800" b="1" dirty="0"/>
              <a:t>planning</a:t>
            </a:r>
            <a:r>
              <a:rPr lang="en-US" sz="1800" dirty="0"/>
              <a:t> processes - </a:t>
            </a:r>
            <a:r>
              <a:rPr lang="en-US" altLang="en-US" sz="1800" dirty="0"/>
              <a:t>devising and maintaining a </a:t>
            </a:r>
            <a:r>
              <a:rPr lang="en-US" altLang="en-US" sz="1800" b="1" dirty="0"/>
              <a:t>workable</a:t>
            </a:r>
            <a:r>
              <a:rPr lang="en-US" altLang="en-US" sz="1800" dirty="0"/>
              <a:t> </a:t>
            </a:r>
            <a:r>
              <a:rPr lang="en-US" altLang="en-US" sz="1800" b="1" dirty="0"/>
              <a:t>scheme</a:t>
            </a:r>
            <a:r>
              <a:rPr lang="en-US" altLang="en-US" sz="1800" dirty="0"/>
              <a:t> to ensure that the project addresses the organization’s needs </a:t>
            </a:r>
          </a:p>
          <a:p>
            <a:pPr lvl="1"/>
            <a:r>
              <a:rPr lang="en-US" sz="1600" dirty="0"/>
              <a:t>Outcome : </a:t>
            </a:r>
            <a:r>
              <a:rPr lang="en-US" altLang="en-US" sz="1600" dirty="0"/>
              <a:t>Completing the WBS and scope statement, project schedule and cost estimate</a:t>
            </a:r>
            <a:endParaRPr lang="en-US" altLang="en-US" sz="1500" dirty="0"/>
          </a:p>
          <a:p>
            <a:pPr marL="342900" indent="-342900">
              <a:buAutoNum type="arabicPeriod"/>
            </a:pPr>
            <a:endParaRPr lang="en-US" sz="1800" dirty="0"/>
          </a:p>
          <a:p>
            <a:endParaRPr lang="en-ID" dirty="0"/>
          </a:p>
        </p:txBody>
      </p:sp>
      <p:sp>
        <p:nvSpPr>
          <p:cNvPr id="4" name="Footer Placeholder 3">
            <a:extLst>
              <a:ext uri="{FF2B5EF4-FFF2-40B4-BE49-F238E27FC236}">
                <a16:creationId xmlns:a16="http://schemas.microsoft.com/office/drawing/2014/main" id="{808F8F3E-52D8-4B42-957D-8309A9F4CE74}"/>
              </a:ext>
            </a:extLst>
          </p:cNvPr>
          <p:cNvSpPr>
            <a:spLocks noGrp="1"/>
          </p:cNvSpPr>
          <p:nvPr>
            <p:ph type="ftr" sz="quarter" idx="11"/>
          </p:nvPr>
        </p:nvSpPr>
        <p:spPr/>
        <p:txBody>
          <a:bodyPr/>
          <a:lstStyle/>
          <a:p>
            <a:r>
              <a:rPr lang="en-US"/>
              <a:t>Manajemen PROYEK TI 2020 – FASILKOM UI</a:t>
            </a:r>
            <a:endParaRPr lang="en-US" dirty="0"/>
          </a:p>
        </p:txBody>
      </p:sp>
      <p:sp>
        <p:nvSpPr>
          <p:cNvPr id="5" name="Slide Number Placeholder 4">
            <a:extLst>
              <a:ext uri="{FF2B5EF4-FFF2-40B4-BE49-F238E27FC236}">
                <a16:creationId xmlns:a16="http://schemas.microsoft.com/office/drawing/2014/main" id="{E0D7F0A7-E5F0-4398-985E-8B4C2E7555F7}"/>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34042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81AE-35F6-4CC8-9D2B-E7B278A611B9}"/>
              </a:ext>
            </a:extLst>
          </p:cNvPr>
          <p:cNvSpPr>
            <a:spLocks noGrp="1"/>
          </p:cNvSpPr>
          <p:nvPr>
            <p:ph type="title"/>
          </p:nvPr>
        </p:nvSpPr>
        <p:spPr>
          <a:xfrm>
            <a:off x="581192" y="702156"/>
            <a:ext cx="11029616" cy="593244"/>
          </a:xfrm>
        </p:spPr>
        <p:txBody>
          <a:bodyPr/>
          <a:lstStyle/>
          <a:p>
            <a:r>
              <a:rPr lang="en-US" dirty="0"/>
              <a:t>PM Process Groups and outcome (2/2)</a:t>
            </a:r>
            <a:endParaRPr lang="en-ID" dirty="0"/>
          </a:p>
        </p:txBody>
      </p:sp>
      <p:sp>
        <p:nvSpPr>
          <p:cNvPr id="3" name="Content Placeholder 2">
            <a:extLst>
              <a:ext uri="{FF2B5EF4-FFF2-40B4-BE49-F238E27FC236}">
                <a16:creationId xmlns:a16="http://schemas.microsoft.com/office/drawing/2014/main" id="{70A1371A-C76C-45E5-B872-20DCF73F8340}"/>
              </a:ext>
            </a:extLst>
          </p:cNvPr>
          <p:cNvSpPr>
            <a:spLocks noGrp="1"/>
          </p:cNvSpPr>
          <p:nvPr>
            <p:ph idx="1"/>
          </p:nvPr>
        </p:nvSpPr>
        <p:spPr>
          <a:xfrm>
            <a:off x="581192" y="1447800"/>
            <a:ext cx="11029615" cy="4865914"/>
          </a:xfrm>
        </p:spPr>
        <p:txBody>
          <a:bodyPr>
            <a:normAutofit/>
          </a:bodyPr>
          <a:lstStyle/>
          <a:p>
            <a:pPr marL="342900" indent="-342900">
              <a:buFont typeface="+mj-lt"/>
              <a:buAutoNum type="arabicPeriod" startAt="3"/>
            </a:pPr>
            <a:r>
              <a:rPr lang="en-US" sz="1800" b="1" dirty="0"/>
              <a:t>executing</a:t>
            </a:r>
            <a:r>
              <a:rPr lang="en-US" sz="1800" dirty="0"/>
              <a:t> processes - </a:t>
            </a:r>
            <a:r>
              <a:rPr lang="en-US" altLang="en-US" sz="1800" b="1" dirty="0"/>
              <a:t>coordinating</a:t>
            </a:r>
            <a:r>
              <a:rPr lang="en-US" altLang="en-US" sz="1800" dirty="0"/>
              <a:t> </a:t>
            </a:r>
            <a:r>
              <a:rPr lang="en-US" altLang="en-US" sz="1800" b="1" dirty="0"/>
              <a:t>people</a:t>
            </a:r>
            <a:r>
              <a:rPr lang="en-US" altLang="en-US" sz="1800" dirty="0"/>
              <a:t> and other resources to </a:t>
            </a:r>
            <a:r>
              <a:rPr lang="en-US" altLang="en-US" sz="1800" b="1" dirty="0"/>
              <a:t>carry</a:t>
            </a:r>
            <a:r>
              <a:rPr lang="en-US" altLang="en-US" sz="1800" dirty="0"/>
              <a:t> </a:t>
            </a:r>
            <a:r>
              <a:rPr lang="en-US" altLang="en-US" sz="1800" b="1" dirty="0"/>
              <a:t>out</a:t>
            </a:r>
            <a:r>
              <a:rPr lang="en-US" altLang="en-US" sz="1800" dirty="0"/>
              <a:t> the various plans and create the products, services, or results of the project or phase</a:t>
            </a:r>
          </a:p>
          <a:p>
            <a:pPr lvl="1"/>
            <a:r>
              <a:rPr lang="en-US" sz="1600" dirty="0"/>
              <a:t>Outcome : </a:t>
            </a:r>
            <a:r>
              <a:rPr lang="en-US" altLang="en-US" sz="1600" dirty="0"/>
              <a:t>Performing actions necessary to complete the work described in the planning activities</a:t>
            </a:r>
            <a:endParaRPr lang="en-US" sz="1500" dirty="0"/>
          </a:p>
          <a:p>
            <a:pPr marL="342900" indent="-342900">
              <a:buAutoNum type="arabicPeriod" startAt="3"/>
            </a:pPr>
            <a:r>
              <a:rPr lang="en-US" sz="1800" b="1" dirty="0"/>
              <a:t>monitoring</a:t>
            </a:r>
            <a:r>
              <a:rPr lang="en-US" sz="1800" dirty="0"/>
              <a:t> </a:t>
            </a:r>
            <a:r>
              <a:rPr lang="en-US" sz="1800" b="1" dirty="0"/>
              <a:t>and</a:t>
            </a:r>
            <a:r>
              <a:rPr lang="en-US" sz="1800" dirty="0"/>
              <a:t> </a:t>
            </a:r>
            <a:r>
              <a:rPr lang="en-US" sz="1800" b="1" dirty="0"/>
              <a:t>controlling</a:t>
            </a:r>
            <a:r>
              <a:rPr lang="en-US" sz="1800" dirty="0"/>
              <a:t> processes  </a:t>
            </a:r>
            <a:r>
              <a:rPr lang="en-US" altLang="en-US" sz="1800" dirty="0"/>
              <a:t>- regularly </a:t>
            </a:r>
            <a:r>
              <a:rPr lang="en-US" altLang="en-US" sz="1800" b="1" dirty="0"/>
              <a:t>measuring</a:t>
            </a:r>
            <a:r>
              <a:rPr lang="en-US" altLang="en-US" sz="1800" dirty="0"/>
              <a:t> and </a:t>
            </a:r>
            <a:r>
              <a:rPr lang="en-US" altLang="en-US" sz="1800" b="1" dirty="0"/>
              <a:t>monitoring</a:t>
            </a:r>
            <a:r>
              <a:rPr lang="en-US" altLang="en-US" sz="1800" dirty="0"/>
              <a:t> progress to ensure that the project team meets the project objectives</a:t>
            </a:r>
          </a:p>
          <a:p>
            <a:pPr lvl="1"/>
            <a:r>
              <a:rPr lang="en-US" sz="1600" dirty="0"/>
              <a:t>Outcome : </a:t>
            </a:r>
            <a:r>
              <a:rPr lang="en-US" altLang="en-US" sz="1600" dirty="0"/>
              <a:t>Measuring progress toward the project objectives, monitoring deviation from the plan and taking corrective action to match progress with the plan</a:t>
            </a:r>
            <a:endParaRPr lang="en-US" sz="1500" dirty="0"/>
          </a:p>
          <a:p>
            <a:pPr marL="342900" indent="-342900">
              <a:buAutoNum type="arabicPeriod" startAt="3"/>
            </a:pPr>
            <a:r>
              <a:rPr lang="en-US" sz="1800" b="1" dirty="0"/>
              <a:t>closing</a:t>
            </a:r>
            <a:r>
              <a:rPr lang="en-US" sz="1800" dirty="0"/>
              <a:t> processes - </a:t>
            </a:r>
            <a:r>
              <a:rPr lang="en-US" sz="1800" b="1" dirty="0"/>
              <a:t>formalizing</a:t>
            </a:r>
            <a:r>
              <a:rPr lang="en-US" sz="1800" dirty="0"/>
              <a:t> </a:t>
            </a:r>
            <a:r>
              <a:rPr lang="en-US" sz="1800" b="1" dirty="0"/>
              <a:t>acceptance</a:t>
            </a:r>
            <a:r>
              <a:rPr lang="en-US" sz="1800" dirty="0"/>
              <a:t> of the project or project phase and ending it efficiently </a:t>
            </a:r>
          </a:p>
          <a:p>
            <a:pPr lvl="1"/>
            <a:r>
              <a:rPr lang="en-US" sz="1500" dirty="0"/>
              <a:t>Outcome : </a:t>
            </a:r>
            <a:r>
              <a:rPr lang="en-US" altLang="en-US" sz="1500" dirty="0"/>
              <a:t>Formal acceptance of the work and creation of closing documents</a:t>
            </a:r>
          </a:p>
          <a:p>
            <a:pPr marL="342900" indent="-342900">
              <a:buAutoNum type="arabicPeriod" startAt="3"/>
            </a:pPr>
            <a:endParaRPr lang="en-US" sz="1800" dirty="0"/>
          </a:p>
          <a:p>
            <a:endParaRPr lang="en-ID" dirty="0"/>
          </a:p>
        </p:txBody>
      </p:sp>
      <p:sp>
        <p:nvSpPr>
          <p:cNvPr id="4" name="Footer Placeholder 3">
            <a:extLst>
              <a:ext uri="{FF2B5EF4-FFF2-40B4-BE49-F238E27FC236}">
                <a16:creationId xmlns:a16="http://schemas.microsoft.com/office/drawing/2014/main" id="{808F8F3E-52D8-4B42-957D-8309A9F4CE74}"/>
              </a:ext>
            </a:extLst>
          </p:cNvPr>
          <p:cNvSpPr>
            <a:spLocks noGrp="1"/>
          </p:cNvSpPr>
          <p:nvPr>
            <p:ph type="ftr" sz="quarter" idx="11"/>
          </p:nvPr>
        </p:nvSpPr>
        <p:spPr/>
        <p:txBody>
          <a:bodyPr/>
          <a:lstStyle/>
          <a:p>
            <a:r>
              <a:rPr lang="en-US"/>
              <a:t>Manajemen PROYEK TI 2020 – FASILKOM UI</a:t>
            </a:r>
            <a:endParaRPr lang="en-US" dirty="0"/>
          </a:p>
        </p:txBody>
      </p:sp>
      <p:sp>
        <p:nvSpPr>
          <p:cNvPr id="5" name="Slide Number Placeholder 4">
            <a:extLst>
              <a:ext uri="{FF2B5EF4-FFF2-40B4-BE49-F238E27FC236}">
                <a16:creationId xmlns:a16="http://schemas.microsoft.com/office/drawing/2014/main" id="{E0D7F0A7-E5F0-4398-985E-8B4C2E7555F7}"/>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44432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1192" y="333502"/>
            <a:ext cx="11029616" cy="1188720"/>
          </a:xfrm>
        </p:spPr>
        <p:txBody>
          <a:bodyPr>
            <a:normAutofit/>
          </a:bodyPr>
          <a:lstStyle/>
          <a:p>
            <a:r>
              <a:rPr lang="en-US" dirty="0"/>
              <a:t>Percentage of Time Spent on Each Process Group</a:t>
            </a:r>
          </a:p>
        </p:txBody>
      </p:sp>
      <p:sp>
        <p:nvSpPr>
          <p:cNvPr id="7" name="Content Placeholder 6">
            <a:extLst>
              <a:ext uri="{FF2B5EF4-FFF2-40B4-BE49-F238E27FC236}">
                <a16:creationId xmlns:a16="http://schemas.microsoft.com/office/drawing/2014/main" id="{C6B0335F-3700-487D-AD3E-42979CEFE3E1}"/>
              </a:ext>
            </a:extLst>
          </p:cNvPr>
          <p:cNvSpPr>
            <a:spLocks noGrp="1"/>
          </p:cNvSpPr>
          <p:nvPr>
            <p:ph idx="1"/>
          </p:nvPr>
        </p:nvSpPr>
        <p:spPr/>
        <p:txBody>
          <a:bodyPr/>
          <a:lstStyle/>
          <a:p>
            <a:endParaRPr lang="en-ID"/>
          </a:p>
        </p:txBody>
      </p:sp>
      <p:sp>
        <p:nvSpPr>
          <p:cNvPr id="5" name="Footer Placeholder 4"/>
          <p:cNvSpPr>
            <a:spLocks noGrp="1"/>
          </p:cNvSpPr>
          <p:nvPr>
            <p:ph type="ftr" sz="quarter" idx="11"/>
          </p:nvPr>
        </p:nvSpPr>
        <p:spPr>
          <a:prstGeom prst="rect">
            <a:avLst/>
          </a:prstGeom>
        </p:spPr>
        <p:txBody>
          <a:bodyPr vert="horz" anchor="b"/>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AEAD0689-3C8F-4F33-9924-B2EDADDE0827}" type="slidenum">
              <a:rPr lang="en-US" smtClean="0"/>
              <a:pPr>
                <a:defRPr/>
              </a:pPr>
              <a:t>8</a:t>
            </a:fld>
            <a:endParaRPr lang="en-US" dirty="0"/>
          </a:p>
        </p:txBody>
      </p:sp>
      <p:pic>
        <p:nvPicPr>
          <p:cNvPr id="8" name="Picture 7">
            <a:extLst>
              <a:ext uri="{FF2B5EF4-FFF2-40B4-BE49-F238E27FC236}">
                <a16:creationId xmlns:a16="http://schemas.microsoft.com/office/drawing/2014/main" id="{A04DA27C-A6B4-48C2-BE34-ED3F91089FF9}"/>
              </a:ext>
            </a:extLst>
          </p:cNvPr>
          <p:cNvPicPr>
            <a:picLocks noChangeAspect="1"/>
          </p:cNvPicPr>
          <p:nvPr/>
        </p:nvPicPr>
        <p:blipFill>
          <a:blip r:embed="rId2"/>
          <a:stretch>
            <a:fillRect/>
          </a:stretch>
        </p:blipFill>
        <p:spPr>
          <a:xfrm>
            <a:off x="2313301" y="1889843"/>
            <a:ext cx="7565395" cy="41664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The PM Process Group Links</a:t>
            </a:r>
          </a:p>
        </p:txBody>
      </p:sp>
      <p:sp>
        <p:nvSpPr>
          <p:cNvPr id="6" name="Footer Placeholder 4"/>
          <p:cNvSpPr>
            <a:spLocks noGrp="1"/>
          </p:cNvSpPr>
          <p:nvPr>
            <p:ph type="ftr" sz="quarter" idx="11"/>
          </p:nvPr>
        </p:nvSpPr>
        <p:spPr bwMode="auto">
          <a:prstGeom prst="rect">
            <a:avLst/>
          </a:prstGeom>
          <a:noFill/>
          <a:ln>
            <a:miter lim="800000"/>
            <a:headEnd/>
            <a:tailEnd/>
          </a:ln>
        </p:spPr>
        <p:txBody>
          <a:bodyPr vert="horz" wrap="square" lIns="91440" tIns="45720" rIns="91440" bIns="45720" numCol="1" anchor="b" compatLnSpc="1">
            <a:prstTxWarp prst="textNoShape">
              <a:avLst/>
            </a:prstTxWarp>
          </a:bodyPr>
          <a:lstStyle>
            <a:defPPr>
              <a:defRPr lang="en-US"/>
            </a:defPPr>
            <a:lvl1pPr algn="r" rtl="0" eaLnBrk="1" fontAlgn="base" latinLnBrk="0" hangingPunct="1">
              <a:spcBef>
                <a:spcPct val="0"/>
              </a:spcBef>
              <a:spcAft>
                <a:spcPct val="0"/>
              </a:spcAft>
              <a:defRPr kumimoji="0" sz="10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p>
            <a:pPr>
              <a:defRPr/>
            </a:pPr>
            <a:fld id="{2C5F0321-B54D-45FC-949C-582AFB56185A}" type="slidenum">
              <a:rPr lang="en-US"/>
              <a:pPr>
                <a:defRPr/>
              </a:pPr>
              <a:t>9</a:t>
            </a:fld>
            <a:endParaRPr lang="en-US" dirty="0"/>
          </a:p>
        </p:txBody>
      </p:sp>
      <p:sp>
        <p:nvSpPr>
          <p:cNvPr id="8" name="Rectangle 3">
            <a:extLst>
              <a:ext uri="{FF2B5EF4-FFF2-40B4-BE49-F238E27FC236}">
                <a16:creationId xmlns:a16="http://schemas.microsoft.com/office/drawing/2014/main" id="{B8747078-D8FC-4397-A8BA-6A617BC558F3}"/>
              </a:ext>
            </a:extLst>
          </p:cNvPr>
          <p:cNvSpPr txBox="1">
            <a:spLocks noChangeArrowheads="1"/>
          </p:cNvSpPr>
          <p:nvPr/>
        </p:nvSpPr>
        <p:spPr bwMode="auto">
          <a:xfrm>
            <a:off x="812745" y="2289271"/>
            <a:ext cx="4238225" cy="41346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537" indent="0">
              <a:lnSpc>
                <a:spcPct val="80000"/>
              </a:lnSpc>
              <a:buClr>
                <a:srgbClr val="CC3300"/>
              </a:buClr>
              <a:buNone/>
              <a:defRPr/>
            </a:pPr>
            <a:r>
              <a:rPr lang="en-US" sz="2000" dirty="0"/>
              <a:t>1. Initiating</a:t>
            </a:r>
          </a:p>
          <a:p>
            <a:pPr marL="109537" indent="0">
              <a:lnSpc>
                <a:spcPct val="80000"/>
              </a:lnSpc>
              <a:buClr>
                <a:srgbClr val="CC3300"/>
              </a:buClr>
              <a:buNone/>
              <a:defRPr/>
            </a:pPr>
            <a:r>
              <a:rPr lang="en-US" sz="2000" dirty="0"/>
              <a:t>2. Planning</a:t>
            </a:r>
          </a:p>
          <a:p>
            <a:pPr marL="109537" indent="0">
              <a:lnSpc>
                <a:spcPct val="80000"/>
              </a:lnSpc>
              <a:buClr>
                <a:srgbClr val="CC3300"/>
              </a:buClr>
              <a:buNone/>
              <a:defRPr/>
            </a:pPr>
            <a:r>
              <a:rPr lang="en-US" sz="2000" dirty="0"/>
              <a:t>3. Executing</a:t>
            </a:r>
          </a:p>
          <a:p>
            <a:pPr marL="109537" indent="0">
              <a:lnSpc>
                <a:spcPct val="80000"/>
              </a:lnSpc>
              <a:buClr>
                <a:srgbClr val="CC3300"/>
              </a:buClr>
              <a:buNone/>
              <a:defRPr/>
            </a:pPr>
            <a:r>
              <a:rPr lang="en-US" sz="2000" dirty="0"/>
              <a:t>4. Monitoring and Controlling</a:t>
            </a:r>
          </a:p>
          <a:p>
            <a:pPr marL="109537" indent="0">
              <a:lnSpc>
                <a:spcPct val="80000"/>
              </a:lnSpc>
              <a:buClr>
                <a:srgbClr val="CC3300"/>
              </a:buClr>
              <a:buNone/>
              <a:defRPr/>
            </a:pPr>
            <a:r>
              <a:rPr lang="en-US" sz="2000" dirty="0"/>
              <a:t>5. Closing</a:t>
            </a:r>
          </a:p>
          <a:p>
            <a:pPr marL="109537" indent="0">
              <a:lnSpc>
                <a:spcPct val="80000"/>
              </a:lnSpc>
              <a:buClr>
                <a:srgbClr val="CC3300"/>
              </a:buClr>
              <a:buNone/>
              <a:defRPr/>
            </a:pPr>
            <a:endParaRPr lang="en-US" sz="2000" dirty="0"/>
          </a:p>
          <a:p>
            <a:pPr>
              <a:lnSpc>
                <a:spcPct val="80000"/>
              </a:lnSpc>
              <a:buClr>
                <a:srgbClr val="CC3300"/>
              </a:buClr>
              <a:defRPr/>
            </a:pPr>
            <a:r>
              <a:rPr lang="en-US" sz="2000" dirty="0"/>
              <a:t>Each process is described by:</a:t>
            </a:r>
          </a:p>
          <a:p>
            <a:pPr lvl="2">
              <a:lnSpc>
                <a:spcPct val="80000"/>
              </a:lnSpc>
              <a:defRPr/>
            </a:pPr>
            <a:r>
              <a:rPr lang="en-US" sz="2000" dirty="0"/>
              <a:t>Inputs</a:t>
            </a:r>
          </a:p>
          <a:p>
            <a:pPr lvl="2">
              <a:lnSpc>
                <a:spcPct val="80000"/>
              </a:lnSpc>
              <a:defRPr/>
            </a:pPr>
            <a:r>
              <a:rPr lang="en-US" sz="2000" dirty="0"/>
              <a:t>Tools &amp; Techniques</a:t>
            </a:r>
          </a:p>
          <a:p>
            <a:pPr lvl="2">
              <a:lnSpc>
                <a:spcPct val="80000"/>
              </a:lnSpc>
              <a:defRPr/>
            </a:pPr>
            <a:r>
              <a:rPr lang="en-US" sz="2000" dirty="0"/>
              <a:t>Outputs</a:t>
            </a:r>
          </a:p>
        </p:txBody>
      </p:sp>
      <p:graphicFrame>
        <p:nvGraphicFramePr>
          <p:cNvPr id="9" name="Object 4">
            <a:extLst>
              <a:ext uri="{FF2B5EF4-FFF2-40B4-BE49-F238E27FC236}">
                <a16:creationId xmlns:a16="http://schemas.microsoft.com/office/drawing/2014/main" id="{1B36C2E0-9464-4FD5-9A9B-1E51FD35873E}"/>
              </a:ext>
            </a:extLst>
          </p:cNvPr>
          <p:cNvGraphicFramePr>
            <a:graphicFrameLocks noChangeAspect="1"/>
          </p:cNvGraphicFramePr>
          <p:nvPr>
            <p:extLst>
              <p:ext uri="{D42A27DB-BD31-4B8C-83A1-F6EECF244321}">
                <p14:modId xmlns:p14="http://schemas.microsoft.com/office/powerpoint/2010/main" val="556574679"/>
              </p:ext>
            </p:extLst>
          </p:nvPr>
        </p:nvGraphicFramePr>
        <p:xfrm>
          <a:off x="5634933" y="2170679"/>
          <a:ext cx="5229225" cy="2995613"/>
        </p:xfrm>
        <a:graphic>
          <a:graphicData uri="http://schemas.openxmlformats.org/presentationml/2006/ole">
            <mc:AlternateContent xmlns:mc="http://schemas.openxmlformats.org/markup-compatibility/2006">
              <mc:Choice xmlns:v="urn:schemas-microsoft-com:vml" Requires="v">
                <p:oleObj name="Bitmap Image" r:id="rId2" imgW="4057143" imgH="2324424" progId="Paint.Picture">
                  <p:embed/>
                </p:oleObj>
              </mc:Choice>
              <mc:Fallback>
                <p:oleObj name="Bitmap Image" r:id="rId2" imgW="4057143" imgH="2324424" progId="Paint.Picture">
                  <p:embed/>
                  <p:pic>
                    <p:nvPicPr>
                      <p:cNvPr id="9" name="Object 4">
                        <a:extLst>
                          <a:ext uri="{FF2B5EF4-FFF2-40B4-BE49-F238E27FC236}">
                            <a16:creationId xmlns:a16="http://schemas.microsoft.com/office/drawing/2014/main" id="{1B36C2E0-9464-4FD5-9A9B-1E51FD358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933" y="2170679"/>
                        <a:ext cx="5229225" cy="29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91568675"/>
      </p:ext>
    </p:extLst>
  </p:cSld>
  <p:clrMapOvr>
    <a:masterClrMapping/>
  </p:clrMapOvr>
</p:sld>
</file>

<file path=ppt/theme/theme1.xml><?xml version="1.0" encoding="utf-8"?>
<a:theme xmlns:a="http://schemas.openxmlformats.org/drawingml/2006/main" name="DividendVTI">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3355</Words>
  <Application>Microsoft Office PowerPoint</Application>
  <PresentationFormat>Widescreen</PresentationFormat>
  <Paragraphs>383</Paragraphs>
  <Slides>57</Slides>
  <Notes>3</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70" baseType="lpstr">
      <vt:lpstr>Arial</vt:lpstr>
      <vt:lpstr>Arial Rounded MT Bold</vt:lpstr>
      <vt:lpstr>Calibri</vt:lpstr>
      <vt:lpstr>Caslon224Std-Bold</vt:lpstr>
      <vt:lpstr>Caslon224Std-Book</vt:lpstr>
      <vt:lpstr>Franklin Gothic </vt:lpstr>
      <vt:lpstr>Franklin Gothic Book</vt:lpstr>
      <vt:lpstr>Franklin Gothic Demi</vt:lpstr>
      <vt:lpstr>Times New Roman</vt:lpstr>
      <vt:lpstr>Wingdings 2</vt:lpstr>
      <vt:lpstr>Wingdings 3</vt:lpstr>
      <vt:lpstr>DividendVTI</vt:lpstr>
      <vt:lpstr>Bitmap Image</vt:lpstr>
      <vt:lpstr>IT Project Management</vt:lpstr>
      <vt:lpstr>Mind Map</vt:lpstr>
      <vt:lpstr>Learning Objectives</vt:lpstr>
      <vt:lpstr>Part 1.A: Project management process group</vt:lpstr>
      <vt:lpstr>Project Management Process Groups</vt:lpstr>
      <vt:lpstr>PM Process Groups and outcome (1/2)</vt:lpstr>
      <vt:lpstr>PM Process Groups and outcome (2/2)</vt:lpstr>
      <vt:lpstr>Percentage of Time Spent on Each Process Group</vt:lpstr>
      <vt:lpstr>The PM Process Group Links</vt:lpstr>
      <vt:lpstr>Initiating Process</vt:lpstr>
      <vt:lpstr>Planning Process</vt:lpstr>
      <vt:lpstr>Executing Process</vt:lpstr>
      <vt:lpstr>Controlling Process</vt:lpstr>
      <vt:lpstr>Closing Process</vt:lpstr>
      <vt:lpstr>Overlap of Process Groups in a Phase  (PMBOK® Guide)  </vt:lpstr>
      <vt:lpstr>Part 1.b: MaPPing the PrOcess grOuPs tO the KnOWLedge areas</vt:lpstr>
      <vt:lpstr>Mapping Project Management Process Groups to Knowledge Areas (1/2)</vt:lpstr>
      <vt:lpstr>Mapping Project Management Process Groups to Knowledge Areas (2/2)</vt:lpstr>
      <vt:lpstr>Part 1.c: deveLOPing an it PrOject ManageMent MethOdOLOgy</vt:lpstr>
      <vt:lpstr>Developing an IT Project Management Methodology</vt:lpstr>
      <vt:lpstr>Part 2 Case study : JWD consulting</vt:lpstr>
      <vt:lpstr>jWd cOnsuLting’s PrOject ManageMent intranet site PrOject</vt:lpstr>
      <vt:lpstr>Discussion </vt:lpstr>
      <vt:lpstr>case study 1: jWd cOnsuLting’s PrOject ManageMent intranet site PrOject (Predictive aPPrOach)</vt:lpstr>
      <vt:lpstr>Project Pre-initiation</vt:lpstr>
      <vt:lpstr>Project Initiation</vt:lpstr>
      <vt:lpstr>Project Initiation: identifying Project stakeholders (1/2)</vt:lpstr>
      <vt:lpstr>Project Initiation: identifying Project stakeholders (2/2) </vt:lpstr>
      <vt:lpstr>Project Initiation: Project Charters and Kick-off Meetings</vt:lpstr>
      <vt:lpstr>JWD’s Project Charter</vt:lpstr>
      <vt:lpstr>Kick-off Meeting Agenda</vt:lpstr>
      <vt:lpstr>Project Planning</vt:lpstr>
      <vt:lpstr>Team charter </vt:lpstr>
      <vt:lpstr>Scope statement draft </vt:lpstr>
      <vt:lpstr>Work breakdown structure</vt:lpstr>
      <vt:lpstr>JWD Consulting Intranet Site Project Baseline Gantt Chart</vt:lpstr>
      <vt:lpstr>List of Prioritized Risks</vt:lpstr>
      <vt:lpstr>Project Executing</vt:lpstr>
      <vt:lpstr>Part of Milestone Report (partial)</vt:lpstr>
      <vt:lpstr>Project Monitoring and Controlling</vt:lpstr>
      <vt:lpstr>Sample weekly progress report</vt:lpstr>
      <vt:lpstr>Project Closing</vt:lpstr>
      <vt:lpstr>case study 2: jWd cOnsuLting’s PrOject ManageMent intranet site PrOject (Agile aPPrOach)</vt:lpstr>
      <vt:lpstr>Scrum Roles</vt:lpstr>
      <vt:lpstr>Scrum Artifacts</vt:lpstr>
      <vt:lpstr>Scrum Ceremonies</vt:lpstr>
      <vt:lpstr>Scrum Framework and the Process Groups</vt:lpstr>
      <vt:lpstr>unique Scrum Activities by Process Group</vt:lpstr>
      <vt:lpstr>Project Pre-initiation and initiation</vt:lpstr>
      <vt:lpstr>Planning</vt:lpstr>
      <vt:lpstr>Intranet Site Project Baseline Gantt Chart Using Scrum Approach</vt:lpstr>
      <vt:lpstr>Product and Sprint Backlogs</vt:lpstr>
      <vt:lpstr>Executing</vt:lpstr>
      <vt:lpstr>Monitoring and Controlling</vt:lpstr>
      <vt:lpstr>Burndown Chart</vt:lpstr>
      <vt:lpstr>Closing</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Ave Pinem</dc:creator>
  <cp:lastModifiedBy>Hafizh Rafizal Adnan</cp:lastModifiedBy>
  <cp:revision>11</cp:revision>
  <dcterms:created xsi:type="dcterms:W3CDTF">2020-09-22T16:28:07Z</dcterms:created>
  <dcterms:modified xsi:type="dcterms:W3CDTF">2021-09-09T07:49:59Z</dcterms:modified>
</cp:coreProperties>
</file>