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66"/>
  </p:notesMasterIdLst>
  <p:handoutMasterIdLst>
    <p:handoutMasterId r:id="rId67"/>
  </p:handoutMasterIdLst>
  <p:sldIdLst>
    <p:sldId id="258" r:id="rId2"/>
    <p:sldId id="260" r:id="rId3"/>
    <p:sldId id="261" r:id="rId4"/>
    <p:sldId id="347" r:id="rId5"/>
    <p:sldId id="262" r:id="rId6"/>
    <p:sldId id="263" r:id="rId7"/>
    <p:sldId id="264" r:id="rId8"/>
    <p:sldId id="266" r:id="rId9"/>
    <p:sldId id="284" r:id="rId10"/>
    <p:sldId id="285" r:id="rId11"/>
    <p:sldId id="317" r:id="rId12"/>
    <p:sldId id="318" r:id="rId13"/>
    <p:sldId id="305" r:id="rId14"/>
    <p:sldId id="304" r:id="rId15"/>
    <p:sldId id="286" r:id="rId16"/>
    <p:sldId id="287" r:id="rId17"/>
    <p:sldId id="288" r:id="rId18"/>
    <p:sldId id="289" r:id="rId19"/>
    <p:sldId id="322" r:id="rId20"/>
    <p:sldId id="319" r:id="rId21"/>
    <p:sldId id="320" r:id="rId22"/>
    <p:sldId id="321" r:id="rId23"/>
    <p:sldId id="290" r:id="rId24"/>
    <p:sldId id="323" r:id="rId25"/>
    <p:sldId id="291" r:id="rId26"/>
    <p:sldId id="292" r:id="rId27"/>
    <p:sldId id="293" r:id="rId28"/>
    <p:sldId id="294" r:id="rId29"/>
    <p:sldId id="295" r:id="rId30"/>
    <p:sldId id="296" r:id="rId31"/>
    <p:sldId id="306" r:id="rId32"/>
    <p:sldId id="343" r:id="rId33"/>
    <p:sldId id="344" r:id="rId34"/>
    <p:sldId id="307" r:id="rId35"/>
    <p:sldId id="310" r:id="rId36"/>
    <p:sldId id="311" r:id="rId37"/>
    <p:sldId id="312" r:id="rId38"/>
    <p:sldId id="313" r:id="rId39"/>
    <p:sldId id="314" r:id="rId40"/>
    <p:sldId id="315" r:id="rId41"/>
    <p:sldId id="324" r:id="rId42"/>
    <p:sldId id="325" r:id="rId43"/>
    <p:sldId id="326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9" r:id="rId55"/>
    <p:sldId id="338" r:id="rId56"/>
    <p:sldId id="340" r:id="rId57"/>
    <p:sldId id="341" r:id="rId58"/>
    <p:sldId id="342" r:id="rId59"/>
    <p:sldId id="346" r:id="rId60"/>
    <p:sldId id="298" r:id="rId61"/>
    <p:sldId id="302" r:id="rId62"/>
    <p:sldId id="300" r:id="rId63"/>
    <p:sldId id="303" r:id="rId64"/>
    <p:sldId id="301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0871" autoAdjust="0"/>
  </p:normalViewPr>
  <p:slideViewPr>
    <p:cSldViewPr>
      <p:cViewPr varScale="1">
        <p:scale>
          <a:sx n="114" d="100"/>
          <a:sy n="114" d="100"/>
        </p:scale>
        <p:origin x="13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6" Type="http://schemas.openxmlformats.org/officeDocument/2006/relationships/image" Target="../media/image68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90.wmf"/><Relationship Id="rId3" Type="http://schemas.openxmlformats.org/officeDocument/2006/relationships/image" Target="../media/image81.wmf"/><Relationship Id="rId7" Type="http://schemas.openxmlformats.org/officeDocument/2006/relationships/image" Target="../media/image61.wmf"/><Relationship Id="rId12" Type="http://schemas.openxmlformats.org/officeDocument/2006/relationships/image" Target="../media/image89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8.wmf"/><Relationship Id="rId5" Type="http://schemas.openxmlformats.org/officeDocument/2006/relationships/image" Target="../media/image83.wmf"/><Relationship Id="rId10" Type="http://schemas.openxmlformats.org/officeDocument/2006/relationships/image" Target="../media/image87.wmf"/><Relationship Id="rId4" Type="http://schemas.openxmlformats.org/officeDocument/2006/relationships/image" Target="../media/image82.wmf"/><Relationship Id="rId9" Type="http://schemas.openxmlformats.org/officeDocument/2006/relationships/image" Target="../media/image86.wmf"/><Relationship Id="rId14" Type="http://schemas.openxmlformats.org/officeDocument/2006/relationships/image" Target="../media/image9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1.wmf"/><Relationship Id="rId1" Type="http://schemas.openxmlformats.org/officeDocument/2006/relationships/image" Target="../media/image99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BA5DE-8ED4-4334-AD94-9A6CC370C89E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0F55F-4B89-4504-AAEA-14579B7B2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11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119B8-8AB7-4AA3-AFF6-0AA0DFB5C412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073BF-42F0-4480-A46B-87E2EB99C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073BF-42F0-4480-A46B-87E2EB99CD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5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Perlu disampaikan maksud dari angka Two-sided Ci apa ?</a:t>
            </a:r>
            <a:r>
              <a:rPr lang="id-ID" baseline="0" dirty="0"/>
              <a:t> One-sided upper CI apa ? One-sided lower CI apa ?</a:t>
            </a:r>
          </a:p>
          <a:p>
            <a:r>
              <a:rPr lang="id-ID" baseline="0"/>
              <a:t>Upper :  lebih bermanfaat untuk melihat -&gt; we assert with, say, 95% confidence, that mean is at least as large as that value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073BF-42F0-4480-A46B-87E2EB99CD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2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Bukti</a:t>
            </a:r>
            <a:r>
              <a:rPr lang="id-ID" baseline="0" dirty="0"/>
              <a:t> menggunakan weak law of large number, Xn/n akan mendekati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073BF-42F0-4480-A46B-87E2EB99CD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/>
              <a:t>Bukti</a:t>
            </a:r>
            <a:r>
              <a:rPr lang="id-ID" baseline="0"/>
              <a:t> menggunakan weak law of large number, Xn/n akan mendekati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073BF-42F0-4480-A46B-87E2EB99CD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2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Penjelasannya nanti menggunakan gambar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073BF-42F0-4480-A46B-87E2EB99CDA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3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(6.7467, 21.253)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073BF-42F0-4480-A46B-87E2EB99CDA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2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073BF-42F0-4480-A46B-87E2EB99CD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Kalau point estimate =&gt; Nggak</a:t>
            </a:r>
            <a:r>
              <a:rPr lang="id-ID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dapat sensenya seberapa jauh sih rataan populasi yang sebenarnya dengan rataan sample ? (tidak ada uncertainty)</a:t>
            </a:r>
            <a:endParaRPr lang="id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point estimate by itself is of limited usefulness because it does not reveal the uncertainty associated with the estimate; you do not have a good sense of how far this sample mean may be from the population mean. For example, can you be confident that the population mean is within 5 pounds of 90? You simply do not know.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 intervals provide more information than point estimates.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073BF-42F0-4480-A46B-87E2EB99CD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1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Kalau point estimate =&gt; Nggak</a:t>
            </a:r>
            <a:r>
              <a:rPr lang="id-ID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dapat sensenya seberapa jauh sih rataan populasi yang sebenarnya dengan rataan sample ? (tidak ada uncertainty)</a:t>
            </a:r>
            <a:endParaRPr lang="id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point estimate by itself is of limited usefulness because it does not reveal the uncertainty associated with the estimate; you do not have a good sense of how far this sample mean may be from the population mean. For example, can you be confident that the population mean is within 5 pounds of 90? You simply do not know.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 intervals provide more information than point estimates.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073BF-42F0-4480-A46B-87E2EB99CD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1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073BF-42F0-4480-A46B-87E2EB99CD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9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Yang</a:t>
            </a:r>
            <a:r>
              <a:rPr lang="id-ID" baseline="0" dirty="0"/>
              <a:t> (b) tepat</a:t>
            </a:r>
            <a:endParaRPr lang="id-ID" dirty="0"/>
          </a:p>
          <a:p>
            <a:r>
              <a:rPr lang="id-ID" dirty="0"/>
              <a:t>Dari beberapa 99%</a:t>
            </a:r>
            <a:r>
              <a:rPr lang="id-ID" baseline="0" dirty="0"/>
              <a:t> CI yang dihitung dari beberapa sample, dengan 99% mengandung true mean of population (probabilitas 0.99)</a:t>
            </a:r>
          </a:p>
          <a:p>
            <a:r>
              <a:rPr lang="id-ID" baseline="0" dirty="0"/>
              <a:t>Artinya, peluang saya mengambil satu 99% CI yang mengandung true mean population adalah 0.99</a:t>
            </a:r>
          </a:p>
          <a:p>
            <a:r>
              <a:rPr lang="id-ID" baseline="0" dirty="0"/>
              <a:t>Yang (a) nggak tepat karena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if numerous prior studies had all found sample means above 11, it would not make sense to conclude that there is a 0.9</a:t>
            </a: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probability that the population mean is between 7</a:t>
            </a: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.28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10</a:t>
            </a: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ini</a:t>
            </a:r>
            <a:r>
              <a:rPr lang="id-ID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karena tiap kali kita ambil sample yang baru lagi, maka interval 99% CI-nya pasti beda lagi. Jadi, tidak tepat jika probabilitas ini hanya disematkan pada SEBUAH pengambilan sample aja.</a:t>
            </a:r>
            <a:endParaRPr lang="id-ID" dirty="0"/>
          </a:p>
          <a:p>
            <a:r>
              <a:rPr lang="en-US" dirty="0"/>
              <a:t>http://onlinestatbook.com/2/estimation/confidence.html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073BF-42F0-4480-A46B-87E2EB99CD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14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Yang</a:t>
            </a:r>
            <a:r>
              <a:rPr lang="id-ID" baseline="0" dirty="0"/>
              <a:t> (b) tepat</a:t>
            </a:r>
            <a:endParaRPr lang="id-ID" dirty="0"/>
          </a:p>
          <a:p>
            <a:r>
              <a:rPr lang="id-ID" dirty="0"/>
              <a:t>Dari beberapa 99%</a:t>
            </a:r>
            <a:r>
              <a:rPr lang="id-ID" baseline="0" dirty="0"/>
              <a:t> CI yang dihitung dari beberapa sample, dengan 99% mengandung true mean of population (probabilitas 0.99)</a:t>
            </a:r>
          </a:p>
          <a:p>
            <a:r>
              <a:rPr lang="id-ID" baseline="0" dirty="0"/>
              <a:t>Artinya, peluang saya mengambil satu 99% CI yang mengandung true mean population adalah 0.99</a:t>
            </a:r>
          </a:p>
          <a:p>
            <a:r>
              <a:rPr lang="id-ID" baseline="0" dirty="0"/>
              <a:t>Yang (a) nggak tepat karena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if numerous prior studies had all found sample means above 11, it would not make sense to conclude that there is a 0.9</a:t>
            </a: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probability that the population mean is between 7</a:t>
            </a: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.28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10</a:t>
            </a: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id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ini</a:t>
            </a:r>
            <a:r>
              <a:rPr lang="id-ID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karena tiap kali kita ambil sample yang baru lagi, maka interval 99% CI-nya pasti beda lagi. Jadi, tidak tepat jika probabilitas ini hanya disematkan pada SEBUAH pengambilan sample aja.</a:t>
            </a:r>
            <a:endParaRPr lang="id-ID" dirty="0"/>
          </a:p>
          <a:p>
            <a:r>
              <a:rPr lang="en-US" dirty="0"/>
              <a:t>http://onlinestatbook.com/2/estimation/confidence.html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073BF-42F0-4480-A46B-87E2EB99CD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14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Tuliskan</a:t>
            </a:r>
            <a:r>
              <a:rPr lang="id-ID" baseline="0" dirty="0"/>
              <a:t> secara umumnya.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073BF-42F0-4480-A46B-87E2EB99CD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14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Ternyata di literatur</a:t>
            </a:r>
            <a:r>
              <a:rPr lang="id-ID" baseline="0" dirty="0"/>
              <a:t> lain, ini upper dan lower-nya ada yang dibalik </a:t>
            </a:r>
            <a:r>
              <a:rPr lang="id-ID" baseline="0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073BF-42F0-4480-A46B-87E2EB99CD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BB4F-AE10-40EC-8D2C-F05C51FF26A8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CC93-9785-45F1-9344-F41D58F51F37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164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CC93-9785-45F1-9344-F41D58F51F37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87865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CC93-9785-45F1-9344-F41D58F51F37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115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CC93-9785-45F1-9344-F41D58F51F37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6331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CC93-9785-45F1-9344-F41D58F51F37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7816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51AA-6C35-4760-A6E2-898CBFFF6420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9B71-4DA1-48A1-9826-D206084C28C1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5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624E-CFD1-4B7E-AD2B-65D9747792D0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8EC2-C4BD-4645-92F2-33BF13BD2530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FD1C-72FB-4895-9D39-3F8B318C5036}" type="datetime3">
              <a:rPr lang="en-US" smtClean="0"/>
              <a:t>19 May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0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28E7-4530-4709-9664-A6493BA8EE0A}" type="datetime3">
              <a:rPr lang="en-US" smtClean="0"/>
              <a:t>19 May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DB0E-F545-4EEA-AC2B-9E78395921B9}" type="datetime3">
              <a:rPr lang="en-US" smtClean="0"/>
              <a:t>19 May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168F-6658-4E33-8A71-A8E78FD3770D}" type="datetime3">
              <a:rPr lang="en-US" smtClean="0"/>
              <a:t>19 May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EE9C-4F1E-48FD-9B44-93FA480BD1F7}" type="datetime3">
              <a:rPr lang="en-US" smtClean="0"/>
              <a:t>19 May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1DA4-24D4-46D8-8AA5-7E0527E88052}" type="datetime3">
              <a:rPr lang="en-US" smtClean="0"/>
              <a:t>19 May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CC93-9785-45F1-9344-F41D58F51F37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9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72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75.pn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1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34" Type="http://schemas.openxmlformats.org/officeDocument/2006/relationships/image" Target="../media/image68.wmf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63.wmf"/><Relationship Id="rId32" Type="http://schemas.openxmlformats.org/officeDocument/2006/relationships/image" Target="../media/image67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65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58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66.wmf"/><Relationship Id="rId8" Type="http://schemas.openxmlformats.org/officeDocument/2006/relationships/image" Target="../media/image5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107.png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7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6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107.png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7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85.w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20" Type="http://schemas.openxmlformats.org/officeDocument/2006/relationships/image" Target="../media/image86.wmf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90.wmf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4.wmf"/><Relationship Id="rId22" Type="http://schemas.openxmlformats.org/officeDocument/2006/relationships/image" Target="../media/image87.w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91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9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8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104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8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2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461993"/>
            <a:ext cx="7543800" cy="2593975"/>
          </a:xfrm>
        </p:spPr>
        <p:txBody>
          <a:bodyPr/>
          <a:lstStyle/>
          <a:p>
            <a:r>
              <a:rPr lang="id-ID" sz="4800" dirty="0">
                <a:solidFill>
                  <a:schemeClr val="accent2">
                    <a:lumMod val="75000"/>
                  </a:schemeClr>
                </a:solidFill>
              </a:rPr>
              <a:t>Parameter Estimation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6461760" cy="16764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Fakultas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Ilmu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Komputer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Universitas</a:t>
            </a:r>
            <a:r>
              <a:rPr lang="en-US" sz="2000" b="1" dirty="0">
                <a:solidFill>
                  <a:schemeClr val="tx1"/>
                </a:solidFill>
              </a:rPr>
              <a:t> Indonesia</a:t>
            </a:r>
          </a:p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0" y="90516"/>
            <a:ext cx="1524000" cy="365125"/>
          </a:xfrm>
        </p:spPr>
        <p:txBody>
          <a:bodyPr/>
          <a:lstStyle/>
          <a:p>
            <a:fld id="{6B7C2C1F-4644-4944-86C4-06DDC8058742}" type="datetime3">
              <a:rPr lang="en-US" smtClean="0">
                <a:solidFill>
                  <a:schemeClr val="bg1"/>
                </a:solidFill>
              </a:rPr>
              <a:t>19 May 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40947" y="3671279"/>
            <a:ext cx="4916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CSGE602013 – Statistics and Probability</a:t>
            </a:r>
          </a:p>
        </p:txBody>
      </p:sp>
    </p:spTree>
    <p:extLst>
      <p:ext uri="{BB962C8B-B14F-4D97-AF65-F5344CB8AC3E}">
        <p14:creationId xmlns:p14="http://schemas.microsoft.com/office/powerpoint/2010/main" val="47274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Introduction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 algn="just">
                  <a:buNone/>
                </a:pPr>
                <a:r>
                  <a:rPr lang="en-US" sz="2400" dirty="0"/>
                  <a:t>Suppose that</a:t>
                </a:r>
                <a:r>
                  <a:rPr lang="id-ID" sz="2400" dirty="0"/>
                  <a:t> </a:t>
                </a:r>
                <a:r>
                  <a:rPr lang="id-ID" sz="2400" b="1" dirty="0"/>
                  <a:t>X</a:t>
                </a:r>
                <a:r>
                  <a:rPr lang="id-ID" sz="2400" b="1" baseline="-25000" dirty="0"/>
                  <a:t>1</a:t>
                </a:r>
                <a:r>
                  <a:rPr lang="id-ID" sz="2400" b="1" dirty="0"/>
                  <a:t>, X</a:t>
                </a:r>
                <a:r>
                  <a:rPr lang="id-ID" sz="2400" b="1" baseline="-25000" dirty="0"/>
                  <a:t>2</a:t>
                </a:r>
                <a:r>
                  <a:rPr lang="id-ID" sz="2400" b="1" dirty="0"/>
                  <a:t>, ..., X</a:t>
                </a:r>
                <a:r>
                  <a:rPr lang="id-ID" sz="2400" b="1" baseline="-25000" dirty="0"/>
                  <a:t>n</a:t>
                </a:r>
                <a:r>
                  <a:rPr lang="en-US" sz="2400" dirty="0"/>
                  <a:t> is a sample from a </a:t>
                </a:r>
                <a:r>
                  <a:rPr lang="en-US" sz="2400" b="1" dirty="0"/>
                  <a:t>Normal</a:t>
                </a:r>
                <a:r>
                  <a:rPr lang="en-US" sz="2400" dirty="0"/>
                  <a:t> population having unknown mean </a:t>
                </a:r>
                <a:r>
                  <a:rPr lang="el-GR" sz="2400" b="1" dirty="0"/>
                  <a:t>μ</a:t>
                </a:r>
                <a:r>
                  <a:rPr lang="en-US" sz="2400" dirty="0"/>
                  <a:t>.</a:t>
                </a:r>
              </a:p>
              <a:p>
                <a:pPr marL="114300" indent="0" algn="just">
                  <a:buNone/>
                </a:pPr>
                <a:endParaRPr lang="en-US" sz="2400" dirty="0"/>
              </a:p>
              <a:p>
                <a:pPr marL="11430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sz="2400" dirty="0"/>
                  <a:t> is the maximum likelihood estimator for </a:t>
                </a:r>
                <a:r>
                  <a:rPr lang="el-GR" sz="2400" b="1" dirty="0"/>
                  <a:t>μ</a:t>
                </a:r>
                <a:r>
                  <a:rPr lang="en-US" sz="2400" dirty="0"/>
                  <a:t>.</a:t>
                </a:r>
              </a:p>
              <a:p>
                <a:pPr marL="114300" indent="0" algn="just">
                  <a:buNone/>
                </a:pPr>
                <a:endParaRPr lang="en-US" sz="2400" dirty="0"/>
              </a:p>
              <a:p>
                <a:pPr marL="114300" indent="0" algn="just">
                  <a:buNone/>
                </a:pPr>
                <a:r>
                  <a:rPr lang="en-US" sz="2400" dirty="0"/>
                  <a:t>However, we don’t expect that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sz="2400" dirty="0"/>
                  <a:t> will </a:t>
                </a:r>
                <a:r>
                  <a:rPr lang="en-US" sz="2400" b="1" dirty="0"/>
                  <a:t>exactly</a:t>
                </a:r>
                <a:r>
                  <a:rPr lang="en-US" sz="2400" dirty="0"/>
                  <a:t> equal </a:t>
                </a:r>
                <a:r>
                  <a:rPr lang="el-GR" sz="2400" b="1" dirty="0"/>
                  <a:t>μ</a:t>
                </a:r>
                <a:r>
                  <a:rPr lang="en-US" sz="2400" dirty="0"/>
                  <a:t>, but rather that it will “be close”.</a:t>
                </a:r>
              </a:p>
              <a:p>
                <a:pPr marL="114300" indent="0" algn="just">
                  <a:buNone/>
                </a:pPr>
                <a:endParaRPr lang="en-US" sz="2400" dirty="0"/>
              </a:p>
              <a:p>
                <a:pPr marL="114300" indent="0" algn="just">
                  <a:buNone/>
                </a:pPr>
                <a:r>
                  <a:rPr lang="en-US" sz="2400" dirty="0"/>
                  <a:t>Hence, rather than a </a:t>
                </a:r>
                <a:r>
                  <a:rPr lang="en-US" sz="2400" b="1" dirty="0"/>
                  <a:t>point estimate</a:t>
                </a:r>
                <a:r>
                  <a:rPr lang="en-US" sz="2400" dirty="0"/>
                  <a:t>, it is sometimes more valuable to be able to specify </a:t>
                </a:r>
                <a:r>
                  <a:rPr lang="en-US" sz="2400" b="1" dirty="0"/>
                  <a:t>interval</a:t>
                </a:r>
                <a:r>
                  <a:rPr lang="en-US" sz="2400" dirty="0"/>
                  <a:t> for which we have a certain </a:t>
                </a:r>
                <a:r>
                  <a:rPr lang="en-US" sz="2400" b="1" dirty="0"/>
                  <a:t>degree of confidence </a:t>
                </a:r>
                <a:r>
                  <a:rPr lang="en-US" sz="2400" dirty="0"/>
                  <a:t>that </a:t>
                </a:r>
                <a:r>
                  <a:rPr lang="el-GR" sz="2400" b="1" dirty="0"/>
                  <a:t>μ</a:t>
                </a:r>
                <a:r>
                  <a:rPr lang="en-US" sz="2400" dirty="0"/>
                  <a:t> lies within.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  <a:blipFill>
                <a:blip r:embed="rId3"/>
                <a:stretch>
                  <a:fillRect t="-1068" r="-1167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Introduction</a:t>
                </a:r>
              </a:p>
              <a:p>
                <a:pPr marL="114300" indent="0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r>
                  <a:rPr lang="id-ID" dirty="0"/>
                  <a:t>For example, we estimate the </a:t>
                </a:r>
                <a:r>
                  <a:rPr lang="id-ID" b="1" dirty="0"/>
                  <a:t>mean weight</a:t>
                </a:r>
                <a:r>
                  <a:rPr lang="id-ID" dirty="0"/>
                  <a:t> of UI students (population) to be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id-ID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  <m:r>
                      <a:rPr lang="id-ID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id-ID" b="0" i="1" smtClean="0">
                        <a:latin typeface="Cambria Math"/>
                        <a:ea typeface="Cambria Math"/>
                      </a:rPr>
                      <m:t>=65 </m:t>
                    </m:r>
                    <m:r>
                      <a:rPr lang="id-ID" b="0" i="1" smtClean="0">
                        <a:latin typeface="Cambria Math"/>
                        <a:ea typeface="Cambria Math"/>
                      </a:rPr>
                      <m:t>𝑘𝑔</m:t>
                    </m:r>
                  </m:oMath>
                </a14:m>
                <a:r>
                  <a:rPr lang="id-ID" dirty="0"/>
                  <a:t>.</a:t>
                </a:r>
              </a:p>
              <a:p>
                <a:pPr marL="114300" indent="0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r>
                  <a:rPr lang="id-ID" dirty="0"/>
                  <a:t>Now, due to </a:t>
                </a:r>
                <a:r>
                  <a:rPr lang="id-ID" b="1" dirty="0"/>
                  <a:t>sampling variability</a:t>
                </a:r>
                <a:r>
                  <a:rPr lang="id-ID" dirty="0"/>
                  <a:t>, it is almost </a:t>
                </a:r>
                <a:r>
                  <a:rPr lang="id-ID" b="1" dirty="0"/>
                  <a:t>never the case</a:t>
                </a:r>
                <a:r>
                  <a:rPr lang="id-ID" dirty="0"/>
                  <a:t> the true mean weight of population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μ</m:t>
                    </m:r>
                    <m:r>
                      <a:rPr lang="id-ID" b="0" i="0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id-ID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id-ID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id-ID" dirty="0"/>
                  <a:t>.</a:t>
                </a:r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r>
                  <a:rPr lang="id-ID" dirty="0">
                    <a:solidFill>
                      <a:srgbClr val="C00000"/>
                    </a:solidFill>
                  </a:rPr>
                  <a:t>Point estimate says nothing about </a:t>
                </a:r>
                <a:r>
                  <a:rPr lang="id-ID" b="1" dirty="0">
                    <a:solidFill>
                      <a:srgbClr val="C00000"/>
                    </a:solidFill>
                  </a:rPr>
                  <a:t>how close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μ</m:t>
                    </m:r>
                  </m:oMath>
                </a14:m>
                <a:r>
                  <a:rPr lang="id-ID" dirty="0">
                    <a:solidFill>
                      <a:srgbClr val="C00000"/>
                    </a:solidFill>
                  </a:rPr>
                  <a:t> is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id-ID" dirty="0"/>
                  <a:t>.</a:t>
                </a:r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r>
                  <a:rPr lang="id-ID" dirty="0"/>
                  <a:t>Is the true mean likely to be between 60 kg and 70 kg ?</a:t>
                </a:r>
              </a:p>
              <a:p>
                <a:pPr marL="114300" indent="0" algn="just">
                  <a:buNone/>
                </a:pPr>
                <a:r>
                  <a:rPr lang="id-ID" dirty="0"/>
                  <a:t>Or, is the true mean likely to be between 63 kg and 67 kg ?</a:t>
                </a:r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r>
                  <a:rPr lang="id-ID" b="1" dirty="0">
                    <a:solidFill>
                      <a:srgbClr val="C00000"/>
                    </a:solidFill>
                  </a:rPr>
                  <a:t>Solution?</a:t>
                </a:r>
                <a:r>
                  <a:rPr lang="id-ID" dirty="0"/>
                  <a:t> interval estimates !</a:t>
                </a:r>
                <a:endParaRPr lang="en-US" dirty="0"/>
              </a:p>
              <a:p>
                <a:pPr marL="11430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  <a:blipFill rotWithShape="1">
                <a:blip r:embed="rId3"/>
                <a:stretch>
                  <a:fillRect t="-615" r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7200" y="5410200"/>
            <a:ext cx="31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70C0"/>
                </a:solidFill>
              </a:rPr>
              <a:t>[Montgomery &amp; Runger, 2002]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2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>
                <a:solidFill>
                  <a:srgbClr val="C00000"/>
                </a:solidFill>
              </a:rPr>
              <a:t>Introduction</a:t>
            </a:r>
          </a:p>
          <a:p>
            <a:pPr marL="114300" indent="0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b="1" dirty="0"/>
              <a:t>Interval estimate</a:t>
            </a:r>
            <a:r>
              <a:rPr lang="id-ID" dirty="0"/>
              <a:t> give bounds that represent an interval of plausible values for a parameter.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An interval estimate for a population parameter is called </a:t>
            </a:r>
            <a:r>
              <a:rPr lang="id-ID" b="1" dirty="0">
                <a:solidFill>
                  <a:srgbClr val="0070C0"/>
                </a:solidFill>
              </a:rPr>
              <a:t>confidence interval (CI)</a:t>
            </a:r>
            <a:r>
              <a:rPr lang="id-ID" dirty="0"/>
              <a:t>.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en-US" dirty="0"/>
              <a:t>We cannot</a:t>
            </a:r>
            <a:r>
              <a:rPr lang="id-ID" dirty="0"/>
              <a:t> </a:t>
            </a:r>
            <a:r>
              <a:rPr lang="en-US" dirty="0"/>
              <a:t>be certain that the interval contains the true, unknown population parameter</a:t>
            </a:r>
            <a:r>
              <a:rPr lang="id-ID" dirty="0"/>
              <a:t>.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en-US" dirty="0"/>
              <a:t>However,</a:t>
            </a:r>
            <a:r>
              <a:rPr lang="id-ID" dirty="0"/>
              <a:t> </a:t>
            </a:r>
            <a:r>
              <a:rPr lang="en-US" dirty="0"/>
              <a:t>the confidence interval is constructed so that we have high confidence that it does contain the</a:t>
            </a:r>
            <a:r>
              <a:rPr lang="id-ID" dirty="0"/>
              <a:t> </a:t>
            </a:r>
            <a:r>
              <a:rPr lang="en-US" dirty="0"/>
              <a:t>unknown population parameter.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5334000"/>
            <a:ext cx="31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70C0"/>
                </a:solidFill>
              </a:rPr>
              <a:t>[Montgomery &amp; Runger, 2002]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600" dirty="0"/>
              <a:t>Sub-topics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>
            <a:normAutofit/>
          </a:bodyPr>
          <a:lstStyle/>
          <a:p>
            <a:r>
              <a:rPr lang="id-ID" dirty="0"/>
              <a:t>Normal Population</a:t>
            </a:r>
          </a:p>
          <a:p>
            <a:pPr lvl="1"/>
            <a:r>
              <a:rPr lang="id-ID" dirty="0"/>
              <a:t>One Normal Population</a:t>
            </a:r>
          </a:p>
          <a:p>
            <a:pPr lvl="2"/>
            <a:r>
              <a:rPr lang="en-US" dirty="0"/>
              <a:t>Confidence Interval for a Normal Mean when the </a:t>
            </a:r>
            <a:r>
              <a:rPr lang="en-US" b="1" dirty="0"/>
              <a:t>Variance is</a:t>
            </a:r>
            <a:r>
              <a:rPr lang="en-US" dirty="0"/>
              <a:t> </a:t>
            </a:r>
            <a:r>
              <a:rPr lang="en-US" b="1" dirty="0"/>
              <a:t>known</a:t>
            </a:r>
            <a:endParaRPr lang="id-ID" b="1" dirty="0"/>
          </a:p>
          <a:p>
            <a:pPr lvl="2"/>
            <a:r>
              <a:rPr lang="en-US" dirty="0"/>
              <a:t>Confidence Interval for a Normal Mean when the </a:t>
            </a:r>
            <a:r>
              <a:rPr lang="en-US" b="1" dirty="0"/>
              <a:t>Variance is </a:t>
            </a:r>
            <a:r>
              <a:rPr lang="id-ID" b="1" dirty="0"/>
              <a:t>un</a:t>
            </a:r>
            <a:r>
              <a:rPr lang="en-US" b="1" dirty="0"/>
              <a:t>known</a:t>
            </a:r>
            <a:endParaRPr lang="id-ID" b="1" dirty="0"/>
          </a:p>
          <a:p>
            <a:pPr lvl="1"/>
            <a:r>
              <a:rPr lang="id-ID" dirty="0"/>
              <a:t>Two Normal Populations</a:t>
            </a:r>
          </a:p>
          <a:p>
            <a:pPr lvl="2"/>
            <a:r>
              <a:rPr lang="id-ID" dirty="0"/>
              <a:t>Confidence Interval for the difference in means of two normal populations, when </a:t>
            </a:r>
            <a:r>
              <a:rPr lang="id-ID" b="1" dirty="0"/>
              <a:t>variances of two populations are known</a:t>
            </a:r>
            <a:r>
              <a:rPr lang="id-ID" dirty="0"/>
              <a:t>.</a:t>
            </a:r>
          </a:p>
          <a:p>
            <a:pPr lvl="2"/>
            <a:r>
              <a:rPr lang="id-ID" dirty="0"/>
              <a:t>Confidence Interval for the difference in means of two normal populations, when </a:t>
            </a:r>
            <a:r>
              <a:rPr lang="id-ID" b="1" dirty="0"/>
              <a:t>variances of two populations are unknown, but equal variances</a:t>
            </a:r>
            <a:r>
              <a:rPr lang="id-ID" dirty="0"/>
              <a:t>.</a:t>
            </a:r>
          </a:p>
          <a:p>
            <a:r>
              <a:rPr lang="id-ID" dirty="0"/>
              <a:t>Bernoulli Random Variable</a:t>
            </a:r>
          </a:p>
          <a:p>
            <a:pPr lvl="1"/>
            <a:r>
              <a:rPr lang="id-ID" dirty="0"/>
              <a:t>Confidence Interval for the mean of a Bernoulli R.V.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7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7620000" cy="1143000"/>
          </a:xfrm>
        </p:spPr>
        <p:txBody>
          <a:bodyPr/>
          <a:lstStyle/>
          <a:p>
            <a:r>
              <a:rPr lang="en-US" dirty="0"/>
              <a:t>Interval</a:t>
            </a:r>
            <a:r>
              <a:rPr lang="id-ID" dirty="0"/>
              <a:t> Estimates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505200"/>
            <a:ext cx="846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>
                <a:solidFill>
                  <a:schemeClr val="accent4">
                    <a:lumMod val="50000"/>
                  </a:schemeClr>
                </a:solidFill>
              </a:rPr>
              <a:t>Sample is obtained from </a:t>
            </a:r>
            <a:r>
              <a:rPr lang="id-ID" sz="2000" b="1" dirty="0">
                <a:solidFill>
                  <a:schemeClr val="accent4">
                    <a:lumMod val="50000"/>
                  </a:schemeClr>
                </a:solidFill>
              </a:rPr>
              <a:t>one normal population</a:t>
            </a:r>
          </a:p>
          <a:p>
            <a:endParaRPr lang="id-ID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Confidence Interval for a Normal Mean when the Variance is 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Confidence Interval for a Normal Mean when the Variance is unknown</a:t>
            </a:r>
            <a:endParaRPr lang="id-ID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99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</p:spPr>
            <p:txBody>
              <a:bodyPr/>
              <a:lstStyle/>
              <a:p>
                <a:pPr marL="114300" indent="0" algn="just">
                  <a:buNone/>
                </a:pPr>
                <a:r>
                  <a:rPr lang="id-ID" dirty="0">
                    <a:solidFill>
                      <a:srgbClr val="C00000"/>
                    </a:solidFill>
                  </a:rPr>
                  <a:t>Confidence Interval for Normal Mean when the </a:t>
                </a:r>
                <a:r>
                  <a:rPr lang="id-ID" b="1" dirty="0">
                    <a:solidFill>
                      <a:srgbClr val="C00000"/>
                    </a:solidFill>
                  </a:rPr>
                  <a:t>Variance is</a:t>
                </a:r>
                <a:r>
                  <a:rPr lang="id-ID" dirty="0">
                    <a:solidFill>
                      <a:srgbClr val="C00000"/>
                    </a:solidFill>
                  </a:rPr>
                  <a:t> </a:t>
                </a:r>
                <a:r>
                  <a:rPr lang="id-ID" b="1" dirty="0">
                    <a:solidFill>
                      <a:srgbClr val="C00000"/>
                    </a:solidFill>
                  </a:rPr>
                  <a:t>Known</a:t>
                </a:r>
                <a:endParaRPr lang="id-ID" dirty="0">
                  <a:solidFill>
                    <a:srgbClr val="C00000"/>
                  </a:solidFill>
                </a:endParaRPr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r>
                  <a:rPr lang="en-US" dirty="0"/>
                  <a:t>Suppose that</a:t>
                </a:r>
                <a:r>
                  <a:rPr lang="id-ID" dirty="0"/>
                  <a:t> </a:t>
                </a:r>
                <a:r>
                  <a:rPr lang="id-ID" b="1" dirty="0"/>
                  <a:t>X</a:t>
                </a:r>
                <a:r>
                  <a:rPr lang="id-ID" b="1" baseline="-25000" dirty="0"/>
                  <a:t>1</a:t>
                </a:r>
                <a:r>
                  <a:rPr lang="id-ID" b="1" dirty="0"/>
                  <a:t>, X</a:t>
                </a:r>
                <a:r>
                  <a:rPr lang="id-ID" b="1" baseline="-25000" dirty="0"/>
                  <a:t>2</a:t>
                </a:r>
                <a:r>
                  <a:rPr lang="id-ID" b="1" dirty="0"/>
                  <a:t>, ..., X</a:t>
                </a:r>
                <a:r>
                  <a:rPr lang="id-ID" b="1" baseline="-25000" dirty="0"/>
                  <a:t>n</a:t>
                </a:r>
                <a:r>
                  <a:rPr lang="en-US" dirty="0"/>
                  <a:t> is a sample from a </a:t>
                </a:r>
                <a:r>
                  <a:rPr lang="en-US" b="1" dirty="0"/>
                  <a:t>Normal</a:t>
                </a:r>
                <a:r>
                  <a:rPr lang="en-US" dirty="0"/>
                  <a:t> population having </a:t>
                </a:r>
                <a:r>
                  <a:rPr lang="en-US" dirty="0">
                    <a:solidFill>
                      <a:srgbClr val="C00000"/>
                    </a:solidFill>
                  </a:rPr>
                  <a:t>unknown mean</a:t>
                </a:r>
                <a:r>
                  <a:rPr lang="en-US" dirty="0"/>
                  <a:t> </a:t>
                </a:r>
                <a:r>
                  <a:rPr lang="el-GR" b="1" dirty="0"/>
                  <a:t>μ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C00000"/>
                    </a:solidFill>
                  </a:rPr>
                  <a:t>known variance</a:t>
                </a:r>
                <a:r>
                  <a:rPr lang="en-US" dirty="0"/>
                  <a:t> </a:t>
                </a:r>
                <a:r>
                  <a:rPr lang="el-GR" b="1" dirty="0"/>
                  <a:t>σ</a:t>
                </a:r>
                <a:r>
                  <a:rPr lang="en-US" b="1" baseline="30000" dirty="0"/>
                  <a:t>2 </a:t>
                </a:r>
                <a:r>
                  <a:rPr lang="id-ID" dirty="0"/>
                  <a:t>.</a:t>
                </a:r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r>
                  <a:rPr lang="id-ID" dirty="0"/>
                  <a:t>Since the point estimator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lang="id-ID" dirty="0"/>
                  <a:t> is normal with mean </a:t>
                </a:r>
                <a:r>
                  <a:rPr lang="el-GR" b="1" dirty="0"/>
                  <a:t>μ</a:t>
                </a:r>
                <a:r>
                  <a:rPr lang="id-ID" dirty="0"/>
                  <a:t> and variance </a:t>
                </a:r>
                <a:r>
                  <a:rPr lang="el-GR" b="1" dirty="0"/>
                  <a:t>σ</a:t>
                </a:r>
                <a:r>
                  <a:rPr lang="en-US" b="1" baseline="30000" dirty="0"/>
                  <a:t>2 </a:t>
                </a:r>
                <a:r>
                  <a:rPr lang="id-ID" b="1" dirty="0"/>
                  <a:t>/n</a:t>
                </a:r>
                <a:r>
                  <a:rPr lang="id-ID" dirty="0"/>
                  <a:t>, so</a:t>
                </a:r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r>
                  <a:rPr lang="id-ID" dirty="0"/>
                  <a:t>has a standard normal distribution.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  <a:blipFill rotWithShape="0">
                <a:blip r:embed="rId3"/>
                <a:stretch>
                  <a:fillRect t="-615" r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5657455"/>
              </p:ext>
            </p:extLst>
          </p:nvPr>
        </p:nvGraphicFramePr>
        <p:xfrm>
          <a:off x="2057400" y="3124200"/>
          <a:ext cx="38528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Equation" r:id="rId4" imgW="1866600" imgH="431640" progId="Equation.3">
                  <p:embed/>
                </p:oleObj>
              </mc:Choice>
              <mc:Fallback>
                <p:oleObj name="Equation" r:id="rId4" imgW="1866600" imgH="43164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0"/>
                        <a:ext cx="385286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131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 algn="just">
              <a:buNone/>
            </a:pPr>
            <a:r>
              <a:rPr lang="id-ID" dirty="0">
                <a:solidFill>
                  <a:srgbClr val="C00000"/>
                </a:solidFill>
              </a:rPr>
              <a:t>Confidence Interval for Normal Mean when the </a:t>
            </a:r>
            <a:r>
              <a:rPr lang="id-ID" b="1" dirty="0">
                <a:solidFill>
                  <a:srgbClr val="C00000"/>
                </a:solidFill>
              </a:rPr>
              <a:t>Variance is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b="1" dirty="0">
                <a:solidFill>
                  <a:srgbClr val="C00000"/>
                </a:solidFill>
              </a:rPr>
              <a:t>Known</a:t>
            </a:r>
            <a:endParaRPr lang="id-ID" dirty="0">
              <a:solidFill>
                <a:srgbClr val="C00000"/>
              </a:solidFill>
            </a:endParaRP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Recall that for standard normal distribution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Hence,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940744"/>
              </p:ext>
            </p:extLst>
          </p:nvPr>
        </p:nvGraphicFramePr>
        <p:xfrm>
          <a:off x="1755133" y="4237038"/>
          <a:ext cx="5560067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2" name="Equation" r:id="rId3" imgW="2463480" imgH="939600" progId="Equation.3">
                  <p:embed/>
                </p:oleObj>
              </mc:Choice>
              <mc:Fallback>
                <p:oleObj name="Equation" r:id="rId3" imgW="2463480" imgH="939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133" y="4237038"/>
                        <a:ext cx="5560067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00829721"/>
              </p:ext>
            </p:extLst>
          </p:nvPr>
        </p:nvGraphicFramePr>
        <p:xfrm>
          <a:off x="2514600" y="2971800"/>
          <a:ext cx="394287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3" name="Equation" r:id="rId5" imgW="1663560" imgH="228600" progId="Equation.3">
                  <p:embed/>
                </p:oleObj>
              </mc:Choice>
              <mc:Fallback>
                <p:oleObj name="Equation" r:id="rId5" imgW="1663560" imgH="2286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394287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5450379"/>
              </p:ext>
            </p:extLst>
          </p:nvPr>
        </p:nvGraphicFramePr>
        <p:xfrm>
          <a:off x="3352800" y="2286000"/>
          <a:ext cx="2136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4" name="Equation" r:id="rId7" imgW="901440" imgH="228600" progId="Equation.3">
                  <p:embed/>
                </p:oleObj>
              </mc:Choice>
              <mc:Fallback>
                <p:oleObj name="Equation" r:id="rId7" imgW="901440" imgH="228600" progId="Equation.3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86000"/>
                        <a:ext cx="2136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067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 algn="just">
              <a:buNone/>
            </a:pPr>
            <a:r>
              <a:rPr lang="id-ID" dirty="0">
                <a:solidFill>
                  <a:srgbClr val="C00000"/>
                </a:solidFill>
              </a:rPr>
              <a:t>Confidence Interval for Normal Mean when the </a:t>
            </a:r>
            <a:r>
              <a:rPr lang="id-ID" b="1" dirty="0">
                <a:solidFill>
                  <a:srgbClr val="C00000"/>
                </a:solidFill>
              </a:rPr>
              <a:t>Variance is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b="1" dirty="0">
                <a:solidFill>
                  <a:srgbClr val="C00000"/>
                </a:solidFill>
              </a:rPr>
              <a:t>Known</a:t>
            </a:r>
            <a:endParaRPr lang="id-ID" dirty="0">
              <a:solidFill>
                <a:srgbClr val="C00000"/>
              </a:solidFill>
            </a:endParaRP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2035153"/>
              </p:ext>
            </p:extLst>
          </p:nvPr>
        </p:nvGraphicFramePr>
        <p:xfrm>
          <a:off x="1601787" y="1600200"/>
          <a:ext cx="5561013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" name="Equation" r:id="rId3" imgW="2463480" imgH="457200" progId="Equation.3">
                  <p:embed/>
                </p:oleObj>
              </mc:Choice>
              <mc:Fallback>
                <p:oleObj name="Equation" r:id="rId3" imgW="246348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7" y="1600200"/>
                        <a:ext cx="5561013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57984" y="3886200"/>
            <a:ext cx="424281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21026187"/>
              </p:ext>
            </p:extLst>
          </p:nvPr>
        </p:nvGraphicFramePr>
        <p:xfrm>
          <a:off x="1371600" y="2895600"/>
          <a:ext cx="59324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" name="Equation" r:id="rId6" imgW="2628720" imgH="457200" progId="Equation.3">
                  <p:embed/>
                </p:oleObj>
              </mc:Choice>
              <mc:Fallback>
                <p:oleObj name="Equation" r:id="rId6" imgW="2628720" imgH="4572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5932488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8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</p:spPr>
            <p:txBody>
              <a:bodyPr/>
              <a:lstStyle/>
              <a:p>
                <a:pPr marL="114300" indent="0" algn="just">
                  <a:buNone/>
                </a:pPr>
                <a:r>
                  <a:rPr lang="id-ID" dirty="0">
                    <a:solidFill>
                      <a:srgbClr val="C00000"/>
                    </a:solidFill>
                  </a:rPr>
                  <a:t>Confidence Interval for Normal Mean when the </a:t>
                </a:r>
                <a:r>
                  <a:rPr lang="id-ID" b="1" dirty="0">
                    <a:solidFill>
                      <a:srgbClr val="C00000"/>
                    </a:solidFill>
                  </a:rPr>
                  <a:t>Variance is</a:t>
                </a:r>
                <a:r>
                  <a:rPr lang="id-ID" dirty="0">
                    <a:solidFill>
                      <a:srgbClr val="C00000"/>
                    </a:solidFill>
                  </a:rPr>
                  <a:t> </a:t>
                </a:r>
                <a:r>
                  <a:rPr lang="id-ID" b="1" dirty="0">
                    <a:solidFill>
                      <a:srgbClr val="C00000"/>
                    </a:solidFill>
                  </a:rPr>
                  <a:t>Known</a:t>
                </a:r>
                <a:endParaRPr lang="id-ID" dirty="0">
                  <a:solidFill>
                    <a:srgbClr val="C00000"/>
                  </a:solidFill>
                </a:endParaRPr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r>
                  <a:rPr lang="id-ID" dirty="0"/>
                  <a:t>Hence, a </a:t>
                </a:r>
                <a:r>
                  <a:rPr lang="id-ID" b="1" dirty="0"/>
                  <a:t>100(1- </a:t>
                </a:r>
                <a:r>
                  <a:rPr lang="el-GR" b="1" dirty="0"/>
                  <a:t>α</a:t>
                </a:r>
                <a:r>
                  <a:rPr lang="id-ID" b="1" dirty="0"/>
                  <a:t>) percent</a:t>
                </a:r>
                <a:r>
                  <a:rPr lang="id-ID" dirty="0"/>
                  <a:t> </a:t>
                </a:r>
                <a:r>
                  <a:rPr lang="id-ID" b="1" dirty="0">
                    <a:solidFill>
                      <a:srgbClr val="C00000"/>
                    </a:solidFill>
                  </a:rPr>
                  <a:t>two-sided confidence interval</a:t>
                </a:r>
                <a:r>
                  <a:rPr lang="id-ID" dirty="0"/>
                  <a:t> for </a:t>
                </a:r>
                <a:r>
                  <a:rPr lang="el-GR" b="1" dirty="0"/>
                  <a:t>μ </a:t>
                </a:r>
                <a:r>
                  <a:rPr lang="id-ID" dirty="0"/>
                  <a:t>is</a:t>
                </a:r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id-ID" sz="2400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id-ID" dirty="0"/>
                  <a:t> is the observed </a:t>
                </a:r>
                <a:r>
                  <a:rPr lang="id-ID" b="1" dirty="0"/>
                  <a:t>sample mean</a:t>
                </a:r>
                <a:r>
                  <a:rPr lang="id-ID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7620000" cy="5943600"/>
              </a:xfrm>
              <a:blipFill rotWithShape="1">
                <a:blip r:embed="rId3"/>
                <a:stretch>
                  <a:fillRect t="-615" r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8ED-60E2-49E0-8B25-2B9C0B955D99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9758271"/>
              </p:ext>
            </p:extLst>
          </p:nvPr>
        </p:nvGraphicFramePr>
        <p:xfrm>
          <a:off x="1335088" y="2743200"/>
          <a:ext cx="60340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name="Equation" r:id="rId4" imgW="2031840" imgH="457200" progId="Equation.3">
                  <p:embed/>
                </p:oleObj>
              </mc:Choice>
              <mc:Fallback>
                <p:oleObj name="Equation" r:id="rId4" imgW="20318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2743200"/>
                        <a:ext cx="603408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145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 algn="just">
              <a:buNone/>
            </a:pPr>
            <a:r>
              <a:rPr lang="id-ID" dirty="0">
                <a:solidFill>
                  <a:srgbClr val="C00000"/>
                </a:solidFill>
              </a:rPr>
              <a:t>Confidence Interval for Normal Mean when the </a:t>
            </a:r>
            <a:r>
              <a:rPr lang="id-ID" b="1" dirty="0">
                <a:solidFill>
                  <a:srgbClr val="C00000"/>
                </a:solidFill>
              </a:rPr>
              <a:t>Variance is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b="1" dirty="0">
                <a:solidFill>
                  <a:srgbClr val="C00000"/>
                </a:solidFill>
              </a:rPr>
              <a:t>Known</a:t>
            </a:r>
            <a:endParaRPr lang="id-ID" dirty="0">
              <a:solidFill>
                <a:srgbClr val="C00000"/>
              </a:solidFill>
            </a:endParaRP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We can also write the previous interval as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Here, 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Ketika ukuran sampel </a:t>
            </a:r>
            <a:r>
              <a:rPr lang="id-ID" b="1" dirty="0"/>
              <a:t>n semakin besar</a:t>
            </a:r>
            <a:r>
              <a:rPr lang="id-ID" dirty="0"/>
              <a:t>, maka </a:t>
            </a:r>
            <a:r>
              <a:rPr lang="id-ID" b="1" dirty="0"/>
              <a:t>margin </a:t>
            </a:r>
            <a:r>
              <a:rPr lang="id-ID" b="1"/>
              <a:t>of </a:t>
            </a:r>
            <a:r>
              <a:rPr lang="id-ID" b="1" dirty="0"/>
              <a:t>error</a:t>
            </a:r>
            <a:r>
              <a:rPr lang="id-ID" dirty="0"/>
              <a:t> akan semakin </a:t>
            </a:r>
            <a:r>
              <a:rPr lang="id-ID" b="1" dirty="0"/>
              <a:t>kecil</a:t>
            </a:r>
            <a:r>
              <a:rPr lang="id-ID" dirty="0"/>
              <a:t> dan </a:t>
            </a:r>
            <a:r>
              <a:rPr lang="id-ID" b="1" dirty="0"/>
              <a:t>confidence interval</a:t>
            </a:r>
            <a:r>
              <a:rPr lang="id-ID" dirty="0"/>
              <a:t> juga akan semakin </a:t>
            </a:r>
            <a:r>
              <a:rPr lang="id-ID" b="1" dirty="0"/>
              <a:t>mengecil</a:t>
            </a:r>
            <a:r>
              <a:rPr lang="id-ID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1C59-9C56-4D76-BD31-ECC52AA47477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6856188"/>
              </p:ext>
            </p:extLst>
          </p:nvPr>
        </p:nvGraphicFramePr>
        <p:xfrm>
          <a:off x="3276600" y="2057400"/>
          <a:ext cx="22240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3" name="Equation" r:id="rId3" imgW="749160" imgH="419040" progId="Equation.3">
                  <p:embed/>
                </p:oleObj>
              </mc:Choice>
              <mc:Fallback>
                <p:oleObj name="Equation" r:id="rId3" imgW="74916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222408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40822800"/>
              </p:ext>
            </p:extLst>
          </p:nvPr>
        </p:nvGraphicFramePr>
        <p:xfrm>
          <a:off x="1828800" y="3657600"/>
          <a:ext cx="30146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4" name="Equation" r:id="rId5" imgW="1015920" imgH="419040" progId="Equation.3">
                  <p:embed/>
                </p:oleObj>
              </mc:Choice>
              <mc:Fallback>
                <p:oleObj name="Equation" r:id="rId5" imgW="1015920" imgH="41904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301466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5400" y="3962400"/>
            <a:ext cx="2817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C00000"/>
                </a:solidFill>
              </a:rPr>
              <a:t>MOE = Margin of Error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3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algn="just">
              <a:lnSpc>
                <a:spcPct val="80000"/>
              </a:lnSpc>
              <a:buFont typeface="Wingdings 3"/>
              <a:buChar char=""/>
              <a:defRPr/>
            </a:pPr>
            <a:r>
              <a:rPr lang="en-US" dirty="0"/>
              <a:t>Introduction to Probability and Statistics for Engineers &amp; Scientists, 4th ed., </a:t>
            </a:r>
          </a:p>
          <a:p>
            <a:pPr marL="548640" lvl="1" indent="-274320" algn="just">
              <a:lnSpc>
                <a:spcPct val="80000"/>
              </a:lnSpc>
              <a:buFont typeface="Wingdings 3"/>
              <a:buChar char=""/>
              <a:defRPr/>
            </a:pPr>
            <a:r>
              <a:rPr lang="en-US" dirty="0">
                <a:solidFill>
                  <a:srgbClr val="0070C0"/>
                </a:solidFill>
              </a:rPr>
              <a:t>Sheldon M. Ross</a:t>
            </a:r>
            <a:r>
              <a:rPr lang="en-US" dirty="0"/>
              <a:t>, Elsevier, 2009.</a:t>
            </a:r>
            <a:endParaRPr lang="id-ID" dirty="0"/>
          </a:p>
          <a:p>
            <a:pPr marL="548640" lvl="1" indent="-274320" algn="just">
              <a:lnSpc>
                <a:spcPct val="80000"/>
              </a:lnSpc>
              <a:buFont typeface="Wingdings 3"/>
              <a:buChar char=""/>
              <a:defRPr/>
            </a:pPr>
            <a:endParaRPr lang="id-ID" dirty="0"/>
          </a:p>
          <a:p>
            <a:pPr marL="251460" indent="-274320" algn="just">
              <a:lnSpc>
                <a:spcPct val="80000"/>
              </a:lnSpc>
              <a:buFont typeface="Wingdings 3"/>
              <a:buChar char=""/>
              <a:defRPr/>
            </a:pPr>
            <a:r>
              <a:rPr lang="id-ID" dirty="0"/>
              <a:t>Applied Statistics and Probability for Engineeris, 3rd ed., </a:t>
            </a:r>
          </a:p>
          <a:p>
            <a:pPr marL="548640" lvl="1" indent="-274320" algn="just">
              <a:lnSpc>
                <a:spcPct val="80000"/>
              </a:lnSpc>
              <a:buFont typeface="Wingdings 3"/>
              <a:buChar char=""/>
              <a:defRPr/>
            </a:pPr>
            <a:r>
              <a:rPr lang="id-ID" dirty="0">
                <a:solidFill>
                  <a:srgbClr val="0070C0"/>
                </a:solidFill>
              </a:rPr>
              <a:t>Douglas C. Montgomery, George C. Runger, John Wiley &amp; sons Inc.</a:t>
            </a:r>
          </a:p>
          <a:p>
            <a:pPr marL="548640" lvl="1" indent="-274320" algn="just">
              <a:lnSpc>
                <a:spcPct val="80000"/>
              </a:lnSpc>
              <a:buFont typeface="Wingdings 3"/>
              <a:buChar char=""/>
              <a:defRPr/>
            </a:pPr>
            <a:endParaRPr lang="id-ID" dirty="0"/>
          </a:p>
          <a:p>
            <a:pPr marL="251460" indent="-274320" algn="just">
              <a:lnSpc>
                <a:spcPct val="80000"/>
              </a:lnSpc>
              <a:buFont typeface="Wingdings 3"/>
              <a:buChar char=""/>
              <a:defRPr/>
            </a:pPr>
            <a:r>
              <a:rPr lang="id-ID" dirty="0"/>
              <a:t>A First Course in Probability, 8th Edition.</a:t>
            </a:r>
          </a:p>
          <a:p>
            <a:pPr marL="548640" lvl="1" indent="-274320" algn="just">
              <a:lnSpc>
                <a:spcPct val="80000"/>
              </a:lnSpc>
              <a:buFont typeface="Wingdings 3"/>
              <a:buChar char=""/>
              <a:defRPr/>
            </a:pPr>
            <a:r>
              <a:rPr lang="en-US" dirty="0">
                <a:solidFill>
                  <a:srgbClr val="0070C0"/>
                </a:solidFill>
              </a:rPr>
              <a:t>Sheldon M. Ross</a:t>
            </a:r>
            <a:endParaRPr lang="en-US" dirty="0"/>
          </a:p>
          <a:p>
            <a:pPr marL="0" indent="0">
              <a:lnSpc>
                <a:spcPct val="80000"/>
              </a:lnSpc>
              <a:buNone/>
              <a:defRPr/>
            </a:pPr>
            <a:endParaRPr lang="en-US" dirty="0"/>
          </a:p>
          <a:p>
            <a:pPr marL="251460" indent="-274320">
              <a:lnSpc>
                <a:spcPct val="80000"/>
              </a:lnSpc>
              <a:buFont typeface="Wingdings 3"/>
              <a:buChar char=""/>
              <a:defRPr/>
            </a:pPr>
            <a:r>
              <a:rPr lang="en-US" dirty="0"/>
              <a:t>Probability and Statistics for Engineers &amp; Scientists,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marL="548640" lvl="1" indent="-274320">
              <a:lnSpc>
                <a:spcPct val="80000"/>
              </a:lnSpc>
              <a:buFont typeface="Wingdings 3"/>
              <a:buChar char=""/>
              <a:defRPr/>
            </a:pPr>
            <a:r>
              <a:rPr lang="en-US" dirty="0">
                <a:solidFill>
                  <a:srgbClr val="0070C0"/>
                </a:solidFill>
              </a:rPr>
              <a:t>Anthony J. </a:t>
            </a:r>
            <a:r>
              <a:rPr lang="en-US" dirty="0" err="1">
                <a:solidFill>
                  <a:srgbClr val="0070C0"/>
                </a:solidFill>
              </a:rPr>
              <a:t>Hayter</a:t>
            </a:r>
            <a:r>
              <a:rPr lang="en-US" dirty="0">
                <a:solidFill>
                  <a:srgbClr val="0070C0"/>
                </a:solidFill>
              </a:rPr>
              <a:t>, Thomson Higher Education</a:t>
            </a:r>
            <a:endParaRPr lang="id-ID" dirty="0">
              <a:solidFill>
                <a:srgbClr val="0070C0"/>
              </a:solidFill>
            </a:endParaRPr>
          </a:p>
          <a:p>
            <a:pPr marL="251460" indent="-274320">
              <a:lnSpc>
                <a:spcPct val="80000"/>
              </a:lnSpc>
              <a:buFont typeface="Wingdings 3"/>
              <a:buChar char=""/>
              <a:defRPr/>
            </a:pPr>
            <a:endParaRPr lang="id-ID" dirty="0"/>
          </a:p>
          <a:p>
            <a:pPr marL="548640" lvl="1" indent="-274320">
              <a:lnSpc>
                <a:spcPct val="80000"/>
              </a:lnSpc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id-ID" dirty="0"/>
              <a:t>Sebenarnya, apa sih maksud dari</a:t>
            </a:r>
            <a:r>
              <a:rPr lang="id-ID" b="1" dirty="0"/>
              <a:t> 99% CI</a:t>
            </a:r>
            <a:r>
              <a:rPr lang="id-ID" dirty="0"/>
              <a:t> berikut ?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b="1" dirty="0">
                <a:solidFill>
                  <a:srgbClr val="C00000"/>
                </a:solidFill>
              </a:rPr>
              <a:t>[Pilihan Berganda]</a:t>
            </a:r>
            <a:r>
              <a:rPr lang="id-ID" dirty="0"/>
              <a:t> What is the </a:t>
            </a:r>
            <a:r>
              <a:rPr lang="id-ID" b="1" dirty="0"/>
              <a:t>best interpretation</a:t>
            </a:r>
            <a:r>
              <a:rPr lang="id-ID" dirty="0"/>
              <a:t> of the above 99% CI for the population mean ?</a:t>
            </a:r>
          </a:p>
          <a:p>
            <a:pPr marL="114300" indent="0" algn="just">
              <a:buNone/>
            </a:pPr>
            <a:endParaRPr lang="id-ID" dirty="0"/>
          </a:p>
          <a:p>
            <a:pPr marL="571500" indent="-457200" algn="just">
              <a:buFont typeface="+mj-lt"/>
              <a:buAutoNum type="alphaLcParenR"/>
            </a:pPr>
            <a:r>
              <a:rPr lang="el-GR" b="1" dirty="0"/>
              <a:t>μ </a:t>
            </a:r>
            <a:r>
              <a:rPr lang="id-ID" dirty="0"/>
              <a:t>is </a:t>
            </a:r>
            <a:r>
              <a:rPr lang="id-ID" b="1" dirty="0"/>
              <a:t>within</a:t>
            </a:r>
            <a:r>
              <a:rPr lang="id-ID" dirty="0"/>
              <a:t> interval (7.28, 10.72), which is computed as our 99% CI, with </a:t>
            </a:r>
            <a:r>
              <a:rPr lang="id-ID" b="1" dirty="0"/>
              <a:t>probability 0.99</a:t>
            </a:r>
          </a:p>
          <a:p>
            <a:pPr marL="571500" indent="-457200" algn="just">
              <a:buFont typeface="+mj-lt"/>
              <a:buAutoNum type="alphaLcParenR"/>
            </a:pPr>
            <a:endParaRPr lang="id-ID" dirty="0"/>
          </a:p>
          <a:p>
            <a:pPr marL="571500" indent="-457200" algn="just">
              <a:buFont typeface="+mj-lt"/>
              <a:buAutoNum type="alphaLcParenR"/>
            </a:pPr>
            <a:r>
              <a:rPr lang="en-US" dirty="0"/>
              <a:t>If repeated samples were taken and the 9</a:t>
            </a:r>
            <a:r>
              <a:rPr lang="id-ID" dirty="0"/>
              <a:t>9</a:t>
            </a:r>
            <a:r>
              <a:rPr lang="en-US" dirty="0"/>
              <a:t>% </a:t>
            </a:r>
            <a:r>
              <a:rPr lang="id-ID" dirty="0"/>
              <a:t>CI</a:t>
            </a:r>
            <a:r>
              <a:rPr lang="en-US" dirty="0"/>
              <a:t> was computed for each sample</a:t>
            </a:r>
            <a:r>
              <a:rPr lang="id-ID" dirty="0"/>
              <a:t> using the same </a:t>
            </a:r>
            <a:r>
              <a:rPr lang="id-ID" b="1" dirty="0"/>
              <a:t>method</a:t>
            </a:r>
            <a:r>
              <a:rPr lang="en-US" dirty="0"/>
              <a:t>, 9</a:t>
            </a:r>
            <a:r>
              <a:rPr lang="id-ID" dirty="0"/>
              <a:t>9</a:t>
            </a:r>
            <a:r>
              <a:rPr lang="en-US" dirty="0"/>
              <a:t>% of the intervals would contain the population mean.</a:t>
            </a:r>
            <a:endParaRPr lang="id-ID" dirty="0"/>
          </a:p>
          <a:p>
            <a:pPr algn="just"/>
            <a:endParaRPr lang="id-ID" dirty="0"/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50295412"/>
              </p:ext>
            </p:extLst>
          </p:nvPr>
        </p:nvGraphicFramePr>
        <p:xfrm>
          <a:off x="1955800" y="1828800"/>
          <a:ext cx="49974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Equation" r:id="rId4" imgW="2260440" imgH="215640" progId="Equation.3">
                  <p:embed/>
                </p:oleObj>
              </mc:Choice>
              <mc:Fallback>
                <p:oleObj name="Equation" r:id="rId4" imgW="2260440" imgH="215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828800"/>
                        <a:ext cx="49974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0078" y="1295400"/>
            <a:ext cx="676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Misal, diberikan sample, kita hitung </a:t>
            </a:r>
            <a:r>
              <a:rPr lang="en-US" b="1" dirty="0"/>
              <a:t>99% two-sided </a:t>
            </a:r>
            <a:r>
              <a:rPr lang="en-US" dirty="0"/>
              <a:t>CI </a:t>
            </a:r>
            <a:r>
              <a:rPr lang="id-ID" dirty="0"/>
              <a:t>untuk</a:t>
            </a:r>
            <a:r>
              <a:rPr lang="en-US" dirty="0"/>
              <a:t> </a:t>
            </a:r>
            <a:r>
              <a:rPr lang="el-GR" b="1" dirty="0"/>
              <a:t>μ</a:t>
            </a:r>
            <a:r>
              <a:rPr lang="en-US" dirty="0"/>
              <a:t> </a:t>
            </a:r>
            <a:r>
              <a:rPr lang="id-ID" dirty="0"/>
              <a:t>: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" y="5029200"/>
            <a:ext cx="7848600" cy="1295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62600" y="6336268"/>
            <a:ext cx="243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C00000"/>
                </a:solidFill>
              </a:rPr>
              <a:t>Ini yang lebih tepat ! </a:t>
            </a:r>
            <a:r>
              <a:rPr lang="id-ID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6200" y="6488668"/>
            <a:ext cx="31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70C0"/>
                </a:solidFill>
              </a:rPr>
              <a:t>[Montgomery &amp; Runger, 2002]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4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id-ID" dirty="0"/>
              <a:t>Sebenarnya, apa sih maksud dari</a:t>
            </a:r>
            <a:r>
              <a:rPr lang="id-ID" b="1" dirty="0"/>
              <a:t> 100(1-</a:t>
            </a:r>
            <a:r>
              <a:rPr lang="el-GR" b="1" dirty="0"/>
              <a:t>α</a:t>
            </a:r>
            <a:r>
              <a:rPr lang="id-ID" b="1" dirty="0"/>
              <a:t>)% CI</a:t>
            </a:r>
            <a:r>
              <a:rPr lang="id-ID" dirty="0"/>
              <a:t> ?</a:t>
            </a:r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7"/>
          <a:stretch/>
        </p:blipFill>
        <p:spPr bwMode="auto">
          <a:xfrm>
            <a:off x="2057400" y="1662111"/>
            <a:ext cx="5486400" cy="323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4903522"/>
            <a:ext cx="660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Repeated construction of a Confidence Interval for </a:t>
            </a:r>
            <a:r>
              <a:rPr lang="el-GR" b="1" dirty="0"/>
              <a:t>μ</a:t>
            </a:r>
            <a:r>
              <a:rPr lang="id-ID" b="1" dirty="0"/>
              <a:t>, using different samples from the same population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292779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Random Interval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867387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C00000"/>
                </a:solidFill>
              </a:rPr>
              <a:t>Nilai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dirty="0">
                <a:solidFill>
                  <a:srgbClr val="C00000"/>
                </a:solidFill>
              </a:rPr>
              <a:t> sesungguhnya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>
            <a:endCxn id="35842" idx="1"/>
          </p:cNvCxnSpPr>
          <p:nvPr/>
        </p:nvCxnSpPr>
        <p:spPr>
          <a:xfrm flipV="1">
            <a:off x="914400" y="3279405"/>
            <a:ext cx="1143000" cy="58798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1397" y="1119365"/>
            <a:ext cx="505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C00000"/>
                </a:solidFill>
              </a:rPr>
              <a:t>Ada 1 CI yang tidak mengandung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dirty="0">
                <a:solidFill>
                  <a:srgbClr val="C00000"/>
                </a:solidFill>
              </a:rPr>
              <a:t> sesungguhnya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41027" y="1745452"/>
            <a:ext cx="1143000" cy="31908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5002" y="1821655"/>
            <a:ext cx="16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C00000"/>
                </a:solidFill>
              </a:rPr>
              <a:t>Raatan sampel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52021" y="2225883"/>
            <a:ext cx="779376" cy="97451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111" y="5550232"/>
            <a:ext cx="795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C00000"/>
                </a:solidFill>
              </a:rPr>
              <a:t>A CI estimate </a:t>
            </a:r>
            <a:r>
              <a:rPr lang="id-ID" b="1" dirty="0">
                <a:solidFill>
                  <a:srgbClr val="C00000"/>
                </a:solidFill>
              </a:rPr>
              <a:t>may</a:t>
            </a:r>
            <a:r>
              <a:rPr lang="id-ID" dirty="0">
                <a:solidFill>
                  <a:srgbClr val="C00000"/>
                </a:solidFill>
              </a:rPr>
              <a:t> or </a:t>
            </a:r>
            <a:r>
              <a:rPr lang="id-ID" b="1" dirty="0">
                <a:solidFill>
                  <a:srgbClr val="C00000"/>
                </a:solidFill>
              </a:rPr>
              <a:t>may not</a:t>
            </a:r>
            <a:r>
              <a:rPr lang="id-ID" dirty="0">
                <a:solidFill>
                  <a:srgbClr val="C00000"/>
                </a:solidFill>
              </a:rPr>
              <a:t> contain the value of parameter being estimated 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75147" y="5898931"/>
            <a:ext cx="31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70C0"/>
                </a:solidFill>
              </a:rPr>
              <a:t>[Montgomery &amp; Runger, 2002]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27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id-ID" dirty="0"/>
              <a:t>Sebenarnya, apa sih maksud dari</a:t>
            </a:r>
            <a:r>
              <a:rPr lang="id-ID" b="1" dirty="0"/>
              <a:t> 99% CI</a:t>
            </a:r>
            <a:r>
              <a:rPr lang="id-ID" dirty="0"/>
              <a:t> berikut ?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Secara praktis, kita hanya menggunakan </a:t>
            </a:r>
            <a:r>
              <a:rPr lang="id-ID" b="1" dirty="0"/>
              <a:t>sebuah random sample</a:t>
            </a:r>
            <a:r>
              <a:rPr lang="id-ID" dirty="0"/>
              <a:t> untuk menghitung confidence interval.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Lalu apa statement yang tepat untuk, misal, 99% CI berikut ?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>
                <a:solidFill>
                  <a:srgbClr val="0070C0"/>
                </a:solidFill>
              </a:rPr>
              <a:t>“The observed interval </a:t>
            </a:r>
            <a:r>
              <a:rPr lang="id-ID" dirty="0">
                <a:solidFill>
                  <a:srgbClr val="C00000"/>
                </a:solidFill>
              </a:rPr>
              <a:t>(7.28, 10.72)</a:t>
            </a:r>
            <a:r>
              <a:rPr lang="id-ID" dirty="0">
                <a:solidFill>
                  <a:srgbClr val="0070C0"/>
                </a:solidFill>
              </a:rPr>
              <a:t> brackets the true value of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dirty="0">
                <a:solidFill>
                  <a:srgbClr val="0070C0"/>
                </a:solidFill>
              </a:rPr>
              <a:t> with confidence 99%.”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>
                <a:solidFill>
                  <a:srgbClr val="0070C0"/>
                </a:solidFill>
              </a:rPr>
              <a:t>“Berdasarkan sample yang didapatkan, interval </a:t>
            </a:r>
            <a:r>
              <a:rPr lang="id-ID" dirty="0">
                <a:solidFill>
                  <a:srgbClr val="C00000"/>
                </a:solidFill>
              </a:rPr>
              <a:t>(7.28, 10.72)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b="1" dirty="0">
                <a:solidFill>
                  <a:srgbClr val="0070C0"/>
                </a:solidFill>
              </a:rPr>
              <a:t>mengandung</a:t>
            </a:r>
            <a:r>
              <a:rPr lang="id-ID" dirty="0">
                <a:solidFill>
                  <a:srgbClr val="0070C0"/>
                </a:solidFill>
              </a:rPr>
              <a:t> nilai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dirty="0">
                <a:solidFill>
                  <a:srgbClr val="0070C0"/>
                </a:solidFill>
              </a:rPr>
              <a:t> yang sesungguhnya dengan </a:t>
            </a:r>
            <a:r>
              <a:rPr lang="id-ID" dirty="0">
                <a:solidFill>
                  <a:srgbClr val="C00000"/>
                </a:solidFill>
              </a:rPr>
              <a:t>keyakinan 99%</a:t>
            </a:r>
            <a:r>
              <a:rPr lang="id-ID" dirty="0">
                <a:solidFill>
                  <a:srgbClr val="0070C0"/>
                </a:solidFill>
              </a:rPr>
              <a:t>”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03007352"/>
              </p:ext>
            </p:extLst>
          </p:nvPr>
        </p:nvGraphicFramePr>
        <p:xfrm>
          <a:off x="1905000" y="3048000"/>
          <a:ext cx="49974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1" name="Equation" r:id="rId4" imgW="2260440" imgH="215640" progId="Equation.3">
                  <p:embed/>
                </p:oleObj>
              </mc:Choice>
              <mc:Fallback>
                <p:oleObj name="Equation" r:id="rId4" imgW="2260440" imgH="21564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49974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47467" y="5855772"/>
            <a:ext cx="31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70C0"/>
                </a:solidFill>
              </a:rPr>
              <a:t>[Montgomery &amp; Runger, 2002]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8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 algn="just">
              <a:buNone/>
            </a:pPr>
            <a:r>
              <a:rPr lang="id-ID" dirty="0">
                <a:solidFill>
                  <a:srgbClr val="C00000"/>
                </a:solidFill>
              </a:rPr>
              <a:t>Confidence Interval for Normal Mean when the </a:t>
            </a:r>
            <a:r>
              <a:rPr lang="id-ID" b="1" dirty="0">
                <a:solidFill>
                  <a:srgbClr val="C00000"/>
                </a:solidFill>
              </a:rPr>
              <a:t>Variance is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b="1" dirty="0">
                <a:solidFill>
                  <a:srgbClr val="C00000"/>
                </a:solidFill>
              </a:rPr>
              <a:t>Known</a:t>
            </a:r>
            <a:endParaRPr lang="id-ID" dirty="0">
              <a:solidFill>
                <a:srgbClr val="C00000"/>
              </a:solidFill>
            </a:endParaRP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sz="2000" dirty="0"/>
              <a:t>Sometimes, we are interested in an </a:t>
            </a:r>
            <a:r>
              <a:rPr lang="id-ID" sz="2000" b="1" dirty="0"/>
              <a:t>upper limit</a:t>
            </a:r>
            <a:r>
              <a:rPr lang="id-ID" sz="2000" dirty="0"/>
              <a:t> of the population mean </a:t>
            </a:r>
            <a:r>
              <a:rPr lang="el-GR" sz="2000" b="1" dirty="0">
                <a:solidFill>
                  <a:srgbClr val="C00000"/>
                </a:solidFill>
              </a:rPr>
              <a:t>μ</a:t>
            </a:r>
            <a:r>
              <a:rPr lang="id-ID" sz="2000" dirty="0"/>
              <a:t> or a </a:t>
            </a:r>
            <a:r>
              <a:rPr lang="id-ID" sz="2000" b="1" dirty="0"/>
              <a:t>lower limit</a:t>
            </a:r>
            <a:r>
              <a:rPr lang="id-ID" sz="2000" dirty="0"/>
              <a:t> of </a:t>
            </a:r>
            <a:r>
              <a:rPr lang="el-GR" sz="2000" b="1" dirty="0">
                <a:solidFill>
                  <a:srgbClr val="C00000"/>
                </a:solidFill>
              </a:rPr>
              <a:t>μ</a:t>
            </a:r>
            <a:r>
              <a:rPr lang="id-ID" sz="2000" dirty="0"/>
              <a:t>.</a:t>
            </a:r>
          </a:p>
          <a:p>
            <a:pPr marL="114300" indent="0" algn="just">
              <a:buNone/>
            </a:pPr>
            <a:endParaRPr lang="id-ID" sz="2000" dirty="0"/>
          </a:p>
          <a:p>
            <a:pPr marL="114300" indent="0" algn="just">
              <a:buNone/>
            </a:pPr>
            <a:r>
              <a:rPr lang="id-ID" sz="2000" dirty="0"/>
              <a:t>In this case, </a:t>
            </a:r>
            <a:r>
              <a:rPr lang="id-ID" sz="2000" b="1" dirty="0">
                <a:solidFill>
                  <a:srgbClr val="0070C0"/>
                </a:solidFill>
              </a:rPr>
              <a:t>one-sided confidence intervals</a:t>
            </a:r>
            <a:r>
              <a:rPr lang="id-ID" sz="2000" dirty="0"/>
              <a:t> are appropriate.</a:t>
            </a:r>
          </a:p>
          <a:p>
            <a:pPr marL="114300" indent="0" algn="just">
              <a:buNone/>
            </a:pPr>
            <a:endParaRPr lang="id-ID" sz="2000" dirty="0"/>
          </a:p>
          <a:p>
            <a:pPr algn="just"/>
            <a:r>
              <a:rPr lang="id-ID" sz="2000" dirty="0"/>
              <a:t>One-sided </a:t>
            </a:r>
            <a:r>
              <a:rPr lang="id-ID" sz="2000" b="1" dirty="0"/>
              <a:t>upper</a:t>
            </a:r>
            <a:r>
              <a:rPr lang="id-ID" sz="2000" dirty="0"/>
              <a:t> CI</a:t>
            </a:r>
          </a:p>
          <a:p>
            <a:pPr algn="just"/>
            <a:endParaRPr lang="id-ID" sz="2000" dirty="0"/>
          </a:p>
          <a:p>
            <a:pPr algn="just"/>
            <a:endParaRPr lang="id-ID" sz="2000" dirty="0"/>
          </a:p>
          <a:p>
            <a:pPr algn="just"/>
            <a:endParaRPr lang="id-ID" sz="2000" dirty="0"/>
          </a:p>
          <a:p>
            <a:pPr algn="just"/>
            <a:endParaRPr lang="id-ID" sz="2000" dirty="0"/>
          </a:p>
          <a:p>
            <a:pPr algn="just"/>
            <a:r>
              <a:rPr lang="id-ID" sz="2000" dirty="0"/>
              <a:t>One-sided </a:t>
            </a:r>
            <a:r>
              <a:rPr lang="id-ID" sz="2000" b="1" dirty="0"/>
              <a:t>lower</a:t>
            </a:r>
            <a:r>
              <a:rPr lang="id-ID" sz="2000" dirty="0"/>
              <a:t> CI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4FE2-FAEF-4BF5-9000-DA3625EBDB44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75538" y="4343400"/>
            <a:ext cx="39624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3962400" y="3870208"/>
            <a:ext cx="3831021" cy="362833"/>
          </a:xfrm>
          <a:custGeom>
            <a:avLst/>
            <a:gdLst>
              <a:gd name="connsiteX0" fmla="*/ 0 w 3831021"/>
              <a:gd name="connsiteY0" fmla="*/ 347068 h 362833"/>
              <a:gd name="connsiteX1" fmla="*/ 756745 w 3831021"/>
              <a:gd name="connsiteY1" fmla="*/ 299771 h 362833"/>
              <a:gd name="connsiteX2" fmla="*/ 1813035 w 3831021"/>
              <a:gd name="connsiteY2" fmla="*/ 226 h 362833"/>
              <a:gd name="connsiteX3" fmla="*/ 2680138 w 3831021"/>
              <a:gd name="connsiteY3" fmla="*/ 252475 h 362833"/>
              <a:gd name="connsiteX4" fmla="*/ 3831021 w 3831021"/>
              <a:gd name="connsiteY4" fmla="*/ 362833 h 36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1021" h="362833">
                <a:moveTo>
                  <a:pt x="0" y="347068"/>
                </a:moveTo>
                <a:cubicBezTo>
                  <a:pt x="227286" y="352323"/>
                  <a:pt x="454573" y="357578"/>
                  <a:pt x="756745" y="299771"/>
                </a:cubicBezTo>
                <a:cubicBezTo>
                  <a:pt x="1058918" y="241964"/>
                  <a:pt x="1492470" y="8109"/>
                  <a:pt x="1813035" y="226"/>
                </a:cubicBezTo>
                <a:cubicBezTo>
                  <a:pt x="2133600" y="-7657"/>
                  <a:pt x="2343807" y="192040"/>
                  <a:pt x="2680138" y="252475"/>
                </a:cubicBezTo>
                <a:cubicBezTo>
                  <a:pt x="3016469" y="312909"/>
                  <a:pt x="3423745" y="337871"/>
                  <a:pt x="3831021" y="362833"/>
                </a:cubicBezTo>
              </a:path>
            </a:pathLst>
          </a:cu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661338" y="3870208"/>
            <a:ext cx="0" cy="701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24400" y="4572000"/>
            <a:ext cx="3505200" cy="0"/>
          </a:xfrm>
          <a:prstGeom prst="line">
            <a:avLst/>
          </a:prstGeom>
          <a:ln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4135" y="4495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C00000"/>
                </a:solidFill>
              </a:rPr>
              <a:t>μ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661338" y="4356538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3687" y="3276600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Lower limit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724400" y="3645932"/>
            <a:ext cx="685800" cy="58710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45013" y="368901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(1- </a:t>
            </a:r>
            <a:r>
              <a:rPr lang="el-GR" dirty="0"/>
              <a:t>α</a:t>
            </a:r>
            <a:r>
              <a:rPr lang="id-ID" dirty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33800" y="36665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975538" y="6172200"/>
            <a:ext cx="39624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3962400" y="5699008"/>
            <a:ext cx="3831021" cy="362833"/>
          </a:xfrm>
          <a:custGeom>
            <a:avLst/>
            <a:gdLst>
              <a:gd name="connsiteX0" fmla="*/ 0 w 3831021"/>
              <a:gd name="connsiteY0" fmla="*/ 347068 h 362833"/>
              <a:gd name="connsiteX1" fmla="*/ 756745 w 3831021"/>
              <a:gd name="connsiteY1" fmla="*/ 299771 h 362833"/>
              <a:gd name="connsiteX2" fmla="*/ 1813035 w 3831021"/>
              <a:gd name="connsiteY2" fmla="*/ 226 h 362833"/>
              <a:gd name="connsiteX3" fmla="*/ 2680138 w 3831021"/>
              <a:gd name="connsiteY3" fmla="*/ 252475 h 362833"/>
              <a:gd name="connsiteX4" fmla="*/ 3831021 w 3831021"/>
              <a:gd name="connsiteY4" fmla="*/ 362833 h 36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1021" h="362833">
                <a:moveTo>
                  <a:pt x="0" y="347068"/>
                </a:moveTo>
                <a:cubicBezTo>
                  <a:pt x="227286" y="352323"/>
                  <a:pt x="454573" y="357578"/>
                  <a:pt x="756745" y="299771"/>
                </a:cubicBezTo>
                <a:cubicBezTo>
                  <a:pt x="1058918" y="241964"/>
                  <a:pt x="1492470" y="8109"/>
                  <a:pt x="1813035" y="226"/>
                </a:cubicBezTo>
                <a:cubicBezTo>
                  <a:pt x="2133600" y="-7657"/>
                  <a:pt x="2343807" y="192040"/>
                  <a:pt x="2680138" y="252475"/>
                </a:cubicBezTo>
                <a:cubicBezTo>
                  <a:pt x="3016469" y="312909"/>
                  <a:pt x="3423745" y="337871"/>
                  <a:pt x="3831021" y="362833"/>
                </a:cubicBezTo>
              </a:path>
            </a:pathLst>
          </a:cu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62800" y="5699008"/>
            <a:ext cx="0" cy="701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81400" y="6400800"/>
            <a:ext cx="3505200" cy="0"/>
          </a:xfrm>
          <a:prstGeom prst="line">
            <a:avLst/>
          </a:prstGeom>
          <a:ln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89270" y="6400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C00000"/>
                </a:solidFill>
              </a:rPr>
              <a:t>μ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162800" y="6185338"/>
            <a:ext cx="63062" cy="63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43903" y="529006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Upper limit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86674" y="5658975"/>
            <a:ext cx="299926" cy="40286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18340" y="549532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(1- </a:t>
            </a:r>
            <a:r>
              <a:rPr lang="el-GR" dirty="0"/>
              <a:t>α</a:t>
            </a:r>
            <a:r>
              <a:rPr lang="id-ID" dirty="0"/>
              <a:t>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95539" y="53989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26672" y="4114800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672" y="4114800"/>
                <a:ext cx="431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276600" y="5901445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id-ID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901445"/>
                <a:ext cx="60465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733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 algn="just">
              <a:buNone/>
            </a:pPr>
            <a:r>
              <a:rPr lang="id-ID" dirty="0">
                <a:solidFill>
                  <a:srgbClr val="C00000"/>
                </a:solidFill>
              </a:rPr>
              <a:t>Confidence Interval for Normal Mean when the </a:t>
            </a:r>
            <a:r>
              <a:rPr lang="id-ID" b="1" dirty="0">
                <a:solidFill>
                  <a:srgbClr val="C00000"/>
                </a:solidFill>
              </a:rPr>
              <a:t>Variance is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b="1" dirty="0">
                <a:solidFill>
                  <a:srgbClr val="C00000"/>
                </a:solidFill>
              </a:rPr>
              <a:t>Known</a:t>
            </a:r>
            <a:endParaRPr lang="id-ID" dirty="0">
              <a:solidFill>
                <a:srgbClr val="C00000"/>
              </a:solidFill>
            </a:endParaRP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Sometimes, we are interested in determining a value so that we can assert with, say, </a:t>
            </a:r>
            <a:r>
              <a:rPr lang="id-ID" b="1" dirty="0"/>
              <a:t>100(1 - </a:t>
            </a:r>
            <a:r>
              <a:rPr lang="el-GR" b="1" dirty="0"/>
              <a:t>α</a:t>
            </a:r>
            <a:r>
              <a:rPr lang="id-ID" b="1" dirty="0"/>
              <a:t>)</a:t>
            </a:r>
            <a:r>
              <a:rPr lang="id-ID" dirty="0"/>
              <a:t> percent confidence, that </a:t>
            </a:r>
            <a:r>
              <a:rPr lang="el-GR" b="1" dirty="0"/>
              <a:t>μ</a:t>
            </a:r>
            <a:r>
              <a:rPr lang="id-ID" dirty="0"/>
              <a:t> is </a:t>
            </a:r>
            <a:r>
              <a:rPr lang="id-ID" b="1" dirty="0"/>
              <a:t>at least as large as that value (</a:t>
            </a:r>
            <a:r>
              <a:rPr lang="id-ID" b="1" dirty="0">
                <a:solidFill>
                  <a:srgbClr val="0070C0"/>
                </a:solidFill>
              </a:rPr>
              <a:t>lower limit value</a:t>
            </a:r>
            <a:r>
              <a:rPr lang="id-ID" b="1" dirty="0"/>
              <a:t>)</a:t>
            </a:r>
            <a:r>
              <a:rPr lang="id-ID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0C32-6E98-454B-8185-512D8AB620DA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92646348"/>
              </p:ext>
            </p:extLst>
          </p:nvPr>
        </p:nvGraphicFramePr>
        <p:xfrm>
          <a:off x="3067050" y="2971800"/>
          <a:ext cx="2557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1" name="Equation" r:id="rId3" imgW="1079280" imgH="228600" progId="Equation.3">
                  <p:embed/>
                </p:oleObj>
              </mc:Choice>
              <mc:Fallback>
                <p:oleObj name="Equation" r:id="rId3" imgW="107928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2971800"/>
                        <a:ext cx="25574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81236142"/>
              </p:ext>
            </p:extLst>
          </p:nvPr>
        </p:nvGraphicFramePr>
        <p:xfrm>
          <a:off x="2444750" y="3733800"/>
          <a:ext cx="3868738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2" name="Equation" r:id="rId5" imgW="1714320" imgH="1409400" progId="Equation.3">
                  <p:embed/>
                </p:oleObj>
              </mc:Choice>
              <mc:Fallback>
                <p:oleObj name="Equation" r:id="rId5" imgW="1714320" imgH="1409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733800"/>
                        <a:ext cx="3868738" cy="267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55" y="2971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rgbClr val="C00000"/>
                </a:solidFill>
              </a:rPr>
              <a:t>How to determine </a:t>
            </a:r>
            <a:r>
              <a:rPr lang="id-ID" b="1" dirty="0">
                <a:solidFill>
                  <a:srgbClr val="C00000"/>
                </a:solidFill>
              </a:rPr>
              <a:t>one-sided upper CI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91255" y="3505200"/>
            <a:ext cx="375745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95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 algn="just">
              <a:buNone/>
            </a:pPr>
            <a:r>
              <a:rPr lang="id-ID" dirty="0">
                <a:solidFill>
                  <a:srgbClr val="C00000"/>
                </a:solidFill>
              </a:rPr>
              <a:t>Confidence Interval for Normal Mean when the </a:t>
            </a:r>
            <a:r>
              <a:rPr lang="id-ID" b="1" dirty="0">
                <a:solidFill>
                  <a:srgbClr val="C00000"/>
                </a:solidFill>
              </a:rPr>
              <a:t>Variance is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b="1" dirty="0">
                <a:solidFill>
                  <a:srgbClr val="C00000"/>
                </a:solidFill>
              </a:rPr>
              <a:t>Known</a:t>
            </a:r>
            <a:endParaRPr lang="id-ID" dirty="0">
              <a:solidFill>
                <a:srgbClr val="C00000"/>
              </a:solidFill>
            </a:endParaRP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Hence, a </a:t>
            </a:r>
            <a:r>
              <a:rPr lang="id-ID" b="1" dirty="0"/>
              <a:t>100(1 - </a:t>
            </a:r>
            <a:r>
              <a:rPr lang="el-GR" b="1" dirty="0"/>
              <a:t>α</a:t>
            </a:r>
            <a:r>
              <a:rPr lang="id-ID" b="1" dirty="0"/>
              <a:t>) percent</a:t>
            </a:r>
            <a:r>
              <a:rPr lang="id-ID" dirty="0"/>
              <a:t> </a:t>
            </a:r>
            <a:r>
              <a:rPr lang="id-ID" b="1" dirty="0">
                <a:solidFill>
                  <a:srgbClr val="C00000"/>
                </a:solidFill>
              </a:rPr>
              <a:t>one-sided </a:t>
            </a:r>
            <a:r>
              <a:rPr lang="id-ID" b="1" u="sng" dirty="0">
                <a:solidFill>
                  <a:srgbClr val="C00000"/>
                </a:solidFill>
              </a:rPr>
              <a:t>upper</a:t>
            </a:r>
            <a:r>
              <a:rPr lang="id-ID" b="1" dirty="0">
                <a:solidFill>
                  <a:srgbClr val="C00000"/>
                </a:solidFill>
              </a:rPr>
              <a:t> confidence interval</a:t>
            </a:r>
            <a:r>
              <a:rPr lang="id-ID" dirty="0"/>
              <a:t> for </a:t>
            </a:r>
            <a:r>
              <a:rPr lang="el-GR" b="1" dirty="0"/>
              <a:t>μ </a:t>
            </a:r>
            <a:r>
              <a:rPr lang="id-ID" dirty="0"/>
              <a:t>is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Similary, a </a:t>
            </a:r>
            <a:r>
              <a:rPr lang="id-ID" b="1" dirty="0"/>
              <a:t>100(1 - </a:t>
            </a:r>
            <a:r>
              <a:rPr lang="el-GR" b="1" dirty="0"/>
              <a:t>α</a:t>
            </a:r>
            <a:r>
              <a:rPr lang="id-ID" b="1" dirty="0"/>
              <a:t>) percent</a:t>
            </a:r>
            <a:r>
              <a:rPr lang="id-ID" dirty="0"/>
              <a:t> </a:t>
            </a:r>
            <a:r>
              <a:rPr lang="id-ID" b="1" dirty="0">
                <a:solidFill>
                  <a:srgbClr val="C00000"/>
                </a:solidFill>
              </a:rPr>
              <a:t>one-sided </a:t>
            </a:r>
            <a:r>
              <a:rPr lang="id-ID" b="1" u="sng" dirty="0">
                <a:solidFill>
                  <a:srgbClr val="C00000"/>
                </a:solidFill>
              </a:rPr>
              <a:t>lower</a:t>
            </a:r>
            <a:r>
              <a:rPr lang="id-ID" b="1" dirty="0">
                <a:solidFill>
                  <a:srgbClr val="C00000"/>
                </a:solidFill>
              </a:rPr>
              <a:t> confidence interval</a:t>
            </a:r>
            <a:r>
              <a:rPr lang="id-ID" dirty="0"/>
              <a:t> for </a:t>
            </a:r>
            <a:r>
              <a:rPr lang="el-GR" b="1" dirty="0"/>
              <a:t>μ </a:t>
            </a:r>
            <a:r>
              <a:rPr lang="id-ID" dirty="0"/>
              <a:t>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51494245"/>
              </p:ext>
            </p:extLst>
          </p:nvPr>
        </p:nvGraphicFramePr>
        <p:xfrm>
          <a:off x="3094037" y="5654642"/>
          <a:ext cx="2514600" cy="415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9" name="Equation" r:id="rId4" imgW="1168200" imgH="228600" progId="Equation.3">
                  <p:embed/>
                </p:oleObj>
              </mc:Choice>
              <mc:Fallback>
                <p:oleObj name="Equation" r:id="rId4" imgW="116820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7" y="5654642"/>
                        <a:ext cx="2514600" cy="415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54204390"/>
              </p:ext>
            </p:extLst>
          </p:nvPr>
        </p:nvGraphicFramePr>
        <p:xfrm>
          <a:off x="2352675" y="2514600"/>
          <a:ext cx="3997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0" name="Equation" r:id="rId6" imgW="1346040" imgH="457200" progId="Equation.3">
                  <p:embed/>
                </p:oleObj>
              </mc:Choice>
              <mc:Fallback>
                <p:oleObj name="Equation" r:id="rId6" imgW="1346040" imgH="4572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2514600"/>
                        <a:ext cx="3997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71327344"/>
              </p:ext>
            </p:extLst>
          </p:nvPr>
        </p:nvGraphicFramePr>
        <p:xfrm>
          <a:off x="2256452" y="4435136"/>
          <a:ext cx="43005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1" name="Equation" r:id="rId8" imgW="1447560" imgH="457200" progId="Equation.3">
                  <p:embed/>
                </p:oleObj>
              </mc:Choice>
              <mc:Fallback>
                <p:oleObj name="Equation" r:id="rId8" imgW="1447560" imgH="4572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452" y="4435136"/>
                        <a:ext cx="43005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5666343"/>
            <a:ext cx="19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Using the fact that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5562" y="2117834"/>
            <a:ext cx="17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70C0"/>
                </a:solidFill>
              </a:rPr>
              <a:t>Lower limit of</a:t>
            </a:r>
            <a:r>
              <a:rPr lang="el-GR" b="1" dirty="0">
                <a:solidFill>
                  <a:srgbClr val="0070C0"/>
                </a:solidFill>
              </a:rPr>
              <a:t> μ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43400" y="2487166"/>
            <a:ext cx="312341" cy="33223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28289" y="3901736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70C0"/>
                </a:solidFill>
              </a:rPr>
              <a:t>Upper limit of</a:t>
            </a:r>
            <a:r>
              <a:rPr lang="el-GR" b="1" dirty="0">
                <a:solidFill>
                  <a:srgbClr val="0070C0"/>
                </a:solidFill>
              </a:rPr>
              <a:t> μ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28289" y="4313688"/>
            <a:ext cx="312341" cy="33223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06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 algn="just">
              <a:buNone/>
            </a:pPr>
            <a:r>
              <a:rPr lang="id-ID" dirty="0">
                <a:solidFill>
                  <a:srgbClr val="C00000"/>
                </a:solidFill>
              </a:rPr>
              <a:t>Confidence Interval for Normal Mean when the </a:t>
            </a:r>
            <a:r>
              <a:rPr lang="id-ID" b="1" dirty="0">
                <a:solidFill>
                  <a:srgbClr val="C00000"/>
                </a:solidFill>
              </a:rPr>
              <a:t>Variance is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b="1" dirty="0">
                <a:solidFill>
                  <a:srgbClr val="C00000"/>
                </a:solidFill>
              </a:rPr>
              <a:t>Known</a:t>
            </a:r>
            <a:endParaRPr lang="id-ID" dirty="0">
              <a:solidFill>
                <a:srgbClr val="C00000"/>
              </a:solidFill>
            </a:endParaRP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Summary, for </a:t>
            </a:r>
            <a:r>
              <a:rPr lang="en-US" b="1" dirty="0"/>
              <a:t>100</a:t>
            </a:r>
            <a:r>
              <a:rPr lang="id-ID" b="1" dirty="0"/>
              <a:t>(1 - </a:t>
            </a:r>
            <a:r>
              <a:rPr lang="el-GR" b="1" dirty="0"/>
              <a:t>α</a:t>
            </a:r>
            <a:r>
              <a:rPr lang="id-ID" b="1" dirty="0"/>
              <a:t>)</a:t>
            </a:r>
            <a:r>
              <a:rPr lang="en-US" b="1" dirty="0"/>
              <a:t>%</a:t>
            </a:r>
            <a:r>
              <a:rPr lang="id-ID" dirty="0"/>
              <a:t> confidence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045680"/>
              </p:ext>
            </p:extLst>
          </p:nvPr>
        </p:nvGraphicFramePr>
        <p:xfrm>
          <a:off x="4110038" y="3733800"/>
          <a:ext cx="34639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2" name="Equation" r:id="rId4" imgW="1346040" imgH="457200" progId="Equation.3">
                  <p:embed/>
                </p:oleObj>
              </mc:Choice>
              <mc:Fallback>
                <p:oleObj name="Equation" r:id="rId4" imgW="134604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3733800"/>
                        <a:ext cx="34639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65693942"/>
              </p:ext>
            </p:extLst>
          </p:nvPr>
        </p:nvGraphicFramePr>
        <p:xfrm>
          <a:off x="3843338" y="4953000"/>
          <a:ext cx="39735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3" name="Equation" r:id="rId6" imgW="1447560" imgH="457200" progId="Equation.3">
                  <p:embed/>
                </p:oleObj>
              </mc:Choice>
              <mc:Fallback>
                <p:oleObj name="Equation" r:id="rId6" imgW="144756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4953000"/>
                        <a:ext cx="3973512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2097783"/>
              </p:ext>
            </p:extLst>
          </p:nvPr>
        </p:nvGraphicFramePr>
        <p:xfrm>
          <a:off x="3111500" y="2438400"/>
          <a:ext cx="53609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4" name="Equation" r:id="rId8" imgW="2031840" imgH="457200" progId="Equation.3">
                  <p:embed/>
                </p:oleObj>
              </mc:Choice>
              <mc:Fallback>
                <p:oleObj name="Equation" r:id="rId8" imgW="2031840" imgH="4572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438400"/>
                        <a:ext cx="53609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2667000"/>
            <a:ext cx="2027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0070C0"/>
                </a:solidFill>
              </a:rPr>
              <a:t>Two-Sided CI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4114800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0070C0"/>
                </a:solidFill>
              </a:rPr>
              <a:t>One-Sided Upper CI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5257800"/>
            <a:ext cx="294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0070C0"/>
                </a:solidFill>
              </a:rPr>
              <a:t>One-Sided Lower CI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013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 algn="just">
              <a:buNone/>
            </a:pPr>
            <a:r>
              <a:rPr lang="id-ID" dirty="0">
                <a:solidFill>
                  <a:srgbClr val="C00000"/>
                </a:solidFill>
              </a:rPr>
              <a:t>Confidence Interval for Normal Mean when the </a:t>
            </a:r>
            <a:r>
              <a:rPr lang="id-ID" b="1" dirty="0">
                <a:solidFill>
                  <a:srgbClr val="C00000"/>
                </a:solidFill>
              </a:rPr>
              <a:t>Variance is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b="1" dirty="0">
                <a:solidFill>
                  <a:srgbClr val="C00000"/>
                </a:solidFill>
              </a:rPr>
              <a:t>Known</a:t>
            </a:r>
            <a:endParaRPr lang="id-ID" dirty="0">
              <a:solidFill>
                <a:srgbClr val="C00000"/>
              </a:solidFill>
            </a:endParaRP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/>
              <a:t>for </a:t>
            </a:r>
            <a:r>
              <a:rPr lang="id-ID" b="1" dirty="0">
                <a:solidFill>
                  <a:srgbClr val="C00000"/>
                </a:solidFill>
              </a:rPr>
              <a:t>95%</a:t>
            </a:r>
            <a:r>
              <a:rPr lang="id-ID" dirty="0"/>
              <a:t> confidence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69923400"/>
              </p:ext>
            </p:extLst>
          </p:nvPr>
        </p:nvGraphicFramePr>
        <p:xfrm>
          <a:off x="3857625" y="3733800"/>
          <a:ext cx="3921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4" name="Equation" r:id="rId3" imgW="1523880" imgH="457200" progId="Equation.3">
                  <p:embed/>
                </p:oleObj>
              </mc:Choice>
              <mc:Fallback>
                <p:oleObj name="Equation" r:id="rId3" imgW="152388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3733800"/>
                        <a:ext cx="39211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9646233"/>
              </p:ext>
            </p:extLst>
          </p:nvPr>
        </p:nvGraphicFramePr>
        <p:xfrm>
          <a:off x="3597275" y="4953000"/>
          <a:ext cx="44640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5" name="Equation" r:id="rId5" imgW="1625400" imgH="457200" progId="Equation.3">
                  <p:embed/>
                </p:oleObj>
              </mc:Choice>
              <mc:Fallback>
                <p:oleObj name="Equation" r:id="rId5" imgW="162540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4953000"/>
                        <a:ext cx="446405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40840697"/>
              </p:ext>
            </p:extLst>
          </p:nvPr>
        </p:nvGraphicFramePr>
        <p:xfrm>
          <a:off x="3078163" y="2438400"/>
          <a:ext cx="54276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6" name="Equation" r:id="rId7" imgW="2057400" imgH="457200" progId="Equation.3">
                  <p:embed/>
                </p:oleObj>
              </mc:Choice>
              <mc:Fallback>
                <p:oleObj name="Equation" r:id="rId7" imgW="205740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2438400"/>
                        <a:ext cx="542766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2667000"/>
            <a:ext cx="2027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0070C0"/>
                </a:solidFill>
              </a:rPr>
              <a:t>Two-Sided CI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4114800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0070C0"/>
                </a:solidFill>
              </a:rPr>
              <a:t>One-Sided Upper CI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5257800"/>
            <a:ext cx="294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0070C0"/>
                </a:solidFill>
              </a:rPr>
              <a:t>One-Sided Lower CI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78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id-ID" dirty="0">
                <a:solidFill>
                  <a:srgbClr val="C00000"/>
                </a:solidFill>
              </a:rPr>
              <a:t>Confidence Interval for Normal Mean when the </a:t>
            </a:r>
            <a:r>
              <a:rPr lang="id-ID" b="1" dirty="0">
                <a:solidFill>
                  <a:srgbClr val="C00000"/>
                </a:solidFill>
              </a:rPr>
              <a:t>Variance is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b="1" dirty="0">
                <a:solidFill>
                  <a:srgbClr val="C00000"/>
                </a:solidFill>
              </a:rPr>
              <a:t>Known</a:t>
            </a:r>
            <a:endParaRPr lang="id-ID" dirty="0">
              <a:solidFill>
                <a:srgbClr val="C00000"/>
              </a:solidFill>
            </a:endParaRP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en-US" b="1" dirty="0"/>
              <a:t>Example 1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/>
              <a:t>Suppose that when a signal having value </a:t>
            </a:r>
            <a:r>
              <a:rPr lang="el-GR" b="1" dirty="0"/>
              <a:t>μ</a:t>
            </a:r>
            <a:r>
              <a:rPr lang="en-US" dirty="0"/>
              <a:t> is transmitted from location </a:t>
            </a:r>
            <a:r>
              <a:rPr lang="en-US" b="1" dirty="0"/>
              <a:t>A</a:t>
            </a:r>
            <a:r>
              <a:rPr lang="en-US" dirty="0"/>
              <a:t> the value received at location </a:t>
            </a:r>
            <a:r>
              <a:rPr lang="en-US" b="1" dirty="0"/>
              <a:t>B</a:t>
            </a:r>
            <a:r>
              <a:rPr lang="en-US" dirty="0"/>
              <a:t> is normally distributed with mean </a:t>
            </a:r>
            <a:r>
              <a:rPr lang="el-GR" b="1" dirty="0"/>
              <a:t>μ</a:t>
            </a:r>
            <a:r>
              <a:rPr lang="en-US" dirty="0"/>
              <a:t> and variance </a:t>
            </a:r>
            <a:r>
              <a:rPr lang="en-US" b="1" dirty="0"/>
              <a:t>4</a:t>
            </a:r>
            <a:r>
              <a:rPr lang="en-US" dirty="0"/>
              <a:t>. That is, if </a:t>
            </a:r>
            <a:r>
              <a:rPr lang="el-GR" b="1" dirty="0"/>
              <a:t>μ</a:t>
            </a:r>
            <a:r>
              <a:rPr lang="en-US" dirty="0"/>
              <a:t> is sent, then the value received is </a:t>
            </a:r>
            <a:r>
              <a:rPr lang="el-GR" b="1" dirty="0"/>
              <a:t>μ </a:t>
            </a:r>
            <a:r>
              <a:rPr lang="en-US" b="1" dirty="0"/>
              <a:t>+ N</a:t>
            </a:r>
            <a:r>
              <a:rPr lang="en-US" dirty="0"/>
              <a:t> where </a:t>
            </a:r>
            <a:r>
              <a:rPr lang="en-US" b="1" dirty="0"/>
              <a:t>N</a:t>
            </a:r>
            <a:r>
              <a:rPr lang="en-US" dirty="0"/>
              <a:t>, representing noise, is normal with mean 0 and variance 4. To reduce error, suppose the same value is sent </a:t>
            </a:r>
            <a:r>
              <a:rPr lang="en-US" b="1" dirty="0"/>
              <a:t>9</a:t>
            </a:r>
            <a:r>
              <a:rPr lang="en-US" dirty="0"/>
              <a:t> times.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/>
              <a:t>If the successive values received are 5, 8.5, 12, 15, 7, 9, 7.5, 6.5, 10.5, construct: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95% CI for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en-US" dirty="0">
                <a:solidFill>
                  <a:srgbClr val="C00000"/>
                </a:solidFill>
              </a:rPr>
              <a:t> (two-sided, one-sided upper/lower CI)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99% CI for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en-US" dirty="0">
                <a:solidFill>
                  <a:srgbClr val="C00000"/>
                </a:solidFill>
              </a:rPr>
              <a:t> (two-sided, one-sided upper/lower CI)</a:t>
            </a:r>
            <a:endParaRPr lang="id-ID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55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id-ID" dirty="0">
                <a:solidFill>
                  <a:srgbClr val="C00000"/>
                </a:solidFill>
              </a:rPr>
              <a:t>Confidence Interval for Normal Mean when the </a:t>
            </a:r>
            <a:r>
              <a:rPr lang="id-ID" b="1" dirty="0">
                <a:solidFill>
                  <a:srgbClr val="C00000"/>
                </a:solidFill>
              </a:rPr>
              <a:t>Variance is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b="1" dirty="0">
                <a:solidFill>
                  <a:srgbClr val="C00000"/>
                </a:solidFill>
              </a:rPr>
              <a:t>Known</a:t>
            </a:r>
            <a:endParaRPr lang="en-US" b="1" dirty="0"/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/>
              <a:t>Since,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40717035"/>
              </p:ext>
            </p:extLst>
          </p:nvPr>
        </p:nvGraphicFramePr>
        <p:xfrm>
          <a:off x="1676400" y="1447800"/>
          <a:ext cx="15954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7" name="Equation" r:id="rId3" imgW="672840" imgH="393480" progId="Equation.3">
                  <p:embed/>
                </p:oleObj>
              </mc:Choice>
              <mc:Fallback>
                <p:oleObj name="Equation" r:id="rId3" imgW="672840" imgH="393480" progId="Equation.3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159543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80784667"/>
              </p:ext>
            </p:extLst>
          </p:nvPr>
        </p:nvGraphicFramePr>
        <p:xfrm>
          <a:off x="1600200" y="2895600"/>
          <a:ext cx="5867400" cy="8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8" name="Equation" r:id="rId5" imgW="2654280" imgH="457200" progId="Equation.3">
                  <p:embed/>
                </p:oleObj>
              </mc:Choice>
              <mc:Fallback>
                <p:oleObj name="Equation" r:id="rId5" imgW="2654280" imgH="4572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95600"/>
                        <a:ext cx="5867400" cy="85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2362200"/>
            <a:ext cx="278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95% two-sided </a:t>
            </a:r>
            <a:r>
              <a:rPr lang="en-US" dirty="0"/>
              <a:t>CI for </a:t>
            </a:r>
            <a:r>
              <a:rPr lang="el-GR" b="1" dirty="0"/>
              <a:t>μ</a:t>
            </a:r>
            <a:r>
              <a:rPr lang="en-US" dirty="0"/>
              <a:t> 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3886200"/>
            <a:ext cx="347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95% one-sided upper </a:t>
            </a:r>
            <a:r>
              <a:rPr lang="en-US" dirty="0"/>
              <a:t>CI for </a:t>
            </a:r>
            <a:r>
              <a:rPr lang="el-GR" b="1" dirty="0"/>
              <a:t>μ</a:t>
            </a:r>
            <a:r>
              <a:rPr lang="en-US" dirty="0"/>
              <a:t> is</a:t>
            </a:r>
          </a:p>
        </p:txBody>
      </p:sp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98819841"/>
              </p:ext>
            </p:extLst>
          </p:nvPr>
        </p:nvGraphicFramePr>
        <p:xfrm>
          <a:off x="2293938" y="4343400"/>
          <a:ext cx="44116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9" name="Equation" r:id="rId7" imgW="2006280" imgH="457200" progId="Equation.3">
                  <p:embed/>
                </p:oleObj>
              </mc:Choice>
              <mc:Fallback>
                <p:oleObj name="Equation" r:id="rId7" imgW="2006280" imgH="4572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4343400"/>
                        <a:ext cx="4411662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6799409"/>
              </p:ext>
            </p:extLst>
          </p:nvPr>
        </p:nvGraphicFramePr>
        <p:xfrm>
          <a:off x="3657600" y="1524000"/>
          <a:ext cx="276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0" name="Equation" r:id="rId9" imgW="1168200" imgH="253800" progId="Equation.3">
                  <p:embed/>
                </p:oleObj>
              </mc:Choice>
              <mc:Fallback>
                <p:oleObj name="Equation" r:id="rId9" imgW="1168200" imgH="253800" progId="Equation.3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524000"/>
                        <a:ext cx="2768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6596" y="5149173"/>
            <a:ext cx="343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95% one-sided lower </a:t>
            </a:r>
            <a:r>
              <a:rPr lang="en-US" dirty="0"/>
              <a:t>CI for </a:t>
            </a:r>
            <a:r>
              <a:rPr lang="el-GR" b="1" dirty="0"/>
              <a:t>μ</a:t>
            </a:r>
            <a:r>
              <a:rPr lang="en-US" dirty="0"/>
              <a:t> is</a:t>
            </a:r>
          </a:p>
        </p:txBody>
      </p:sp>
      <p:graphicFrame>
        <p:nvGraphicFramePr>
          <p:cNvPr id="13" name="Object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99440814"/>
              </p:ext>
            </p:extLst>
          </p:nvPr>
        </p:nvGraphicFramePr>
        <p:xfrm>
          <a:off x="2150915" y="5382516"/>
          <a:ext cx="50244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1" name="Equation" r:id="rId11" imgW="2286000" imgH="457200" progId="Equation.3">
                  <p:embed/>
                </p:oleObj>
              </mc:Choice>
              <mc:Fallback>
                <p:oleObj name="Equation" r:id="rId11" imgW="2286000" imgH="4572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915" y="5382516"/>
                        <a:ext cx="502443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83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400" dirty="0"/>
              <a:t>Introduction</a:t>
            </a:r>
          </a:p>
          <a:p>
            <a:pPr algn="just"/>
            <a:r>
              <a:rPr lang="id-ID" sz="2400" dirty="0"/>
              <a:t>Interval Estimates</a:t>
            </a:r>
          </a:p>
          <a:p>
            <a:pPr lvl="1" algn="just"/>
            <a:r>
              <a:rPr lang="id-ID" sz="2400" dirty="0"/>
              <a:t>Confidence Interval</a:t>
            </a:r>
          </a:p>
          <a:p>
            <a:pPr algn="just"/>
            <a:r>
              <a:rPr lang="id-ID" sz="2400" dirty="0"/>
              <a:t>Estimating the Difference in Means of Two Normal Populations</a:t>
            </a:r>
          </a:p>
          <a:p>
            <a:pPr algn="just"/>
            <a:r>
              <a:rPr lang="id-ID" sz="2400" dirty="0"/>
              <a:t>Approximate Confidence Interval for the Mean of a Bernoulli Random Variable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4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id-ID" dirty="0">
                <a:solidFill>
                  <a:srgbClr val="C00000"/>
                </a:solidFill>
              </a:rPr>
              <a:t>Confidence Interval for Normal Mean when the </a:t>
            </a:r>
            <a:r>
              <a:rPr lang="id-ID" b="1" dirty="0">
                <a:solidFill>
                  <a:srgbClr val="C00000"/>
                </a:solidFill>
              </a:rPr>
              <a:t>Variance is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b="1" dirty="0">
                <a:solidFill>
                  <a:srgbClr val="C00000"/>
                </a:solidFill>
              </a:rPr>
              <a:t>Known</a:t>
            </a:r>
            <a:endParaRPr lang="en-US" b="1" dirty="0"/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/>
              <a:t>From table,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04680054"/>
              </p:ext>
            </p:extLst>
          </p:nvPr>
        </p:nvGraphicFramePr>
        <p:xfrm>
          <a:off x="1557338" y="2895600"/>
          <a:ext cx="59531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0" name="Equation" r:id="rId3" imgW="2692080" imgH="457200" progId="Equation.3">
                  <p:embed/>
                </p:oleObj>
              </mc:Choice>
              <mc:Fallback>
                <p:oleObj name="Equation" r:id="rId3" imgW="269208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895600"/>
                        <a:ext cx="59531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2362200"/>
            <a:ext cx="278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99% two-sided </a:t>
            </a:r>
            <a:r>
              <a:rPr lang="en-US" dirty="0"/>
              <a:t>CI for </a:t>
            </a:r>
            <a:r>
              <a:rPr lang="el-GR" b="1" dirty="0"/>
              <a:t>μ</a:t>
            </a:r>
            <a:r>
              <a:rPr lang="en-US" dirty="0"/>
              <a:t> 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3886200"/>
            <a:ext cx="347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99% one-sided upper </a:t>
            </a:r>
            <a:r>
              <a:rPr lang="en-US" dirty="0"/>
              <a:t>CI for </a:t>
            </a:r>
            <a:r>
              <a:rPr lang="el-GR" b="1" dirty="0"/>
              <a:t>μ</a:t>
            </a:r>
            <a:r>
              <a:rPr lang="en-US" dirty="0"/>
              <a:t> is</a:t>
            </a:r>
          </a:p>
        </p:txBody>
      </p:sp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48436929"/>
              </p:ext>
            </p:extLst>
          </p:nvPr>
        </p:nvGraphicFramePr>
        <p:xfrm>
          <a:off x="2349500" y="4343400"/>
          <a:ext cx="430053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1" name="Equation" r:id="rId5" imgW="1955520" imgH="457200" progId="Equation.3">
                  <p:embed/>
                </p:oleObj>
              </mc:Choice>
              <mc:Fallback>
                <p:oleObj name="Equation" r:id="rId5" imgW="195552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343400"/>
                        <a:ext cx="430053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21971712"/>
              </p:ext>
            </p:extLst>
          </p:nvPr>
        </p:nvGraphicFramePr>
        <p:xfrm>
          <a:off x="2440598" y="1600200"/>
          <a:ext cx="1774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2" name="Equation" r:id="rId7" imgW="749160" imgH="228600" progId="Equation.3">
                  <p:embed/>
                </p:oleObj>
              </mc:Choice>
              <mc:Fallback>
                <p:oleObj name="Equation" r:id="rId7" imgW="74916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598" y="1600200"/>
                        <a:ext cx="1774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5345668"/>
            <a:ext cx="343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99% one-sided lower </a:t>
            </a:r>
            <a:r>
              <a:rPr lang="en-US" dirty="0"/>
              <a:t>CI for </a:t>
            </a:r>
            <a:r>
              <a:rPr lang="el-GR" b="1" dirty="0"/>
              <a:t>μ</a:t>
            </a:r>
            <a:r>
              <a:rPr lang="en-US" dirty="0"/>
              <a:t> is</a:t>
            </a:r>
          </a:p>
        </p:txBody>
      </p:sp>
      <p:graphicFrame>
        <p:nvGraphicFramePr>
          <p:cNvPr id="13" name="Object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08505837"/>
              </p:ext>
            </p:extLst>
          </p:nvPr>
        </p:nvGraphicFramePr>
        <p:xfrm>
          <a:off x="2326013" y="5550693"/>
          <a:ext cx="48847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3" name="Equation" r:id="rId9" imgW="2222280" imgH="457200" progId="Equation.3">
                  <p:embed/>
                </p:oleObj>
              </mc:Choice>
              <mc:Fallback>
                <p:oleObj name="Equation" r:id="rId9" imgW="222228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013" y="5550693"/>
                        <a:ext cx="488473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6794785"/>
              </p:ext>
            </p:extLst>
          </p:nvPr>
        </p:nvGraphicFramePr>
        <p:xfrm>
          <a:off x="4784725" y="1600200"/>
          <a:ext cx="1654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4" name="Equation" r:id="rId11" imgW="698400" imgH="228600" progId="Equation.3">
                  <p:embed/>
                </p:oleObj>
              </mc:Choice>
              <mc:Fallback>
                <p:oleObj name="Equation" r:id="rId11" imgW="698400" imgH="2286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1600200"/>
                        <a:ext cx="1654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369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334000"/>
          </a:xfrm>
        </p:spPr>
        <p:txBody>
          <a:bodyPr/>
          <a:lstStyle/>
          <a:p>
            <a:pPr marL="114300" indent="0" algn="just">
              <a:buNone/>
            </a:pPr>
            <a:r>
              <a:rPr lang="id-ID" dirty="0">
                <a:solidFill>
                  <a:srgbClr val="C00000"/>
                </a:solidFill>
              </a:rPr>
              <a:t>Confidence Interval for Normal Mean when the </a:t>
            </a:r>
            <a:r>
              <a:rPr lang="id-ID" b="1" dirty="0">
                <a:solidFill>
                  <a:srgbClr val="C00000"/>
                </a:solidFill>
              </a:rPr>
              <a:t>Variance is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b="1" dirty="0">
                <a:solidFill>
                  <a:srgbClr val="C00000"/>
                </a:solidFill>
              </a:rPr>
              <a:t>Unknown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In this case, </a:t>
            </a:r>
            <a:r>
              <a:rPr lang="el-GR" b="1" dirty="0"/>
              <a:t>σ </a:t>
            </a:r>
            <a:r>
              <a:rPr lang="id-ID" dirty="0"/>
              <a:t>is </a:t>
            </a:r>
            <a:r>
              <a:rPr lang="id-ID" b="1" dirty="0"/>
              <a:t>unknown</a:t>
            </a:r>
            <a:r>
              <a:rPr lang="id-ID" dirty="0"/>
              <a:t> !</a:t>
            </a:r>
          </a:p>
          <a:p>
            <a:pPr marL="114300" indent="0" algn="just">
              <a:buNone/>
            </a:pPr>
            <a:r>
              <a:rPr lang="id-ID" dirty="0">
                <a:solidFill>
                  <a:srgbClr val="C00000"/>
                </a:solidFill>
              </a:rPr>
              <a:t>Therefore, we can’t use previous formulas to estimate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dirty="0">
                <a:solidFill>
                  <a:srgbClr val="C00000"/>
                </a:solidFill>
              </a:rPr>
              <a:t>.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/>
              <a:t>We need to use </a:t>
            </a:r>
            <a:r>
              <a:rPr lang="en-US" b="1" dirty="0"/>
              <a:t>t-distribution</a:t>
            </a:r>
            <a:r>
              <a:rPr lang="en-US" dirty="0"/>
              <a:t> instead of </a:t>
            </a:r>
            <a:r>
              <a:rPr lang="en-US" b="1" dirty="0"/>
              <a:t>z-distribution</a:t>
            </a: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Using the similar procedure as before, we then start from the following corollary: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61991019"/>
              </p:ext>
            </p:extLst>
          </p:nvPr>
        </p:nvGraphicFramePr>
        <p:xfrm>
          <a:off x="3276600" y="4495800"/>
          <a:ext cx="21113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2" name="Equation" r:id="rId3" imgW="774360" imgH="431640" progId="Equation.3">
                  <p:embed/>
                </p:oleObj>
              </mc:Choice>
              <mc:Fallback>
                <p:oleObj name="Equation" r:id="rId3" imgW="774360" imgH="43164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95800"/>
                        <a:ext cx="21113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036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867400"/>
          </a:xfrm>
        </p:spPr>
        <p:txBody>
          <a:bodyPr/>
          <a:lstStyle/>
          <a:p>
            <a:pPr marL="114300" indent="0">
              <a:buNone/>
            </a:pPr>
            <a:r>
              <a:rPr lang="id-ID" b="1" dirty="0">
                <a:solidFill>
                  <a:srgbClr val="C00000"/>
                </a:solidFill>
              </a:rPr>
              <a:t>The t-Distribution</a:t>
            </a:r>
          </a:p>
          <a:p>
            <a:pPr marL="114300" indent="0">
              <a:buNone/>
            </a:pP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BF23-F9B5-4D4D-B57C-93D164C8D384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76400"/>
            <a:ext cx="544359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"/>
              <p:cNvSpPr txBox="1">
                <a:spLocks noChangeArrowheads="1"/>
              </p:cNvSpPr>
              <p:nvPr/>
            </p:nvSpPr>
            <p:spPr bwMode="auto">
              <a:xfrm>
                <a:off x="457200" y="5410200"/>
                <a:ext cx="7572375" cy="923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cs typeface="Arial" charset="0"/>
                  </a:rPr>
                  <a:t>Like the standard normal density, the t-density is </a:t>
                </a:r>
                <a:r>
                  <a:rPr lang="en-US" dirty="0">
                    <a:solidFill>
                      <a:srgbClr val="0070C0"/>
                    </a:solidFill>
                    <a:cs typeface="Arial" charset="0"/>
                  </a:rPr>
                  <a:t>symmetric</a:t>
                </a:r>
                <a:r>
                  <a:rPr lang="en-US" dirty="0">
                    <a:cs typeface="Arial" charset="0"/>
                  </a:rPr>
                  <a:t> about zero. In addition,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charset="0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cs typeface="Arial" charset="0"/>
                  </a:rPr>
                  <a:t>becomes </a:t>
                </a:r>
                <a:r>
                  <a:rPr lang="en-US" dirty="0">
                    <a:solidFill>
                      <a:srgbClr val="0070C0"/>
                    </a:solidFill>
                    <a:cs typeface="Arial" charset="0"/>
                  </a:rPr>
                  <a:t>larger</a:t>
                </a:r>
                <a:r>
                  <a:rPr lang="en-US" dirty="0">
                    <a:cs typeface="Arial" charset="0"/>
                  </a:rPr>
                  <a:t>, it becomes more and more like a </a:t>
                </a:r>
                <a:r>
                  <a:rPr lang="en-US" dirty="0">
                    <a:solidFill>
                      <a:srgbClr val="0070C0"/>
                    </a:solidFill>
                    <a:cs typeface="Arial" charset="0"/>
                  </a:rPr>
                  <a:t>standard normal </a:t>
                </a:r>
                <a:r>
                  <a:rPr lang="en-US" dirty="0">
                    <a:cs typeface="Arial" charset="0"/>
                  </a:rPr>
                  <a:t>density.</a:t>
                </a:r>
              </a:p>
            </p:txBody>
          </p:sp>
        </mc:Choice>
        <mc:Fallback xmlns="">
          <p:sp>
            <p:nvSpPr>
              <p:cNvPr id="11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410200"/>
                <a:ext cx="7572375" cy="923925"/>
              </a:xfrm>
              <a:prstGeom prst="rect">
                <a:avLst/>
              </a:prstGeom>
              <a:blipFill rotWithShape="1">
                <a:blip r:embed="rId5"/>
                <a:stretch>
                  <a:fillRect l="-644" t="-3311" b="-92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691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867400"/>
          </a:xfrm>
        </p:spPr>
        <p:txBody>
          <a:bodyPr/>
          <a:lstStyle/>
          <a:p>
            <a:pPr marL="114300" indent="0">
              <a:buNone/>
            </a:pPr>
            <a:r>
              <a:rPr lang="id-ID" b="1" dirty="0">
                <a:solidFill>
                  <a:srgbClr val="C00000"/>
                </a:solidFill>
              </a:rPr>
              <a:t>The t-Distribution</a:t>
            </a:r>
          </a:p>
          <a:p>
            <a:pPr marL="114300" indent="0">
              <a:buNone/>
            </a:pP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BF23-F9B5-4D4D-B57C-93D164C8D384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62579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2"/>
              <p:cNvSpPr txBox="1">
                <a:spLocks noChangeArrowheads="1"/>
              </p:cNvSpPr>
              <p:nvPr/>
            </p:nvSpPr>
            <p:spPr bwMode="auto">
              <a:xfrm>
                <a:off x="990600" y="5387975"/>
                <a:ext cx="7215187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charset="0"/>
                  </a:rPr>
                  <a:t>Notice that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charset="0"/>
                  </a:rPr>
                  <a:t> -density has </a:t>
                </a:r>
                <a:r>
                  <a:rPr lang="en-US" sz="2000" dirty="0">
                    <a:solidFill>
                      <a:srgbClr val="0070C0"/>
                    </a:solidFill>
                    <a:cs typeface="Arial" charset="0"/>
                  </a:rPr>
                  <a:t>thicker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charset="0"/>
                  </a:rPr>
                  <a:t> “tails,” indicating </a:t>
                </a:r>
                <a:r>
                  <a:rPr lang="en-US" sz="2000" dirty="0">
                    <a:solidFill>
                      <a:srgbClr val="0070C0"/>
                    </a:solidFill>
                    <a:cs typeface="Arial" charset="0"/>
                  </a:rPr>
                  <a:t>greater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charset="0"/>
                  </a:rPr>
                  <a:t> variability, than does the normal density.</a:t>
                </a:r>
              </a:p>
            </p:txBody>
          </p:sp>
        </mc:Choice>
        <mc:Fallback xmlns="">
          <p:sp>
            <p:nvSpPr>
              <p:cNvPr id="9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5387975"/>
                <a:ext cx="7215187" cy="708025"/>
              </a:xfrm>
              <a:prstGeom prst="rect">
                <a:avLst/>
              </a:prstGeom>
              <a:blipFill rotWithShape="1">
                <a:blip r:embed="rId4"/>
                <a:stretch>
                  <a:fillRect l="-930" t="-3448" b="-155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40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 algn="just">
              <a:buNone/>
            </a:pPr>
            <a:r>
              <a:rPr lang="id-ID" dirty="0">
                <a:solidFill>
                  <a:srgbClr val="C00000"/>
                </a:solidFill>
              </a:rPr>
              <a:t>Confidence Interval for Normal Mean when the </a:t>
            </a:r>
            <a:r>
              <a:rPr lang="id-ID" b="1" dirty="0">
                <a:solidFill>
                  <a:srgbClr val="C00000"/>
                </a:solidFill>
              </a:rPr>
              <a:t>Variance is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b="1" dirty="0">
                <a:solidFill>
                  <a:srgbClr val="C00000"/>
                </a:solidFill>
              </a:rPr>
              <a:t>Unknown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Summary, for </a:t>
            </a:r>
            <a:r>
              <a:rPr lang="en-US" b="1" dirty="0"/>
              <a:t>100</a:t>
            </a:r>
            <a:r>
              <a:rPr lang="id-ID" b="1" dirty="0"/>
              <a:t>(1 - </a:t>
            </a:r>
            <a:r>
              <a:rPr lang="el-GR" b="1" dirty="0"/>
              <a:t>α</a:t>
            </a:r>
            <a:r>
              <a:rPr lang="id-ID" b="1" dirty="0"/>
              <a:t>)</a:t>
            </a:r>
            <a:r>
              <a:rPr lang="en-US" b="1" dirty="0"/>
              <a:t>%</a:t>
            </a:r>
            <a:r>
              <a:rPr lang="id-ID" dirty="0"/>
              <a:t> confidence </a:t>
            </a:r>
            <a:r>
              <a:rPr lang="id-ID" dirty="0">
                <a:solidFill>
                  <a:srgbClr val="C00000"/>
                </a:solidFill>
              </a:rPr>
              <a:t>(</a:t>
            </a:r>
            <a:r>
              <a:rPr lang="el-GR" b="1" dirty="0">
                <a:solidFill>
                  <a:srgbClr val="C00000"/>
                </a:solidFill>
              </a:rPr>
              <a:t>σ </a:t>
            </a:r>
            <a:r>
              <a:rPr lang="id-ID" dirty="0">
                <a:solidFill>
                  <a:srgbClr val="C00000"/>
                </a:solidFill>
              </a:rPr>
              <a:t>is </a:t>
            </a:r>
            <a:r>
              <a:rPr lang="id-ID" b="1" dirty="0">
                <a:solidFill>
                  <a:srgbClr val="C00000"/>
                </a:solidFill>
              </a:rPr>
              <a:t>unknown</a:t>
            </a:r>
            <a:r>
              <a:rPr lang="id-ID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2667000"/>
            <a:ext cx="2027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0070C0"/>
                </a:solidFill>
              </a:rPr>
              <a:t>Two-Sided CI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769" y="4114800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0070C0"/>
                </a:solidFill>
              </a:rPr>
              <a:t>One-Sided Upper CI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923" y="5257800"/>
            <a:ext cx="294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0070C0"/>
                </a:solidFill>
              </a:rPr>
              <a:t>One-Sided Lower CI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31" y="2444415"/>
            <a:ext cx="5331069" cy="1181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3977332"/>
            <a:ext cx="3365251" cy="8994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62" y="5410200"/>
            <a:ext cx="3903088" cy="11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84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7620000" cy="1143000"/>
          </a:xfrm>
        </p:spPr>
        <p:txBody>
          <a:bodyPr/>
          <a:lstStyle/>
          <a:p>
            <a:r>
              <a:rPr lang="en-US" dirty="0"/>
              <a:t>Interval</a:t>
            </a:r>
            <a:r>
              <a:rPr lang="id-ID" dirty="0"/>
              <a:t> Estimates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1" y="3505200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accent4">
                    <a:lumMod val="50000"/>
                  </a:schemeClr>
                </a:solidFill>
              </a:rPr>
              <a:t>There are </a:t>
            </a:r>
            <a:r>
              <a:rPr lang="id-ID" sz="2000" b="1" dirty="0">
                <a:solidFill>
                  <a:schemeClr val="accent4">
                    <a:lumMod val="50000"/>
                  </a:schemeClr>
                </a:solidFill>
              </a:rPr>
              <a:t>two samples</a:t>
            </a:r>
            <a:r>
              <a:rPr lang="id-ID" sz="2000" dirty="0">
                <a:solidFill>
                  <a:schemeClr val="accent4">
                    <a:lumMod val="50000"/>
                  </a:schemeClr>
                </a:solidFill>
              </a:rPr>
              <a:t>, from </a:t>
            </a:r>
            <a:r>
              <a:rPr lang="id-ID" sz="2000" b="1" dirty="0">
                <a:solidFill>
                  <a:schemeClr val="accent4">
                    <a:lumMod val="50000"/>
                  </a:schemeClr>
                </a:solidFill>
              </a:rPr>
              <a:t>two different normal populations</a:t>
            </a:r>
            <a:r>
              <a:rPr lang="id-ID" sz="20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id-ID" sz="20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id-ID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Confidence Interval for the difference in means of two normal populations, when </a:t>
            </a:r>
            <a:r>
              <a:rPr lang="id-ID" sz="2000" b="1" dirty="0"/>
              <a:t>variances of two populations are known</a:t>
            </a:r>
            <a:r>
              <a:rPr lang="id-ID" sz="2000" dirty="0"/>
              <a:t>.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Confidence Interval for the difference in means of two normal populations, when </a:t>
            </a:r>
            <a:r>
              <a:rPr lang="id-ID" sz="2000" b="1" dirty="0"/>
              <a:t>variances of two populations are unknown, but equal variances</a:t>
            </a:r>
            <a:r>
              <a:rPr lang="id-ID" sz="2000" dirty="0"/>
              <a:t>.</a:t>
            </a:r>
            <a:endParaRPr lang="id-ID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98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7620000" cy="5867400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id-ID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Let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 a sample of size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from a </a:t>
                </a:r>
                <a:r>
                  <a:rPr lang="en-US" sz="2400" dirty="0">
                    <a:solidFill>
                      <a:srgbClr val="0070C0"/>
                    </a:solidFill>
                  </a:rPr>
                  <a:t>normal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population having mean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𝜇</m:t>
                    </m:r>
                    <m:r>
                      <a:rPr lang="en-US" sz="2400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variance </a:t>
                </a:r>
                <a14:m>
                  <m:oMath xmlns:m="http://schemas.openxmlformats.org/officeDocument/2006/math">
                    <m:r>
                      <a:rPr lang="el-GR" sz="2400" i="1" dirty="0">
                        <a:solidFill>
                          <a:srgbClr val="C00000"/>
                        </a:solidFill>
                        <a:latin typeface="Cambria Math"/>
                      </a:rPr>
                      <m:t>𝜎</m:t>
                    </m:r>
                    <m:r>
                      <a:rPr lang="en-US" sz="2400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  <m:r>
                      <a:rPr lang="el-GR" sz="2400" i="1" baseline="30000" dirty="0">
                        <a:solidFill>
                          <a:srgbClr val="C0000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id-ID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algn="just">
                  <a:spcAft>
                    <a:spcPts val="600"/>
                  </a:spcAft>
                </a:pP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id-ID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be a sample of size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from a </a:t>
                </a:r>
                <a:r>
                  <a:rPr lang="en-US" sz="2400" dirty="0">
                    <a:solidFill>
                      <a:srgbClr val="0070C0"/>
                    </a:solidFill>
                  </a:rPr>
                  <a:t>different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normal population having mean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𝜇</m:t>
                    </m:r>
                    <m:r>
                      <a:rPr lang="en-US" sz="2400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variance </a:t>
                </a:r>
                <a14:m>
                  <m:oMath xmlns:m="http://schemas.openxmlformats.org/officeDocument/2006/math">
                    <m:r>
                      <a:rPr lang="el-GR" sz="2400" i="1" dirty="0">
                        <a:solidFill>
                          <a:srgbClr val="C00000"/>
                        </a:solidFill>
                        <a:latin typeface="Cambria Math"/>
                      </a:rPr>
                      <m:t>𝜎</m:t>
                    </m:r>
                    <m:r>
                      <a:rPr lang="en-US" sz="2400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2</m:t>
                    </m:r>
                    <m:r>
                      <a:rPr lang="el-GR" sz="2400" i="1" baseline="30000" dirty="0">
                        <a:solidFill>
                          <a:srgbClr val="C0000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id-ID" sz="2400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id-ID" sz="24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id-ID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</a:t>
                </a:r>
                <a:r>
                  <a:rPr lang="en-US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uppose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that the two samples are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independent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of each other. </a:t>
                </a:r>
                <a:endParaRPr lang="id-ID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id-ID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1430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𝜇</m:t>
                    </m:r>
                    <m:r>
                      <a:rPr lang="en-US" sz="2400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id-ID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𝜇</m:t>
                    </m:r>
                    <m:r>
                      <a:rPr lang="id-ID" sz="2400" b="0" i="1" baseline="-25000" dirty="0" smtClean="0">
                        <a:solidFill>
                          <a:srgbClr val="C0000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id-ID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are </a:t>
                </a:r>
                <a:r>
                  <a:rPr lang="id-ID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unknown </a:t>
                </a:r>
                <a:r>
                  <a:rPr lang="id-ID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!</a:t>
                </a:r>
              </a:p>
              <a:p>
                <a:pPr marL="11430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id-ID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11430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id-ID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Now, w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</a:t>
                </a:r>
                <a:r>
                  <a:rPr lang="id-ID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want to estimate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𝜇</m:t>
                    </m:r>
                    <m:r>
                      <a:rPr lang="en-US" sz="2400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/>
                      </a:rPr>
                      <m:t>𝜇</m:t>
                    </m:r>
                    <m:r>
                      <a:rPr lang="en-US" sz="2400" i="1" baseline="-25000" dirty="0">
                        <a:solidFill>
                          <a:srgbClr val="C0000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id-ID" sz="2400" dirty="0"/>
                  <a:t> !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7620000" cy="5867400"/>
              </a:xfrm>
              <a:blipFill rotWithShape="0">
                <a:blip r:embed="rId3"/>
                <a:stretch>
                  <a:fillRect l="-640" t="-1455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296A-EAEF-483D-8421-42935962CB9A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0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7620000" cy="5867400"/>
              </a:xfrm>
            </p:spPr>
            <p:txBody>
              <a:bodyPr/>
              <a:lstStyle/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r>
                  <a:rPr lang="id-ID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d-ID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id-ID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d-ID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id-ID" dirty="0"/>
                  <a:t> are the maximum likelihood estimators of </a:t>
                </a:r>
                <a:r>
                  <a:rPr lang="el-GR" b="1" dirty="0">
                    <a:solidFill>
                      <a:srgbClr val="C00000"/>
                    </a:solidFill>
                  </a:rPr>
                  <a:t>μ</a:t>
                </a:r>
                <a:r>
                  <a:rPr lang="id-ID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id-ID" dirty="0"/>
                  <a:t> and </a:t>
                </a:r>
                <a:r>
                  <a:rPr lang="el-GR" b="1" dirty="0">
                    <a:solidFill>
                      <a:srgbClr val="C00000"/>
                    </a:solidFill>
                  </a:rPr>
                  <a:t>μ</a:t>
                </a:r>
                <a:r>
                  <a:rPr lang="id-ID" b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id-ID" dirty="0"/>
                  <a:t>, it seems intuitive (and can be proven) that the maximum likelihood estimator of </a:t>
                </a:r>
                <a:r>
                  <a:rPr lang="el-GR" b="1" dirty="0">
                    <a:solidFill>
                      <a:srgbClr val="C00000"/>
                    </a:solidFill>
                  </a:rPr>
                  <a:t>μ</a:t>
                </a:r>
                <a:r>
                  <a:rPr lang="id-ID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id-ID" dirty="0">
                    <a:solidFill>
                      <a:srgbClr val="C00000"/>
                    </a:solidFill>
                  </a:rPr>
                  <a:t> –  </a:t>
                </a:r>
                <a:r>
                  <a:rPr lang="el-GR" b="1" dirty="0">
                    <a:solidFill>
                      <a:srgbClr val="C00000"/>
                    </a:solidFill>
                  </a:rPr>
                  <a:t>μ</a:t>
                </a:r>
                <a:r>
                  <a:rPr lang="id-ID" b="1" baseline="-25000" dirty="0">
                    <a:solidFill>
                      <a:srgbClr val="C00000"/>
                    </a:solidFill>
                  </a:rPr>
                  <a:t>2 </a:t>
                </a:r>
                <a:r>
                  <a:rPr lang="id-ID" dirty="0"/>
                  <a:t> is</a:t>
                </a:r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endParaRPr lang="id-ID" dirty="0"/>
              </a:p>
              <a:p>
                <a:pPr marL="114300" indent="0" algn="just">
                  <a:buNone/>
                </a:pPr>
                <a:r>
                  <a:rPr lang="id-ID" dirty="0"/>
                  <a:t>We need to know the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d-ID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id-ID" b="0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id-ID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7620000" cy="5867400"/>
              </a:xfrm>
              <a:blipFill rotWithShape="1">
                <a:blip r:embed="rId3"/>
                <a:stretch>
                  <a:fillRect r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69547375"/>
              </p:ext>
            </p:extLst>
          </p:nvPr>
        </p:nvGraphicFramePr>
        <p:xfrm>
          <a:off x="3733800" y="2362200"/>
          <a:ext cx="1091954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8" name="Equation" r:id="rId4" imgW="419040" imgH="190440" progId="Equation.3">
                  <p:embed/>
                </p:oleObj>
              </mc:Choice>
              <mc:Fallback>
                <p:oleObj name="Equation" r:id="rId4" imgW="419040" imgH="19044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362200"/>
                        <a:ext cx="1091954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66197798"/>
              </p:ext>
            </p:extLst>
          </p:nvPr>
        </p:nvGraphicFramePr>
        <p:xfrm>
          <a:off x="912813" y="3708400"/>
          <a:ext cx="663098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9" name="Equation" r:id="rId6" imgW="2705040" imgH="431640" progId="Equation.3">
                  <p:embed/>
                </p:oleObj>
              </mc:Choice>
              <mc:Fallback>
                <p:oleObj name="Equation" r:id="rId6" imgW="2705040" imgH="43164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708400"/>
                        <a:ext cx="6630987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9632694"/>
              </p:ext>
            </p:extLst>
          </p:nvPr>
        </p:nvGraphicFramePr>
        <p:xfrm>
          <a:off x="1837429" y="5166650"/>
          <a:ext cx="48990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0" name="Equation" r:id="rId8" imgW="1879560" imgH="482400" progId="Equation.3">
                  <p:embed/>
                </p:oleObj>
              </mc:Choice>
              <mc:Fallback>
                <p:oleObj name="Equation" r:id="rId8" imgW="1879560" imgH="4824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429" y="5166650"/>
                        <a:ext cx="48990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 flipH="1">
            <a:off x="1066798" y="4893300"/>
            <a:ext cx="563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Hence, by the sum of two independent Normal R.Vs: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8677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7620000" cy="5867400"/>
              </a:xfrm>
            </p:spPr>
            <p:txBody>
              <a:bodyPr/>
              <a:lstStyle/>
              <a:p>
                <a:pPr marL="114300" indent="0" algn="just">
                  <a:buNone/>
                </a:pPr>
                <a:r>
                  <a:rPr lang="id-ID" b="1" dirty="0">
                    <a:solidFill>
                      <a:srgbClr val="C0000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l-GR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en-US" sz="2800" b="1" i="1" baseline="-25000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id-ID" b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l-GR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id-ID" sz="2800" b="1" i="1" baseline="-2500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id-ID" b="1" dirty="0">
                    <a:solidFill>
                      <a:srgbClr val="C00000"/>
                    </a:solidFill>
                  </a:rPr>
                  <a:t> are </a:t>
                </a:r>
                <a:r>
                  <a:rPr lang="id-ID" b="1" dirty="0">
                    <a:solidFill>
                      <a:srgbClr val="0070C0"/>
                    </a:solidFill>
                  </a:rPr>
                  <a:t>known</a:t>
                </a:r>
                <a:r>
                  <a:rPr lang="id-ID" b="1" dirty="0">
                    <a:solidFill>
                      <a:srgbClr val="C0000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7620000" cy="58674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7337806"/>
              </p:ext>
            </p:extLst>
          </p:nvPr>
        </p:nvGraphicFramePr>
        <p:xfrm>
          <a:off x="2286000" y="2057400"/>
          <a:ext cx="4337050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4" name="Equation" r:id="rId4" imgW="1663560" imgH="660240" progId="Equation.3">
                  <p:embed/>
                </p:oleObj>
              </mc:Choice>
              <mc:Fallback>
                <p:oleObj name="Equation" r:id="rId4" imgW="1663560" imgH="6602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4337050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1524000"/>
            <a:ext cx="218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In this case, we have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86088844"/>
              </p:ext>
            </p:extLst>
          </p:nvPr>
        </p:nvGraphicFramePr>
        <p:xfrm>
          <a:off x="790575" y="3769855"/>
          <a:ext cx="695325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5" name="Equation" r:id="rId6" imgW="2666880" imgH="914400" progId="Equation.3">
                  <p:embed/>
                </p:oleObj>
              </mc:Choice>
              <mc:Fallback>
                <p:oleObj name="Equation" r:id="rId6" imgW="2666880" imgH="9144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769855"/>
                        <a:ext cx="695325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8200" y="340052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Hence,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97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7620000" cy="5867400"/>
              </a:xfrm>
            </p:spPr>
            <p:txBody>
              <a:bodyPr/>
              <a:lstStyle/>
              <a:p>
                <a:pPr marL="114300" indent="0" algn="just">
                  <a:buNone/>
                </a:pPr>
                <a:r>
                  <a:rPr lang="id-ID" b="1" dirty="0">
                    <a:solidFill>
                      <a:srgbClr val="C0000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l-GR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en-US" sz="2800" b="1" i="1" baseline="-25000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id-ID" b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l-GR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id-ID" sz="2800" b="1" i="1" baseline="-2500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id-ID" b="1" dirty="0">
                    <a:solidFill>
                      <a:srgbClr val="C00000"/>
                    </a:solidFill>
                  </a:rPr>
                  <a:t> are </a:t>
                </a:r>
                <a:r>
                  <a:rPr lang="id-ID" b="1" dirty="0">
                    <a:solidFill>
                      <a:srgbClr val="0070C0"/>
                    </a:solidFill>
                  </a:rPr>
                  <a:t>known</a:t>
                </a:r>
                <a:r>
                  <a:rPr lang="id-ID" b="1" dirty="0">
                    <a:solidFill>
                      <a:srgbClr val="C0000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7620000" cy="58674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1600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Then,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4807540"/>
              </p:ext>
            </p:extLst>
          </p:nvPr>
        </p:nvGraphicFramePr>
        <p:xfrm>
          <a:off x="336550" y="2286000"/>
          <a:ext cx="7956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3" name="Equation" r:id="rId4" imgW="4254480" imgH="533160" progId="Equation.3">
                  <p:embed/>
                </p:oleObj>
              </mc:Choice>
              <mc:Fallback>
                <p:oleObj name="Equation" r:id="rId4" imgW="4254480" imgH="5331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286000"/>
                        <a:ext cx="79565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3669268"/>
            <a:ext cx="711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Then, </a:t>
            </a:r>
            <a:r>
              <a:rPr lang="id-ID" b="1" dirty="0">
                <a:solidFill>
                  <a:srgbClr val="C00000"/>
                </a:solidFill>
              </a:rPr>
              <a:t>100(1-</a:t>
            </a:r>
            <a:r>
              <a:rPr lang="el-GR" b="1" dirty="0">
                <a:solidFill>
                  <a:srgbClr val="C00000"/>
                </a:solidFill>
              </a:rPr>
              <a:t>α</a:t>
            </a:r>
            <a:r>
              <a:rPr lang="id-ID" b="1" dirty="0">
                <a:solidFill>
                  <a:srgbClr val="C00000"/>
                </a:solidFill>
              </a:rPr>
              <a:t>)</a:t>
            </a:r>
            <a:r>
              <a:rPr lang="id-ID" b="1" dirty="0"/>
              <a:t> two-sided confidence interval</a:t>
            </a:r>
            <a:r>
              <a:rPr lang="id-ID" dirty="0"/>
              <a:t> estimate for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b="1" baseline="-25000" dirty="0">
                <a:solidFill>
                  <a:srgbClr val="C00000"/>
                </a:solidFill>
              </a:rPr>
              <a:t>1</a:t>
            </a:r>
            <a:r>
              <a:rPr lang="id-ID" dirty="0">
                <a:solidFill>
                  <a:srgbClr val="C00000"/>
                </a:solidFill>
              </a:rPr>
              <a:t> – 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b="1" baseline="-25000" dirty="0">
                <a:solidFill>
                  <a:srgbClr val="C00000"/>
                </a:solidFill>
              </a:rPr>
              <a:t>2</a:t>
            </a:r>
            <a:r>
              <a:rPr lang="id-ID" dirty="0"/>
              <a:t> is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5775317"/>
              </p:ext>
            </p:extLst>
          </p:nvPr>
        </p:nvGraphicFramePr>
        <p:xfrm>
          <a:off x="898525" y="4419600"/>
          <a:ext cx="67929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" name="Equation" r:id="rId6" imgW="3632040" imgH="533160" progId="Equation.3">
                  <p:embed/>
                </p:oleObj>
              </mc:Choice>
              <mc:Fallback>
                <p:oleObj name="Equation" r:id="rId6" imgW="3632040" imgH="53316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419600"/>
                        <a:ext cx="67929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7428" y="5715000"/>
            <a:ext cx="592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Similar way can be applied for </a:t>
            </a:r>
            <a:r>
              <a:rPr lang="id-ID" b="1" dirty="0"/>
              <a:t>one-sided upper/lower CI.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333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93FB-2F25-B448-B958-446B56C7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vs Non-Parametric Inference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A796-40D3-484A-AD34-8D161A28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sz="2000" b="1" dirty="0" err="1"/>
              <a:t>Parametric</a:t>
            </a:r>
            <a:r>
              <a:rPr lang="id-ID" sz="2000" b="1" dirty="0"/>
              <a:t> </a:t>
            </a:r>
            <a:r>
              <a:rPr lang="id-ID" sz="2000" b="1" dirty="0" err="1"/>
              <a:t>inference</a:t>
            </a:r>
            <a:r>
              <a:rPr lang="id-ID" sz="2000" b="1" dirty="0"/>
              <a:t> problem</a:t>
            </a:r>
            <a:r>
              <a:rPr lang="en-US" sz="2000" b="1" dirty="0"/>
              <a:t>: </a:t>
            </a:r>
            <a:r>
              <a:rPr lang="en-US" sz="2000" i="1" dirty="0"/>
              <a:t>F </a:t>
            </a:r>
            <a:r>
              <a:rPr lang="en-US" sz="2000" dirty="0"/>
              <a:t>is specified up to a set of unknown parameters</a:t>
            </a:r>
          </a:p>
          <a:p>
            <a:pPr lvl="1"/>
            <a:r>
              <a:rPr lang="id-ID" sz="2000" b="1" dirty="0" err="1"/>
              <a:t>Nonparametric</a:t>
            </a:r>
            <a:r>
              <a:rPr lang="id-ID" sz="2000" b="1" dirty="0"/>
              <a:t> </a:t>
            </a:r>
            <a:r>
              <a:rPr lang="id-ID" sz="2000" b="1" dirty="0" err="1"/>
              <a:t>inference</a:t>
            </a:r>
            <a:r>
              <a:rPr lang="id-ID" sz="2000" b="1" dirty="0"/>
              <a:t> problem</a:t>
            </a:r>
            <a:r>
              <a:rPr lang="en-US" sz="2000" b="1" dirty="0"/>
              <a:t>: </a:t>
            </a:r>
            <a:r>
              <a:rPr lang="en-US" sz="2000" dirty="0"/>
              <a:t>nothing is assumed about </a:t>
            </a:r>
            <a:r>
              <a:rPr lang="en-US" sz="2000" i="1" dirty="0"/>
              <a:t>F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A154-EEFF-944A-8C6F-430AA4A1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624E-CFD1-4B7E-AD2B-65D9747792D0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F067-44D7-8341-93DE-F382266C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B98FE-D8C5-6F44-BD7A-64B5244C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9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7620000" cy="5867400"/>
              </a:xfrm>
            </p:spPr>
            <p:txBody>
              <a:bodyPr/>
              <a:lstStyle/>
              <a:p>
                <a:pPr marL="114300" indent="0" algn="just">
                  <a:buNone/>
                </a:pPr>
                <a:r>
                  <a:rPr lang="id-ID" b="1" dirty="0">
                    <a:solidFill>
                      <a:srgbClr val="C0000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l-GR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en-US" sz="2800" b="1" i="1" baseline="-25000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id-ID" b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l-GR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id-ID" sz="2800" b="1" i="1" baseline="-2500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id-ID" b="1" dirty="0">
                    <a:solidFill>
                      <a:srgbClr val="C00000"/>
                    </a:solidFill>
                  </a:rPr>
                  <a:t> are </a:t>
                </a:r>
                <a:r>
                  <a:rPr lang="id-ID" b="1" dirty="0">
                    <a:solidFill>
                      <a:srgbClr val="0070C0"/>
                    </a:solidFill>
                  </a:rPr>
                  <a:t>known</a:t>
                </a:r>
                <a:r>
                  <a:rPr lang="id-ID" b="1" dirty="0">
                    <a:solidFill>
                      <a:srgbClr val="C0000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7620000" cy="58674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9035" y="1572454"/>
            <a:ext cx="711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Then, </a:t>
            </a:r>
            <a:r>
              <a:rPr lang="id-ID" b="1" dirty="0">
                <a:solidFill>
                  <a:srgbClr val="C00000"/>
                </a:solidFill>
              </a:rPr>
              <a:t>100(1-</a:t>
            </a:r>
            <a:r>
              <a:rPr lang="el-GR" b="1" dirty="0">
                <a:solidFill>
                  <a:srgbClr val="C00000"/>
                </a:solidFill>
              </a:rPr>
              <a:t>α</a:t>
            </a:r>
            <a:r>
              <a:rPr lang="id-ID" b="1" dirty="0">
                <a:solidFill>
                  <a:srgbClr val="C00000"/>
                </a:solidFill>
              </a:rPr>
              <a:t>)</a:t>
            </a:r>
            <a:r>
              <a:rPr lang="id-ID" b="1" dirty="0"/>
              <a:t> two-sided confidence interval</a:t>
            </a:r>
            <a:r>
              <a:rPr lang="id-ID" dirty="0"/>
              <a:t> estimate for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b="1" baseline="-25000" dirty="0">
                <a:solidFill>
                  <a:srgbClr val="C00000"/>
                </a:solidFill>
              </a:rPr>
              <a:t>1</a:t>
            </a:r>
            <a:r>
              <a:rPr lang="id-ID" dirty="0">
                <a:solidFill>
                  <a:srgbClr val="C00000"/>
                </a:solidFill>
              </a:rPr>
              <a:t> – 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b="1" baseline="-25000" dirty="0">
                <a:solidFill>
                  <a:srgbClr val="C00000"/>
                </a:solidFill>
              </a:rPr>
              <a:t>2</a:t>
            </a:r>
            <a:r>
              <a:rPr lang="id-ID" dirty="0"/>
              <a:t> is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84591732"/>
              </p:ext>
            </p:extLst>
          </p:nvPr>
        </p:nvGraphicFramePr>
        <p:xfrm>
          <a:off x="762000" y="2209800"/>
          <a:ext cx="67929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" name="Equation" r:id="rId4" imgW="3632040" imgH="533160" progId="Equation.3">
                  <p:embed/>
                </p:oleObj>
              </mc:Choice>
              <mc:Fallback>
                <p:oleObj name="Equation" r:id="rId4" imgW="3632040" imgH="5331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67929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33576602"/>
              </p:ext>
            </p:extLst>
          </p:nvPr>
        </p:nvGraphicFramePr>
        <p:xfrm>
          <a:off x="1828800" y="3962400"/>
          <a:ext cx="44180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" name="Equation" r:id="rId6" imgW="2361960" imgH="533160" progId="Equation.3">
                  <p:embed/>
                </p:oleObj>
              </mc:Choice>
              <mc:Fallback>
                <p:oleObj name="Equation" r:id="rId6" imgW="2361960" imgH="53316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44180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9260" y="3352800"/>
            <a:ext cx="599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Then, </a:t>
            </a:r>
            <a:r>
              <a:rPr lang="id-ID" b="1" dirty="0">
                <a:solidFill>
                  <a:srgbClr val="C00000"/>
                </a:solidFill>
              </a:rPr>
              <a:t>100(1-</a:t>
            </a:r>
            <a:r>
              <a:rPr lang="el-GR" b="1" dirty="0">
                <a:solidFill>
                  <a:srgbClr val="C00000"/>
                </a:solidFill>
              </a:rPr>
              <a:t>α</a:t>
            </a:r>
            <a:r>
              <a:rPr lang="id-ID" b="1" dirty="0">
                <a:solidFill>
                  <a:srgbClr val="C00000"/>
                </a:solidFill>
              </a:rPr>
              <a:t>)</a:t>
            </a:r>
            <a:r>
              <a:rPr lang="id-ID" b="1" dirty="0"/>
              <a:t> one-sided lower CI</a:t>
            </a:r>
            <a:r>
              <a:rPr lang="id-ID" dirty="0"/>
              <a:t> estimate for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b="1" baseline="-25000" dirty="0">
                <a:solidFill>
                  <a:srgbClr val="C00000"/>
                </a:solidFill>
              </a:rPr>
              <a:t>1</a:t>
            </a:r>
            <a:r>
              <a:rPr lang="id-ID" dirty="0">
                <a:solidFill>
                  <a:srgbClr val="C00000"/>
                </a:solidFill>
              </a:rPr>
              <a:t> – 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b="1" baseline="-25000" dirty="0">
                <a:solidFill>
                  <a:srgbClr val="C00000"/>
                </a:solidFill>
              </a:rPr>
              <a:t>2</a:t>
            </a:r>
            <a:r>
              <a:rPr lang="id-ID" dirty="0"/>
              <a:t> 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5117068"/>
            <a:ext cx="603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Then, </a:t>
            </a:r>
            <a:r>
              <a:rPr lang="id-ID" b="1" dirty="0">
                <a:solidFill>
                  <a:srgbClr val="C00000"/>
                </a:solidFill>
              </a:rPr>
              <a:t>100(1-</a:t>
            </a:r>
            <a:r>
              <a:rPr lang="el-GR" b="1" dirty="0">
                <a:solidFill>
                  <a:srgbClr val="C00000"/>
                </a:solidFill>
              </a:rPr>
              <a:t>α</a:t>
            </a:r>
            <a:r>
              <a:rPr lang="id-ID" b="1" dirty="0">
                <a:solidFill>
                  <a:srgbClr val="C00000"/>
                </a:solidFill>
              </a:rPr>
              <a:t>)</a:t>
            </a:r>
            <a:r>
              <a:rPr lang="id-ID" b="1" dirty="0"/>
              <a:t> one-sided upper CI</a:t>
            </a:r>
            <a:r>
              <a:rPr lang="id-ID" dirty="0"/>
              <a:t> estimate for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b="1" baseline="-25000" dirty="0">
                <a:solidFill>
                  <a:srgbClr val="C00000"/>
                </a:solidFill>
              </a:rPr>
              <a:t>1</a:t>
            </a:r>
            <a:r>
              <a:rPr lang="id-ID" dirty="0">
                <a:solidFill>
                  <a:srgbClr val="C00000"/>
                </a:solidFill>
              </a:rPr>
              <a:t> – 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b="1" baseline="-25000" dirty="0">
                <a:solidFill>
                  <a:srgbClr val="C00000"/>
                </a:solidFill>
              </a:rPr>
              <a:t>2</a:t>
            </a:r>
            <a:r>
              <a:rPr lang="id-ID" dirty="0"/>
              <a:t> is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69602466"/>
              </p:ext>
            </p:extLst>
          </p:nvPr>
        </p:nvGraphicFramePr>
        <p:xfrm>
          <a:off x="2317542" y="5472065"/>
          <a:ext cx="42052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8" name="Equation" r:id="rId8" imgW="2247840" imgH="533160" progId="Equation.3">
                  <p:embed/>
                </p:oleObj>
              </mc:Choice>
              <mc:Fallback>
                <p:oleObj name="Equation" r:id="rId8" imgW="2247840" imgH="53316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542" y="5472065"/>
                        <a:ext cx="42052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44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3" y="609600"/>
            <a:ext cx="77628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49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528220"/>
              </p:ext>
            </p:extLst>
          </p:nvPr>
        </p:nvGraphicFramePr>
        <p:xfrm>
          <a:off x="762000" y="381000"/>
          <a:ext cx="91440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3" name="Equation" r:id="rId3" imgW="482181" imgH="215713" progId="Equation.3">
                  <p:embed/>
                </p:oleObj>
              </mc:Choice>
              <mc:Fallback>
                <p:oleObj name="Equation" r:id="rId3" imgW="48218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"/>
                        <a:ext cx="914400" cy="426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204735"/>
              </p:ext>
            </p:extLst>
          </p:nvPr>
        </p:nvGraphicFramePr>
        <p:xfrm>
          <a:off x="3124200" y="381000"/>
          <a:ext cx="91440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4" name="Equation" r:id="rId5" imgW="482181" imgH="215713" progId="Equation.3">
                  <p:embed/>
                </p:oleObj>
              </mc:Choice>
              <mc:Fallback>
                <p:oleObj name="Equation" r:id="rId5" imgW="48218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"/>
                        <a:ext cx="914400" cy="426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640278"/>
              </p:ext>
            </p:extLst>
          </p:nvPr>
        </p:nvGraphicFramePr>
        <p:xfrm>
          <a:off x="609600" y="1143000"/>
          <a:ext cx="1524000" cy="410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5" name="Equation" r:id="rId7" imgW="837836" imgH="215806" progId="Equation.3">
                  <p:embed/>
                </p:oleObj>
              </mc:Choice>
              <mc:Fallback>
                <p:oleObj name="Equation" r:id="rId7" imgW="8378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1524000" cy="4103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919794"/>
              </p:ext>
            </p:extLst>
          </p:nvPr>
        </p:nvGraphicFramePr>
        <p:xfrm>
          <a:off x="2971800" y="1143000"/>
          <a:ext cx="1371599" cy="41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6" name="Equation" r:id="rId9" imgW="748975" imgH="215806" progId="Equation.3">
                  <p:embed/>
                </p:oleObj>
              </mc:Choice>
              <mc:Fallback>
                <p:oleObj name="Equation" r:id="rId9" imgW="74897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143000"/>
                        <a:ext cx="1371599" cy="41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69456"/>
              </p:ext>
            </p:extLst>
          </p:nvPr>
        </p:nvGraphicFramePr>
        <p:xfrm>
          <a:off x="685800" y="762000"/>
          <a:ext cx="1143000" cy="421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7" name="Equation" r:id="rId11" imgW="482391" imgH="228501" progId="Equation.3">
                  <p:embed/>
                </p:oleObj>
              </mc:Choice>
              <mc:Fallback>
                <p:oleObj name="Equation" r:id="rId11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2000"/>
                        <a:ext cx="1143000" cy="4211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402699"/>
              </p:ext>
            </p:extLst>
          </p:nvPr>
        </p:nvGraphicFramePr>
        <p:xfrm>
          <a:off x="3048000" y="7620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8" name="Equation" r:id="rId13" imgW="533169" imgH="228501" progId="Equation.3">
                  <p:embed/>
                </p:oleObj>
              </mc:Choice>
              <mc:Fallback>
                <p:oleObj name="Equation" r:id="rId13" imgW="5331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1143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96825"/>
              </p:ext>
            </p:extLst>
          </p:nvPr>
        </p:nvGraphicFramePr>
        <p:xfrm>
          <a:off x="2386013" y="2514600"/>
          <a:ext cx="59197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9" name="Equation" r:id="rId15" imgW="3200400" imgH="495000" progId="Equation.3">
                  <p:embed/>
                </p:oleObj>
              </mc:Choice>
              <mc:Fallback>
                <p:oleObj name="Equation" r:id="rId15" imgW="32004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2514600"/>
                        <a:ext cx="5919787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566235"/>
              </p:ext>
            </p:extLst>
          </p:nvPr>
        </p:nvGraphicFramePr>
        <p:xfrm>
          <a:off x="2895600" y="3429000"/>
          <a:ext cx="4953000" cy="46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0" name="Equation" r:id="rId17" imgW="2438400" imgH="228600" progId="Equation.3">
                  <p:embed/>
                </p:oleObj>
              </mc:Choice>
              <mc:Fallback>
                <p:oleObj name="Equation" r:id="rId17" imgW="243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4953000" cy="464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667250" y="34290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1" name="Equation" r:id="rId19" imgW="391303" imgH="739129" progId="Equation.3">
                  <p:embed/>
                </p:oleObj>
              </mc:Choice>
              <mc:Fallback>
                <p:oleObj name="Equation" r:id="rId19" imgW="391303" imgH="7391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34290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464296"/>
              </p:ext>
            </p:extLst>
          </p:nvPr>
        </p:nvGraphicFramePr>
        <p:xfrm>
          <a:off x="609600" y="1752600"/>
          <a:ext cx="4114800" cy="43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2" name="Equation" r:id="rId21" imgW="2145369" imgH="215806" progId="Equation.3">
                  <p:embed/>
                </p:oleObj>
              </mc:Choice>
              <mc:Fallback>
                <p:oleObj name="Equation" r:id="rId21" imgW="214536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4114800" cy="4325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987923"/>
              </p:ext>
            </p:extLst>
          </p:nvPr>
        </p:nvGraphicFramePr>
        <p:xfrm>
          <a:off x="2895600" y="3893344"/>
          <a:ext cx="37338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3" name="Equation" r:id="rId23" imgW="1562040" imgH="228600" progId="Equation.3">
                  <p:embed/>
                </p:oleObj>
              </mc:Choice>
              <mc:Fallback>
                <p:oleObj name="Equation" r:id="rId23" imgW="1562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93344"/>
                        <a:ext cx="373380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" y="2819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95% two-sided CI: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484526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95%  lower CI:</a:t>
            </a:r>
          </a:p>
        </p:txBody>
      </p:sp>
      <p:graphicFrame>
        <p:nvGraphicFramePr>
          <p:cNvPr id="348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180679"/>
              </p:ext>
            </p:extLst>
          </p:nvPr>
        </p:nvGraphicFramePr>
        <p:xfrm>
          <a:off x="2819400" y="5638800"/>
          <a:ext cx="4648200" cy="516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4" name="Equation" r:id="rId25" imgW="1968500" imgH="228600" progId="Equation.3">
                  <p:embed/>
                </p:oleObj>
              </mc:Choice>
              <mc:Fallback>
                <p:oleObj name="Equation" r:id="rId25" imgW="196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638800"/>
                        <a:ext cx="4648200" cy="516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66094"/>
              </p:ext>
            </p:extLst>
          </p:nvPr>
        </p:nvGraphicFramePr>
        <p:xfrm>
          <a:off x="2819400" y="6113462"/>
          <a:ext cx="31480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5" name="Equation" r:id="rId27" imgW="1333500" imgH="228600" progId="Equation.3">
                  <p:embed/>
                </p:oleObj>
              </mc:Choice>
              <mc:Fallback>
                <p:oleObj name="Equation" r:id="rId27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113462"/>
                        <a:ext cx="3148012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560038"/>
              </p:ext>
            </p:extLst>
          </p:nvPr>
        </p:nvGraphicFramePr>
        <p:xfrm>
          <a:off x="5562599" y="762000"/>
          <a:ext cx="160518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6" name="Equation" r:id="rId29" imgW="558720" imgH="177480" progId="Equation.3">
                  <p:embed/>
                </p:oleObj>
              </mc:Choice>
              <mc:Fallback>
                <p:oleObj name="Equation" r:id="rId29" imgW="55872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599" y="762000"/>
                        <a:ext cx="160518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495213"/>
              </p:ext>
            </p:extLst>
          </p:nvPr>
        </p:nvGraphicFramePr>
        <p:xfrm>
          <a:off x="187325" y="3416300"/>
          <a:ext cx="21415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7" name="Equation" r:id="rId31" imgW="1130040" imgH="228600" progId="Equation.3">
                  <p:embed/>
                </p:oleObj>
              </mc:Choice>
              <mc:Fallback>
                <p:oleObj name="Equation" r:id="rId31" imgW="11300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3416300"/>
                        <a:ext cx="21415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860253"/>
              </p:ext>
            </p:extLst>
          </p:nvPr>
        </p:nvGraphicFramePr>
        <p:xfrm>
          <a:off x="2493962" y="4648200"/>
          <a:ext cx="44402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8" name="Equation" r:id="rId33" imgW="2400120" imgH="495000" progId="Equation.3">
                  <p:embed/>
                </p:oleObj>
              </mc:Choice>
              <mc:Fallback>
                <p:oleObj name="Equation" r:id="rId33" imgW="240012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2" y="4648200"/>
                        <a:ext cx="444023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781800" y="635276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Upper limit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>
            <a:stCxn id="14" idx="1"/>
            <a:endCxn id="34833" idx="3"/>
          </p:cNvCxnSpPr>
          <p:nvPr/>
        </p:nvCxnSpPr>
        <p:spPr>
          <a:xfrm flipH="1" flipV="1">
            <a:off x="5967412" y="6371431"/>
            <a:ext cx="814388" cy="16600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47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7620000" cy="5867400"/>
              </a:xfrm>
            </p:spPr>
            <p:txBody>
              <a:bodyPr/>
              <a:lstStyle/>
              <a:p>
                <a:pPr marL="114300" indent="0" algn="just">
                  <a:buNone/>
                </a:pPr>
                <a:r>
                  <a:rPr lang="id-ID" b="1" dirty="0">
                    <a:solidFill>
                      <a:srgbClr val="C0000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l-GR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en-US" sz="2800" b="1" i="1" baseline="-25000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id-ID" b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l-GR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id-ID" sz="2800" b="1" i="1" baseline="-2500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id-ID" b="1" dirty="0">
                    <a:solidFill>
                      <a:srgbClr val="C00000"/>
                    </a:solidFill>
                  </a:rPr>
                  <a:t> are </a:t>
                </a:r>
                <a:r>
                  <a:rPr lang="id-ID" b="1" dirty="0">
                    <a:solidFill>
                      <a:srgbClr val="0070C0"/>
                    </a:solidFill>
                  </a:rPr>
                  <a:t>unknown</a:t>
                </a:r>
                <a:r>
                  <a:rPr lang="id-ID" b="1" dirty="0">
                    <a:solidFill>
                      <a:srgbClr val="C00000"/>
                    </a:solidFill>
                  </a:rPr>
                  <a:t>, but</a:t>
                </a:r>
                <a14:m>
                  <m:oMath xmlns:m="http://schemas.openxmlformats.org/officeDocument/2006/math">
                    <m:r>
                      <a:rPr lang="id-ID" sz="2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l-GR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en-US" sz="2800" b="1" i="1" baseline="-25000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id-ID" sz="2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l-GR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id-ID" sz="2800" b="1" i="1" baseline="-2500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id-ID" sz="2800" b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id-ID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id-ID" sz="2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𝛔</m:t>
                        </m:r>
                      </m:e>
                      <m:sup>
                        <m:r>
                          <a:rPr lang="id-ID" sz="2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id-ID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7620000" cy="58674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58936768"/>
              </p:ext>
            </p:extLst>
          </p:nvPr>
        </p:nvGraphicFramePr>
        <p:xfrm>
          <a:off x="2424113" y="1820806"/>
          <a:ext cx="3770312" cy="137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9" name="Equation" r:id="rId4" imgW="1574640" imgH="685800" progId="Equation.3">
                  <p:embed/>
                </p:oleObj>
              </mc:Choice>
              <mc:Fallback>
                <p:oleObj name="Equation" r:id="rId4" imgW="1574640" imgH="685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820806"/>
                        <a:ext cx="3770312" cy="1379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8745" y="1375274"/>
            <a:ext cx="698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In this case, the CI can be constructed using the following proposition: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16265240"/>
              </p:ext>
            </p:extLst>
          </p:nvPr>
        </p:nvGraphicFramePr>
        <p:xfrm>
          <a:off x="1981200" y="3634535"/>
          <a:ext cx="3895725" cy="85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0" name="Equation" r:id="rId6" imgW="1612800" imgH="419040" progId="Equation.3">
                  <p:embed/>
                </p:oleObj>
              </mc:Choice>
              <mc:Fallback>
                <p:oleObj name="Equation" r:id="rId6" imgW="161280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34535"/>
                        <a:ext cx="3895725" cy="850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6073" y="3158225"/>
            <a:ext cx="4378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Where, </a:t>
            </a:r>
            <a:r>
              <a:rPr lang="id-ID" sz="2000" b="1" dirty="0"/>
              <a:t>S</a:t>
            </a:r>
            <a:r>
              <a:rPr lang="id-ID" sz="2000" b="1" baseline="-25000" dirty="0"/>
              <a:t>p</a:t>
            </a:r>
            <a:r>
              <a:rPr lang="id-ID" sz="2000" b="1" baseline="30000" dirty="0"/>
              <a:t>2</a:t>
            </a:r>
            <a:r>
              <a:rPr lang="id-ID" sz="2000" dirty="0"/>
              <a:t> is </a:t>
            </a:r>
            <a:r>
              <a:rPr lang="id-ID" sz="2000" b="1" dirty="0">
                <a:solidFill>
                  <a:srgbClr val="C00000"/>
                </a:solidFill>
              </a:rPr>
              <a:t>pooled estimator</a:t>
            </a:r>
            <a:r>
              <a:rPr lang="id-ID" sz="2000" dirty="0"/>
              <a:t> of </a:t>
            </a:r>
            <a:r>
              <a:rPr lang="el-GR" sz="2000" b="1" dirty="0"/>
              <a:t>σ</a:t>
            </a:r>
            <a:r>
              <a:rPr lang="id-ID" sz="2000" b="1" baseline="30000" dirty="0"/>
              <a:t>2</a:t>
            </a:r>
            <a:r>
              <a:rPr lang="id-ID" sz="2000" b="1" dirty="0"/>
              <a:t> :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1664" y="4518982"/>
            <a:ext cx="789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S</a:t>
            </a:r>
            <a:r>
              <a:rPr lang="id-ID" b="1" baseline="-25000" dirty="0"/>
              <a:t>1</a:t>
            </a:r>
            <a:r>
              <a:rPr lang="id-ID" b="1" baseline="30000" dirty="0"/>
              <a:t>2 </a:t>
            </a:r>
            <a:r>
              <a:rPr lang="id-ID" dirty="0"/>
              <a:t>and </a:t>
            </a:r>
            <a:r>
              <a:rPr lang="id-ID" b="1" dirty="0"/>
              <a:t>S</a:t>
            </a:r>
            <a:r>
              <a:rPr lang="id-ID" b="1" baseline="-25000" dirty="0"/>
              <a:t>2</a:t>
            </a:r>
            <a:r>
              <a:rPr lang="id-ID" b="1" baseline="30000" dirty="0"/>
              <a:t>2</a:t>
            </a:r>
            <a:r>
              <a:rPr lang="id-ID" dirty="0"/>
              <a:t> are </a:t>
            </a:r>
            <a:r>
              <a:rPr lang="id-ID" b="1" dirty="0"/>
              <a:t>sample variances</a:t>
            </a:r>
            <a:r>
              <a:rPr lang="id-ID" dirty="0"/>
              <a:t> for the first and second sample, respectively.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85126700"/>
              </p:ext>
            </p:extLst>
          </p:nvPr>
        </p:nvGraphicFramePr>
        <p:xfrm>
          <a:off x="990600" y="4974962"/>
          <a:ext cx="2393949" cy="82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1" name="Equation" r:id="rId8" imgW="1143000" imgH="469800" progId="Equation.3">
                  <p:embed/>
                </p:oleObj>
              </mc:Choice>
              <mc:Fallback>
                <p:oleObj name="Equation" r:id="rId8" imgW="1143000" imgH="4698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74962"/>
                        <a:ext cx="2393949" cy="827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15024036"/>
              </p:ext>
            </p:extLst>
          </p:nvPr>
        </p:nvGraphicFramePr>
        <p:xfrm>
          <a:off x="4267199" y="5094751"/>
          <a:ext cx="22352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2" name="Equation" r:id="rId10" imgW="1066680" imgH="469800" progId="Equation.3">
                  <p:embed/>
                </p:oleObj>
              </mc:Choice>
              <mc:Fallback>
                <p:oleObj name="Equation" r:id="rId10" imgW="1066680" imgH="4698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199" y="5094751"/>
                        <a:ext cx="22352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045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7620000" cy="5867400"/>
              </a:xfrm>
            </p:spPr>
            <p:txBody>
              <a:bodyPr/>
              <a:lstStyle/>
              <a:p>
                <a:pPr marL="114300" indent="0" algn="just">
                  <a:buNone/>
                </a:pPr>
                <a:r>
                  <a:rPr lang="id-ID" b="1" dirty="0">
                    <a:solidFill>
                      <a:srgbClr val="C0000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l-GR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en-US" sz="2800" b="1" i="1" baseline="-25000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id-ID" b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l-GR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id-ID" sz="2800" b="1" i="1" baseline="-2500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id-ID" b="1" dirty="0">
                    <a:solidFill>
                      <a:srgbClr val="C00000"/>
                    </a:solidFill>
                  </a:rPr>
                  <a:t> are </a:t>
                </a:r>
                <a:r>
                  <a:rPr lang="id-ID" b="1" dirty="0">
                    <a:solidFill>
                      <a:srgbClr val="0070C0"/>
                    </a:solidFill>
                  </a:rPr>
                  <a:t>unknown</a:t>
                </a:r>
                <a:r>
                  <a:rPr lang="id-ID" b="1" dirty="0">
                    <a:solidFill>
                      <a:srgbClr val="C00000"/>
                    </a:solidFill>
                  </a:rPr>
                  <a:t>, but</a:t>
                </a:r>
                <a14:m>
                  <m:oMath xmlns:m="http://schemas.openxmlformats.org/officeDocument/2006/math">
                    <m:r>
                      <a:rPr lang="id-ID" sz="2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l-GR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en-US" sz="2800" b="1" i="1" baseline="-25000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id-ID" sz="2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l-GR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id-ID" sz="2800" b="1" i="1" baseline="-2500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id-ID" sz="2800" b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id-ID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id-ID" sz="2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𝛔</m:t>
                        </m:r>
                      </m:e>
                      <m:sup>
                        <m:r>
                          <a:rPr lang="id-ID" sz="2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id-ID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7620000" cy="58674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C416-2DE7-4E43-BB6F-7034D7D42D65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64618868"/>
              </p:ext>
            </p:extLst>
          </p:nvPr>
        </p:nvGraphicFramePr>
        <p:xfrm>
          <a:off x="1125877" y="2057400"/>
          <a:ext cx="6508750" cy="1636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9" name="Equation" r:id="rId4" imgW="3225600" imgH="965160" progId="Equation.3">
                  <p:embed/>
                </p:oleObj>
              </mc:Choice>
              <mc:Fallback>
                <p:oleObj name="Equation" r:id="rId4" imgW="3225600" imgH="9651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877" y="2057400"/>
                        <a:ext cx="6508750" cy="1636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1375274"/>
            <a:ext cx="543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Now, we derive the procedure for Confidence Interval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4114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Using the same way as the previous case, we obtain the </a:t>
            </a:r>
            <a:r>
              <a:rPr lang="id-ID" b="1" dirty="0"/>
              <a:t>100(1-</a:t>
            </a:r>
            <a:r>
              <a:rPr lang="el-GR" b="1" dirty="0"/>
              <a:t>α</a:t>
            </a:r>
            <a:r>
              <a:rPr lang="id-ID" b="1" dirty="0"/>
              <a:t>)</a:t>
            </a:r>
            <a:r>
              <a:rPr lang="id-ID" dirty="0"/>
              <a:t> </a:t>
            </a:r>
            <a:r>
              <a:rPr lang="id-ID" b="1" dirty="0"/>
              <a:t>two-sided CI for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b="1" baseline="-25000" dirty="0">
                <a:solidFill>
                  <a:srgbClr val="C00000"/>
                </a:solidFill>
              </a:rPr>
              <a:t>1</a:t>
            </a:r>
            <a:r>
              <a:rPr lang="id-ID" b="1" dirty="0">
                <a:solidFill>
                  <a:srgbClr val="C00000"/>
                </a:solidFill>
              </a:rPr>
              <a:t> – 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b="1" baseline="-25000" dirty="0">
                <a:solidFill>
                  <a:srgbClr val="C00000"/>
                </a:solidFill>
              </a:rPr>
              <a:t>2</a:t>
            </a:r>
            <a:r>
              <a:rPr lang="id-ID" dirty="0"/>
              <a:t> when variances are unknown: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9905214"/>
              </p:ext>
            </p:extLst>
          </p:nvPr>
        </p:nvGraphicFramePr>
        <p:xfrm>
          <a:off x="88900" y="5126039"/>
          <a:ext cx="8293100" cy="81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0" name="Equation" r:id="rId6" imgW="4572000" imgH="533160" progId="Equation.3">
                  <p:embed/>
                </p:oleObj>
              </mc:Choice>
              <mc:Fallback>
                <p:oleObj name="Equation" r:id="rId6" imgW="4572000" imgH="53316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" y="5126039"/>
                        <a:ext cx="8293100" cy="813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474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7620000" cy="5867400"/>
              </a:xfrm>
            </p:spPr>
            <p:txBody>
              <a:bodyPr/>
              <a:lstStyle/>
              <a:p>
                <a:pPr marL="114300" indent="0" algn="just">
                  <a:buNone/>
                </a:pPr>
                <a:r>
                  <a:rPr lang="id-ID" b="1" dirty="0">
                    <a:solidFill>
                      <a:srgbClr val="C0000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l-GR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en-US" sz="2800" b="1" i="1" baseline="-25000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id-ID" b="1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l-GR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id-ID" sz="2800" b="1" i="1" baseline="-2500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id-ID" b="1" dirty="0">
                    <a:solidFill>
                      <a:srgbClr val="C00000"/>
                    </a:solidFill>
                  </a:rPr>
                  <a:t> are </a:t>
                </a:r>
                <a:r>
                  <a:rPr lang="id-ID" b="1" dirty="0">
                    <a:solidFill>
                      <a:srgbClr val="0070C0"/>
                    </a:solidFill>
                  </a:rPr>
                  <a:t>unknown</a:t>
                </a:r>
                <a:r>
                  <a:rPr lang="id-ID" b="1" dirty="0">
                    <a:solidFill>
                      <a:srgbClr val="C00000"/>
                    </a:solidFill>
                  </a:rPr>
                  <a:t>, but</a:t>
                </a:r>
                <a14:m>
                  <m:oMath xmlns:m="http://schemas.openxmlformats.org/officeDocument/2006/math">
                    <m:r>
                      <a:rPr lang="id-ID" sz="2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l-GR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en-US" sz="2800" b="1" i="1" baseline="-25000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id-ID" sz="2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l-GR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𝝈</m:t>
                    </m:r>
                    <m:r>
                      <a:rPr lang="id-ID" sz="2800" b="1" i="1" baseline="-2500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l-GR" sz="2800" b="1" i="1" baseline="30000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id-ID" sz="2800" b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id-ID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id-ID" sz="2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𝛔</m:t>
                        </m:r>
                      </m:e>
                      <m:sup>
                        <m:r>
                          <a:rPr lang="id-ID" sz="2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id-ID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7620000" cy="58674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6118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100(1-</a:t>
            </a:r>
            <a:r>
              <a:rPr lang="el-GR" b="1" dirty="0"/>
              <a:t>α</a:t>
            </a:r>
            <a:r>
              <a:rPr lang="id-ID" b="1" dirty="0"/>
              <a:t>)</a:t>
            </a:r>
            <a:r>
              <a:rPr lang="id-ID" dirty="0"/>
              <a:t> </a:t>
            </a:r>
            <a:r>
              <a:rPr lang="id-ID" b="1" dirty="0"/>
              <a:t>two-sided CI for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b="1" baseline="-25000" dirty="0">
                <a:solidFill>
                  <a:srgbClr val="C00000"/>
                </a:solidFill>
              </a:rPr>
              <a:t>1</a:t>
            </a:r>
            <a:r>
              <a:rPr lang="id-ID" b="1" dirty="0">
                <a:solidFill>
                  <a:srgbClr val="C00000"/>
                </a:solidFill>
              </a:rPr>
              <a:t> – 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b="1" baseline="-25000" dirty="0">
                <a:solidFill>
                  <a:srgbClr val="C00000"/>
                </a:solidFill>
              </a:rPr>
              <a:t>2</a:t>
            </a:r>
            <a:r>
              <a:rPr lang="id-ID" dirty="0"/>
              <a:t> when variances are unknown: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8628587"/>
              </p:ext>
            </p:extLst>
          </p:nvPr>
        </p:nvGraphicFramePr>
        <p:xfrm>
          <a:off x="180975" y="2209800"/>
          <a:ext cx="81089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4" name="Equation" r:id="rId4" imgW="4470120" imgH="533160" progId="Equation.3">
                  <p:embed/>
                </p:oleObj>
              </mc:Choice>
              <mc:Fallback>
                <p:oleObj name="Equation" r:id="rId4" imgW="4470120" imgH="5331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2209800"/>
                        <a:ext cx="81089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3505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100(1-</a:t>
            </a:r>
            <a:r>
              <a:rPr lang="el-GR" b="1" dirty="0"/>
              <a:t>α</a:t>
            </a:r>
            <a:r>
              <a:rPr lang="id-ID" b="1" dirty="0"/>
              <a:t>)</a:t>
            </a:r>
            <a:r>
              <a:rPr lang="id-ID" dirty="0"/>
              <a:t> </a:t>
            </a:r>
            <a:r>
              <a:rPr lang="id-ID" b="1" dirty="0"/>
              <a:t>one-sided lower CI for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b="1" baseline="-25000" dirty="0">
                <a:solidFill>
                  <a:srgbClr val="C00000"/>
                </a:solidFill>
              </a:rPr>
              <a:t>1</a:t>
            </a:r>
            <a:r>
              <a:rPr lang="id-ID" b="1" dirty="0">
                <a:solidFill>
                  <a:srgbClr val="C00000"/>
                </a:solidFill>
              </a:rPr>
              <a:t> – 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b="1" baseline="-25000" dirty="0">
                <a:solidFill>
                  <a:srgbClr val="C00000"/>
                </a:solidFill>
              </a:rPr>
              <a:t>2</a:t>
            </a:r>
            <a:r>
              <a:rPr lang="id-ID" dirty="0"/>
              <a:t> when variances are unknown: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45816965"/>
              </p:ext>
            </p:extLst>
          </p:nvPr>
        </p:nvGraphicFramePr>
        <p:xfrm>
          <a:off x="1695450" y="3886200"/>
          <a:ext cx="50228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5" name="Equation" r:id="rId6" imgW="2768400" imgH="533160" progId="Equation.3">
                  <p:embed/>
                </p:oleObj>
              </mc:Choice>
              <mc:Fallback>
                <p:oleObj name="Equation" r:id="rId6" imgW="2768400" imgH="533160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3886200"/>
                        <a:ext cx="50228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28600" y="4876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100(1-</a:t>
            </a:r>
            <a:r>
              <a:rPr lang="el-GR" b="1" dirty="0"/>
              <a:t>α</a:t>
            </a:r>
            <a:r>
              <a:rPr lang="id-ID" b="1" dirty="0"/>
              <a:t>)</a:t>
            </a:r>
            <a:r>
              <a:rPr lang="id-ID" dirty="0"/>
              <a:t> </a:t>
            </a:r>
            <a:r>
              <a:rPr lang="id-ID" b="1" dirty="0"/>
              <a:t>one-sided upper CI for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b="1" baseline="-25000" dirty="0">
                <a:solidFill>
                  <a:srgbClr val="C00000"/>
                </a:solidFill>
              </a:rPr>
              <a:t>1</a:t>
            </a:r>
            <a:r>
              <a:rPr lang="id-ID" b="1" dirty="0">
                <a:solidFill>
                  <a:srgbClr val="C00000"/>
                </a:solidFill>
              </a:rPr>
              <a:t> –  </a:t>
            </a:r>
            <a:r>
              <a:rPr lang="el-GR" b="1" dirty="0">
                <a:solidFill>
                  <a:srgbClr val="C00000"/>
                </a:solidFill>
              </a:rPr>
              <a:t>μ</a:t>
            </a:r>
            <a:r>
              <a:rPr lang="id-ID" b="1" baseline="-25000" dirty="0">
                <a:solidFill>
                  <a:srgbClr val="C00000"/>
                </a:solidFill>
              </a:rPr>
              <a:t>2</a:t>
            </a:r>
            <a:r>
              <a:rPr lang="id-ID" dirty="0"/>
              <a:t> when variances are unknown: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658744"/>
              </p:ext>
            </p:extLst>
          </p:nvPr>
        </p:nvGraphicFramePr>
        <p:xfrm>
          <a:off x="1768475" y="5359400"/>
          <a:ext cx="4838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6" name="Equation" r:id="rId8" imgW="2666880" imgH="533160" progId="Equation.3">
                  <p:embed/>
                </p:oleObj>
              </mc:Choice>
              <mc:Fallback>
                <p:oleObj name="Equation" r:id="rId8" imgW="2666880" imgH="53316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5359400"/>
                        <a:ext cx="4838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308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1066800"/>
            <a:ext cx="79724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37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808517"/>
              </p:ext>
            </p:extLst>
          </p:nvPr>
        </p:nvGraphicFramePr>
        <p:xfrm>
          <a:off x="533400" y="304800"/>
          <a:ext cx="89058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3" name="Equation" r:id="rId3" imgW="469696" imgH="215806" progId="Equation.3">
                  <p:embed/>
                </p:oleObj>
              </mc:Choice>
              <mc:Fallback>
                <p:oleObj name="Equation" r:id="rId3" imgW="46969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"/>
                        <a:ext cx="890587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013937"/>
              </p:ext>
            </p:extLst>
          </p:nvPr>
        </p:nvGraphicFramePr>
        <p:xfrm>
          <a:off x="533400" y="792162"/>
          <a:ext cx="9382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4" name="Equation" r:id="rId5" imgW="494870" imgH="215713" progId="Equation.3">
                  <p:embed/>
                </p:oleObj>
              </mc:Choice>
              <mc:Fallback>
                <p:oleObj name="Equation" r:id="rId5" imgW="494870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92162"/>
                        <a:ext cx="938212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165744"/>
              </p:ext>
            </p:extLst>
          </p:nvPr>
        </p:nvGraphicFramePr>
        <p:xfrm>
          <a:off x="1633538" y="304800"/>
          <a:ext cx="11096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5" name="Equation" r:id="rId7" imgW="609336" imgH="215806" progId="Equation.3">
                  <p:embed/>
                </p:oleObj>
              </mc:Choice>
              <mc:Fallback>
                <p:oleObj name="Equation" r:id="rId7" imgW="6093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304800"/>
                        <a:ext cx="110966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62341"/>
              </p:ext>
            </p:extLst>
          </p:nvPr>
        </p:nvGraphicFramePr>
        <p:xfrm>
          <a:off x="1676400" y="838200"/>
          <a:ext cx="11620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6" name="Equation" r:id="rId9" imgW="634449" imgH="215713" progId="Equation.3">
                  <p:embed/>
                </p:oleObj>
              </mc:Choice>
              <mc:Fallback>
                <p:oleObj name="Equation" r:id="rId9" imgW="634449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11620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308890"/>
              </p:ext>
            </p:extLst>
          </p:nvPr>
        </p:nvGraphicFramePr>
        <p:xfrm>
          <a:off x="758825" y="2327275"/>
          <a:ext cx="46513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7" name="Equation" r:id="rId11" imgW="2514600" imgH="520560" progId="Equation.3">
                  <p:embed/>
                </p:oleObj>
              </mc:Choice>
              <mc:Fallback>
                <p:oleObj name="Equation" r:id="rId11" imgW="2514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327275"/>
                        <a:ext cx="4651375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275619"/>
              </p:ext>
            </p:extLst>
          </p:nvPr>
        </p:nvGraphicFramePr>
        <p:xfrm>
          <a:off x="2895600" y="4267200"/>
          <a:ext cx="53403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8" name="Equation" r:id="rId13" imgW="2628900" imgH="228600" progId="Equation.3">
                  <p:embed/>
                </p:oleObj>
              </mc:Choice>
              <mc:Fallback>
                <p:oleObj name="Equation" r:id="rId13" imgW="2628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67200"/>
                        <a:ext cx="534035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667250" y="34290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9" name="Equation" r:id="rId15" imgW="391303" imgH="739129" progId="Equation.3">
                  <p:embed/>
                </p:oleObj>
              </mc:Choice>
              <mc:Fallback>
                <p:oleObj name="Equation" r:id="rId15" imgW="391303" imgH="7391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34290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313593"/>
              </p:ext>
            </p:extLst>
          </p:nvPr>
        </p:nvGraphicFramePr>
        <p:xfrm>
          <a:off x="5486400" y="609600"/>
          <a:ext cx="1447800" cy="3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0" name="Equation" r:id="rId17" imgW="837836" imgH="215806" progId="Equation.3">
                  <p:embed/>
                </p:oleObj>
              </mc:Choice>
              <mc:Fallback>
                <p:oleObj name="Equation" r:id="rId17" imgW="8378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09600"/>
                        <a:ext cx="1447800" cy="3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421236"/>
              </p:ext>
            </p:extLst>
          </p:nvPr>
        </p:nvGraphicFramePr>
        <p:xfrm>
          <a:off x="2895600" y="4724400"/>
          <a:ext cx="4189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1" name="Equation" r:id="rId19" imgW="1752600" imgH="228600" progId="Equation.3">
                  <p:embed/>
                </p:oleObj>
              </mc:Choice>
              <mc:Fallback>
                <p:oleObj name="Equation" r:id="rId19" imgW="175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24400"/>
                        <a:ext cx="41894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4800" y="4753184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90% two-sided CI: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881941"/>
              </p:ext>
            </p:extLst>
          </p:nvPr>
        </p:nvGraphicFramePr>
        <p:xfrm>
          <a:off x="2895600" y="228600"/>
          <a:ext cx="990601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2" name="Equation" r:id="rId21" imgW="508000" imgH="228600" progId="Equation.3">
                  <p:embed/>
                </p:oleObj>
              </mc:Choice>
              <mc:Fallback>
                <p:oleObj name="Equation" r:id="rId21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"/>
                        <a:ext cx="990601" cy="520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272624"/>
              </p:ext>
            </p:extLst>
          </p:nvPr>
        </p:nvGraphicFramePr>
        <p:xfrm>
          <a:off x="2935288" y="838200"/>
          <a:ext cx="10271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3" name="Equation" r:id="rId23" imgW="622030" imgH="228501" progId="Equation.3">
                  <p:embed/>
                </p:oleObj>
              </mc:Choice>
              <mc:Fallback>
                <p:oleObj name="Equation" r:id="rId23" imgW="622030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838200"/>
                        <a:ext cx="102711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776864"/>
              </p:ext>
            </p:extLst>
          </p:nvPr>
        </p:nvGraphicFramePr>
        <p:xfrm>
          <a:off x="850900" y="1524000"/>
          <a:ext cx="6477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4" name="Equation" r:id="rId25" imgW="3886200" imgH="457200" progId="Equation.3">
                  <p:embed/>
                </p:oleObj>
              </mc:Choice>
              <mc:Fallback>
                <p:oleObj name="Equation" r:id="rId25" imgW="388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524000"/>
                        <a:ext cx="6477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241926"/>
              </p:ext>
            </p:extLst>
          </p:nvPr>
        </p:nvGraphicFramePr>
        <p:xfrm>
          <a:off x="2895600" y="3721100"/>
          <a:ext cx="1925721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5" name="Equation" r:id="rId27" imgW="850531" imgH="241195" progId="Equation.3">
                  <p:embed/>
                </p:oleObj>
              </mc:Choice>
              <mc:Fallback>
                <p:oleObj name="Equation" r:id="rId27" imgW="85053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21100"/>
                        <a:ext cx="1925721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010807" y="37973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(see Table A3 – t distribution)</a:t>
            </a:r>
          </a:p>
        </p:txBody>
      </p:sp>
      <p:graphicFrame>
        <p:nvGraphicFramePr>
          <p:cNvPr id="389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420683"/>
              </p:ext>
            </p:extLst>
          </p:nvPr>
        </p:nvGraphicFramePr>
        <p:xfrm>
          <a:off x="2895600" y="5181600"/>
          <a:ext cx="32781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6" name="Equation" r:id="rId29" imgW="1371600" imgH="228600" progId="Equation.3">
                  <p:embed/>
                </p:oleObj>
              </mc:Choice>
              <mc:Fallback>
                <p:oleObj name="Equation" r:id="rId29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32781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22152" y="5726862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</a:t>
            </a:r>
            <a:r>
              <a:rPr lang="id-ID" sz="2000" b="1" dirty="0">
                <a:solidFill>
                  <a:srgbClr val="C00000"/>
                </a:solidFill>
              </a:rPr>
              <a:t>5</a:t>
            </a:r>
            <a:r>
              <a:rPr lang="en-US" sz="2000" b="1" dirty="0">
                <a:solidFill>
                  <a:srgbClr val="C00000"/>
                </a:solidFill>
              </a:rPr>
              <a:t>% upper CI= ??</a:t>
            </a:r>
            <a:r>
              <a:rPr lang="id-ID" sz="2000" b="1" dirty="0">
                <a:solidFill>
                  <a:srgbClr val="C00000"/>
                </a:solidFill>
              </a:rPr>
              <a:t> </a:t>
            </a:r>
            <a:r>
              <a:rPr lang="id-ID" sz="2000" b="1" dirty="0">
                <a:solidFill>
                  <a:srgbClr val="0070C0"/>
                </a:solidFill>
              </a:rPr>
              <a:t>(we leave this for you </a:t>
            </a:r>
            <a:r>
              <a:rPr lang="id-ID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r>
              <a:rPr lang="id-ID" sz="2000" b="1" dirty="0">
                <a:solidFill>
                  <a:srgbClr val="0070C0"/>
                </a:solidFill>
              </a:rPr>
              <a:t>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65078" y="6520934"/>
            <a:ext cx="354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[Dari slide statprob semester lalu]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29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7620000" cy="1143000"/>
          </a:xfrm>
        </p:spPr>
        <p:txBody>
          <a:bodyPr/>
          <a:lstStyle/>
          <a:p>
            <a:r>
              <a:rPr lang="en-US" dirty="0"/>
              <a:t>Interval</a:t>
            </a:r>
            <a:r>
              <a:rPr lang="id-ID" dirty="0"/>
              <a:t> Estimates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5052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solidFill>
                  <a:schemeClr val="accent4">
                    <a:lumMod val="50000"/>
                  </a:schemeClr>
                </a:solidFill>
              </a:rPr>
              <a:t>Approximate Confidence Interval for the </a:t>
            </a:r>
            <a:r>
              <a:rPr lang="id-ID" sz="2800" b="1" dirty="0">
                <a:solidFill>
                  <a:schemeClr val="accent4">
                    <a:lumMod val="50000"/>
                  </a:schemeClr>
                </a:solidFill>
              </a:rPr>
              <a:t>Mean of A Bernoulli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395866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7620000" cy="579120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/>
                  <a:t>Consider a population of items, each of which </a:t>
                </a:r>
                <a:r>
                  <a:rPr lang="en-US" sz="2800" dirty="0">
                    <a:solidFill>
                      <a:srgbClr val="0070C0"/>
                    </a:solidFill>
                  </a:rPr>
                  <a:t>independently</a:t>
                </a:r>
                <a:r>
                  <a:rPr lang="en-US" sz="2800" dirty="0"/>
                  <a:t> meets certain standards with some </a:t>
                </a:r>
                <a:r>
                  <a:rPr lang="en-US" sz="2800" dirty="0">
                    <a:solidFill>
                      <a:srgbClr val="0070C0"/>
                    </a:solidFill>
                  </a:rPr>
                  <a:t>unknown</a:t>
                </a:r>
                <a:r>
                  <a:rPr lang="en-US" sz="2800" dirty="0"/>
                  <a:t> probability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800" dirty="0"/>
                  <a:t>. </a:t>
                </a:r>
                <a:endParaRPr lang="id-ID" sz="2800" dirty="0"/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800" dirty="0"/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of these items are tested to determine whether they meet the standards</a:t>
                </a:r>
                <a:r>
                  <a:rPr lang="id-ID" sz="2800" dirty="0"/>
                  <a:t> (</a:t>
                </a:r>
                <a:r>
                  <a:rPr lang="id-ID" sz="2800" b="1" dirty="0">
                    <a:solidFill>
                      <a:srgbClr val="C00000"/>
                    </a:solidFill>
                  </a:rPr>
                  <a:t>special items</a:t>
                </a:r>
                <a:r>
                  <a:rPr lang="id-ID" sz="2800" dirty="0"/>
                  <a:t>)</a:t>
                </a:r>
                <a:r>
                  <a:rPr lang="en-US" sz="2800" dirty="0"/>
                  <a:t>, how can we use the resulting data to obtain a confidence interval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7620000" cy="5791200"/>
              </a:xfrm>
              <a:blipFill rotWithShape="1">
                <a:blip r:embed="rId2"/>
                <a:stretch>
                  <a:fillRect t="-421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>
              <a:buNone/>
            </a:pPr>
            <a:r>
              <a:rPr lang="id-ID" b="1" dirty="0">
                <a:solidFill>
                  <a:srgbClr val="C00000"/>
                </a:solidFill>
              </a:rPr>
              <a:t>Introduction</a:t>
            </a:r>
          </a:p>
          <a:p>
            <a:pPr marL="114300" indent="0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Let </a:t>
            </a:r>
            <a:r>
              <a:rPr lang="id-ID" b="1" dirty="0"/>
              <a:t>X</a:t>
            </a:r>
            <a:r>
              <a:rPr lang="id-ID" b="1" baseline="-25000" dirty="0"/>
              <a:t>1</a:t>
            </a:r>
            <a:r>
              <a:rPr lang="id-ID" b="1" dirty="0"/>
              <a:t>, X</a:t>
            </a:r>
            <a:r>
              <a:rPr lang="id-ID" b="1" baseline="-25000" dirty="0"/>
              <a:t>2</a:t>
            </a:r>
            <a:r>
              <a:rPr lang="id-ID" b="1" dirty="0"/>
              <a:t>, ..., X</a:t>
            </a:r>
            <a:r>
              <a:rPr lang="id-ID" b="1" baseline="-25000" dirty="0"/>
              <a:t>n</a:t>
            </a:r>
            <a:r>
              <a:rPr lang="id-ID" dirty="0"/>
              <a:t> be a random sample from a </a:t>
            </a:r>
            <a:r>
              <a:rPr lang="id-ID" b="1" dirty="0"/>
              <a:t>population</a:t>
            </a:r>
            <a:r>
              <a:rPr lang="id-ID" dirty="0"/>
              <a:t> that has distribution </a:t>
            </a:r>
            <a:r>
              <a:rPr lang="id-ID" b="1" dirty="0"/>
              <a:t>F</a:t>
            </a:r>
            <a:r>
              <a:rPr lang="el-GR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id-ID" dirty="0"/>
              <a:t>.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The distribution </a:t>
            </a:r>
            <a:r>
              <a:rPr lang="id-ID" b="1" dirty="0"/>
              <a:t>F</a:t>
            </a:r>
            <a:r>
              <a:rPr lang="el-GR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id-ID" dirty="0"/>
              <a:t> is specified up to a vector of parameters</a:t>
            </a:r>
            <a:r>
              <a:rPr lang="el-GR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id-ID" b="1" baseline="-25000" dirty="0"/>
              <a:t>1</a:t>
            </a:r>
            <a:r>
              <a:rPr lang="id-ID" b="1" dirty="0"/>
              <a:t>, </a:t>
            </a:r>
            <a:r>
              <a:rPr lang="el-GR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id-ID" b="1" baseline="-25000" dirty="0"/>
              <a:t>2</a:t>
            </a:r>
            <a:r>
              <a:rPr lang="id-ID" b="1" dirty="0"/>
              <a:t>, </a:t>
            </a:r>
            <a:r>
              <a:rPr lang="el-GR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id-ID" b="1" baseline="-25000" dirty="0"/>
              <a:t>3</a:t>
            </a:r>
            <a:r>
              <a:rPr lang="id-ID" b="1" dirty="0"/>
              <a:t>, ...,</a:t>
            </a:r>
            <a:r>
              <a:rPr lang="el-GR" b="1" dirty="0"/>
              <a:t> </a:t>
            </a:r>
            <a:r>
              <a:rPr lang="el-GR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id-ID" b="1" baseline="-25000" dirty="0"/>
              <a:t>k</a:t>
            </a:r>
            <a:r>
              <a:rPr lang="id-ID" dirty="0"/>
              <a:t>.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BUT, those parameters are </a:t>
            </a:r>
            <a:r>
              <a:rPr lang="id-ID" b="1" dirty="0">
                <a:solidFill>
                  <a:srgbClr val="C00000"/>
                </a:solidFill>
              </a:rPr>
              <a:t>unknown !!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This chapter talks about how to estimate those parameters using </a:t>
            </a:r>
            <a:r>
              <a:rPr lang="id-ID" b="1" dirty="0"/>
              <a:t>statistics from sample</a:t>
            </a:r>
            <a:r>
              <a:rPr lang="id-ID" dirty="0"/>
              <a:t>.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Yes...</a:t>
            </a:r>
            <a:r>
              <a:rPr lang="id-ID" b="1" dirty="0"/>
              <a:t>Inferential statistics</a:t>
            </a:r>
            <a:r>
              <a:rPr lang="id-ID" dirty="0"/>
              <a:t>....in </a:t>
            </a:r>
            <a:r>
              <a:rPr lang="id-ID" b="1" dirty="0"/>
              <a:t>parametric model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86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7620000" cy="579120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/>
                  <a:t>If we 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/>
                  <a:t> denote the number of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items that meet the standards</a:t>
                </a:r>
                <a:r>
                  <a:rPr lang="id-ID" sz="2800" dirty="0"/>
                  <a:t> (</a:t>
                </a:r>
                <a:r>
                  <a:rPr lang="id-ID" sz="2800" b="1" dirty="0">
                    <a:solidFill>
                      <a:srgbClr val="C00000"/>
                    </a:solidFill>
                  </a:rPr>
                  <a:t>the number of special items in the sample</a:t>
                </a:r>
                <a:r>
                  <a:rPr lang="id-ID" sz="2800" dirty="0"/>
                  <a:t>)</a:t>
                </a:r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/>
                  <a:t> is a </a:t>
                </a:r>
                <a:r>
                  <a:rPr lang="en-US" sz="2800" dirty="0">
                    <a:solidFill>
                      <a:srgbClr val="0070C0"/>
                    </a:solidFill>
                  </a:rPr>
                  <a:t>binomial</a:t>
                </a:r>
                <a:r>
                  <a:rPr lang="en-US" sz="2800" dirty="0"/>
                  <a:t> random variable with parameters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800" dirty="0"/>
                  <a:t>.</a:t>
                </a:r>
                <a:endParaRPr lang="id-ID" sz="2800" dirty="0"/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800" dirty="0"/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/>
                  <a:t>Thus, when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is large, it follows by the </a:t>
                </a:r>
                <a:r>
                  <a:rPr lang="en-US" sz="2800" dirty="0">
                    <a:solidFill>
                      <a:srgbClr val="0070C0"/>
                    </a:solidFill>
                  </a:rPr>
                  <a:t>normal</a:t>
                </a:r>
                <a:r>
                  <a:rPr lang="en-US" sz="2800" dirty="0"/>
                  <a:t> approximation to the binomial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/>
                  <a:t> is approximately normally distributed with </a:t>
                </a:r>
                <a:r>
                  <a:rPr lang="en-US" sz="2800" dirty="0">
                    <a:solidFill>
                      <a:srgbClr val="0070C0"/>
                    </a:solidFill>
                  </a:rPr>
                  <a:t>mean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𝑛𝑝</m:t>
                    </m:r>
                  </m:oMath>
                </a14:m>
                <a:r>
                  <a:rPr lang="en-US" sz="2800" dirty="0"/>
                  <a:t> and </a:t>
                </a:r>
                <a:r>
                  <a:rPr lang="en-US" sz="2800" dirty="0">
                    <a:solidFill>
                      <a:srgbClr val="0070C0"/>
                    </a:solidFill>
                  </a:rPr>
                  <a:t>variance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𝑛𝑝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(1 − 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7620000" cy="5791200"/>
              </a:xfrm>
              <a:blipFill rotWithShape="1">
                <a:blip r:embed="rId2"/>
                <a:stretch>
                  <a:fillRect t="-421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4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D82A-FEEC-458D-AB53-FEED47248D7C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1104900"/>
            <a:ext cx="2590800" cy="1295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30869" y="1041838"/>
            <a:ext cx="1403131" cy="1576552"/>
          </a:xfrm>
          <a:custGeom>
            <a:avLst/>
            <a:gdLst>
              <a:gd name="connsiteX0" fmla="*/ 0 w 1403131"/>
              <a:gd name="connsiteY0" fmla="*/ 1576552 h 1576552"/>
              <a:gd name="connsiteX1" fmla="*/ 536028 w 1403131"/>
              <a:gd name="connsiteY1" fmla="*/ 1056290 h 1576552"/>
              <a:gd name="connsiteX2" fmla="*/ 662152 w 1403131"/>
              <a:gd name="connsiteY2" fmla="*/ 551793 h 1576552"/>
              <a:gd name="connsiteX3" fmla="*/ 1403131 w 1403131"/>
              <a:gd name="connsiteY3" fmla="*/ 0 h 157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3131" h="1576552">
                <a:moveTo>
                  <a:pt x="0" y="1576552"/>
                </a:moveTo>
                <a:cubicBezTo>
                  <a:pt x="212834" y="1401817"/>
                  <a:pt x="425669" y="1227083"/>
                  <a:pt x="536028" y="1056290"/>
                </a:cubicBezTo>
                <a:cubicBezTo>
                  <a:pt x="646387" y="885497"/>
                  <a:pt x="517635" y="727841"/>
                  <a:pt x="662152" y="551793"/>
                </a:cubicBezTo>
                <a:cubicBezTo>
                  <a:pt x="806669" y="375745"/>
                  <a:pt x="1104900" y="187872"/>
                  <a:pt x="1403131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00200" y="672506"/>
            <a:ext cx="158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Special Items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92276" y="1104900"/>
            <a:ext cx="1036724" cy="4953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7900" y="983218"/>
            <a:ext cx="209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Non-Special Items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81600" y="1352550"/>
            <a:ext cx="1295400" cy="47756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43400" y="38100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POPULASI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1415534"/>
            <a:ext cx="13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proporsi = </a:t>
            </a:r>
            <a:r>
              <a:rPr lang="id-ID" b="1" dirty="0"/>
              <a:t>p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57900" y="1734942"/>
            <a:ext cx="186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proporsi = </a:t>
            </a:r>
            <a:r>
              <a:rPr lang="id-ID" b="1" dirty="0"/>
              <a:t>1 – p  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3283169" y="4257084"/>
            <a:ext cx="1600200" cy="76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82053" y="4044249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solidFill>
                  <a:srgbClr val="0070C0"/>
                </a:solidFill>
              </a:rPr>
              <a:t>Sample of size </a:t>
            </a:r>
            <a:r>
              <a:rPr lang="id-ID" sz="2400" b="1" dirty="0">
                <a:solidFill>
                  <a:srgbClr val="0070C0"/>
                </a:solidFill>
              </a:rPr>
              <a:t>n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3930869" y="2856186"/>
            <a:ext cx="304800" cy="106680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8708609"/>
              </p:ext>
            </p:extLst>
          </p:nvPr>
        </p:nvGraphicFramePr>
        <p:xfrm>
          <a:off x="1828800" y="5019084"/>
          <a:ext cx="36004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1" name="Equation" r:id="rId3" imgW="1396800" imgH="228600" progId="Equation.3">
                  <p:embed/>
                </p:oleObj>
              </mc:Choice>
              <mc:Fallback>
                <p:oleObj name="Equation" r:id="rId3" imgW="1396800" imgH="2286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19084"/>
                        <a:ext cx="36004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89702611"/>
              </p:ext>
            </p:extLst>
          </p:nvPr>
        </p:nvGraphicFramePr>
        <p:xfrm>
          <a:off x="6019800" y="4992808"/>
          <a:ext cx="2095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2" name="Equation" r:id="rId5" imgW="812520" imgH="228600" progId="Equation.3">
                  <p:embed/>
                </p:oleObj>
              </mc:Choice>
              <mc:Fallback>
                <p:oleObj name="Equation" r:id="rId5" imgW="812520" imgH="228600" progId="Equation.3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992808"/>
                        <a:ext cx="20955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88741639"/>
              </p:ext>
            </p:extLst>
          </p:nvPr>
        </p:nvGraphicFramePr>
        <p:xfrm>
          <a:off x="3583836" y="5943600"/>
          <a:ext cx="36004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3" name="Equation" r:id="rId7" imgW="1396800" imgH="228600" progId="Equation.3">
                  <p:embed/>
                </p:oleObj>
              </mc:Choice>
              <mc:Fallback>
                <p:oleObj name="Equation" r:id="rId7" imgW="1396800" imgH="228600" progId="Equation.3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836" y="5943600"/>
                        <a:ext cx="36004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81000" y="5955268"/>
            <a:ext cx="304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Misal, kita definisikan R.V. </a:t>
            </a:r>
            <a:r>
              <a:rPr lang="id-ID" b="1" dirty="0"/>
              <a:t>X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0016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>
              <a:buNone/>
            </a:pPr>
            <a:r>
              <a:rPr lang="id-ID" b="1" dirty="0">
                <a:solidFill>
                  <a:srgbClr val="C00000"/>
                </a:solidFill>
              </a:rPr>
              <a:t>X</a:t>
            </a:r>
            <a:r>
              <a:rPr lang="id-ID" dirty="0">
                <a:solidFill>
                  <a:srgbClr val="C00000"/>
                </a:solidFill>
              </a:rPr>
              <a:t> : banyaknya special items pada sample</a:t>
            </a:r>
          </a:p>
          <a:p>
            <a:pPr marL="114300" indent="0">
              <a:buNone/>
            </a:pPr>
            <a:endParaRPr lang="id-ID" dirty="0"/>
          </a:p>
          <a:p>
            <a:pPr marL="114300" indent="0">
              <a:buNone/>
            </a:pPr>
            <a:endParaRPr lang="id-ID" dirty="0"/>
          </a:p>
          <a:p>
            <a:pPr marL="114300" indent="0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When </a:t>
            </a:r>
            <a:r>
              <a:rPr lang="id-ID" b="1" dirty="0">
                <a:solidFill>
                  <a:srgbClr val="C00000"/>
                </a:solidFill>
              </a:rPr>
              <a:t>n </a:t>
            </a:r>
            <a:r>
              <a:rPr lang="id-ID" dirty="0">
                <a:solidFill>
                  <a:srgbClr val="C00000"/>
                </a:solidFill>
              </a:rPr>
              <a:t>is large</a:t>
            </a:r>
            <a:r>
              <a:rPr lang="id-ID" dirty="0"/>
              <a:t>, </a:t>
            </a:r>
            <a:r>
              <a:rPr lang="id-ID" b="1" dirty="0"/>
              <a:t>X</a:t>
            </a:r>
            <a:r>
              <a:rPr lang="id-ID" dirty="0"/>
              <a:t> is approximately normal 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12FE-3FB9-40A4-9D56-4DE6B9B9A9DA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94407437"/>
              </p:ext>
            </p:extLst>
          </p:nvPr>
        </p:nvGraphicFramePr>
        <p:xfrm>
          <a:off x="1828800" y="1219200"/>
          <a:ext cx="51720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9" name="Equation" r:id="rId3" imgW="2006280" imgH="228600" progId="Equation.3">
                  <p:embed/>
                </p:oleObj>
              </mc:Choice>
              <mc:Fallback>
                <p:oleObj name="Equation" r:id="rId3" imgW="2006280" imgH="228600" progId="Equation.3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19200"/>
                        <a:ext cx="51720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2329546"/>
              </p:ext>
            </p:extLst>
          </p:nvPr>
        </p:nvGraphicFramePr>
        <p:xfrm>
          <a:off x="2559050" y="2819400"/>
          <a:ext cx="37655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0" name="Equation" r:id="rId5" imgW="1460160" imgH="291960" progId="Equation.3">
                  <p:embed/>
                </p:oleObj>
              </mc:Choice>
              <mc:Fallback>
                <p:oleObj name="Equation" r:id="rId5" imgW="1460160" imgH="29196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2819400"/>
                        <a:ext cx="37655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60243994"/>
              </p:ext>
            </p:extLst>
          </p:nvPr>
        </p:nvGraphicFramePr>
        <p:xfrm>
          <a:off x="2563813" y="3733800"/>
          <a:ext cx="36353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1" name="Equation" r:id="rId7" imgW="1409400" imgH="444240" progId="Equation.3">
                  <p:embed/>
                </p:oleObj>
              </mc:Choice>
              <mc:Fallback>
                <p:oleObj name="Equation" r:id="rId7" imgW="1409400" imgH="44424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3733800"/>
                        <a:ext cx="363537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58175071"/>
              </p:ext>
            </p:extLst>
          </p:nvPr>
        </p:nvGraphicFramePr>
        <p:xfrm>
          <a:off x="1582737" y="5418138"/>
          <a:ext cx="5961063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2" name="Equation" r:id="rId9" imgW="2311200" imgH="507960" progId="Equation.3">
                  <p:embed/>
                </p:oleObj>
              </mc:Choice>
              <mc:Fallback>
                <p:oleObj name="Equation" r:id="rId9" imgW="2311200" imgH="50796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7" y="5418138"/>
                        <a:ext cx="5961063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2697" y="50292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Hence,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655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9A7-E519-47E6-931E-F5FF6B60D472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23673834"/>
              </p:ext>
            </p:extLst>
          </p:nvPr>
        </p:nvGraphicFramePr>
        <p:xfrm>
          <a:off x="304800" y="523266"/>
          <a:ext cx="2895600" cy="701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0" name="Equation" r:id="rId3" imgW="1358640" imgH="393480" progId="Equation.3">
                  <p:embed/>
                </p:oleObj>
              </mc:Choice>
              <mc:Fallback>
                <p:oleObj name="Equation" r:id="rId3" imgW="1358640" imgH="393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23266"/>
                        <a:ext cx="2895600" cy="701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69373985"/>
              </p:ext>
            </p:extLst>
          </p:nvPr>
        </p:nvGraphicFramePr>
        <p:xfrm>
          <a:off x="1752600" y="3112532"/>
          <a:ext cx="4953000" cy="91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1" name="Equation" r:id="rId5" imgW="2311200" imgH="507960" progId="Equation.3">
                  <p:embed/>
                </p:oleObj>
              </mc:Choice>
              <mc:Fallback>
                <p:oleObj name="Equation" r:id="rId5" imgW="2311200" imgH="5079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12532"/>
                        <a:ext cx="4953000" cy="914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385" y="27432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Hence,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52800" y="697468"/>
            <a:ext cx="429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is the </a:t>
            </a:r>
            <a:r>
              <a:rPr lang="id-ID" b="1" dirty="0">
                <a:solidFill>
                  <a:srgbClr val="C00000"/>
                </a:solidFill>
              </a:rPr>
              <a:t>maximum likelihood estimator</a:t>
            </a:r>
            <a:r>
              <a:rPr lang="id-ID" dirty="0"/>
              <a:t> of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6048813"/>
              </p:ext>
            </p:extLst>
          </p:nvPr>
        </p:nvGraphicFramePr>
        <p:xfrm>
          <a:off x="7599363" y="739509"/>
          <a:ext cx="32543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2" name="Equation" r:id="rId7" imgW="152280" imgH="164880" progId="Equation.3">
                  <p:embed/>
                </p:oleObj>
              </mc:Choice>
              <mc:Fallback>
                <p:oleObj name="Equation" r:id="rId7" imgW="152280" imgH="16488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363" y="739509"/>
                        <a:ext cx="325437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02650849"/>
              </p:ext>
            </p:extLst>
          </p:nvPr>
        </p:nvGraphicFramePr>
        <p:xfrm>
          <a:off x="2895600" y="2133600"/>
          <a:ext cx="32385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3" name="Equation" r:id="rId9" imgW="1523880" imgH="253800" progId="Equation.3">
                  <p:embed/>
                </p:oleObj>
              </mc:Choice>
              <mc:Fallback>
                <p:oleObj name="Equation" r:id="rId9" imgW="1523880" imgH="2538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33600"/>
                        <a:ext cx="32385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5385" y="1535668"/>
            <a:ext cx="529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As a result, we can use the following approximation: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7311515"/>
              </p:ext>
            </p:extLst>
          </p:nvPr>
        </p:nvGraphicFramePr>
        <p:xfrm>
          <a:off x="692150" y="4267200"/>
          <a:ext cx="70754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4" name="Equation" r:id="rId11" imgW="3301920" imgH="253800" progId="Equation.3">
                  <p:embed/>
                </p:oleObj>
              </mc:Choice>
              <mc:Fallback>
                <p:oleObj name="Equation" r:id="rId11" imgW="3301920" imgH="2538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4267200"/>
                        <a:ext cx="70754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62178857"/>
              </p:ext>
            </p:extLst>
          </p:nvPr>
        </p:nvGraphicFramePr>
        <p:xfrm>
          <a:off x="657225" y="4953000"/>
          <a:ext cx="71580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5" name="Equation" r:id="rId13" imgW="3340080" imgH="507960" progId="Equation.3">
                  <p:embed/>
                </p:oleObj>
              </mc:Choice>
              <mc:Fallback>
                <p:oleObj name="Equation" r:id="rId13" imgW="3340080" imgH="507960" progId="Equation.3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4953000"/>
                        <a:ext cx="71580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97897" y="6031468"/>
            <a:ext cx="694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Which yields an approximate </a:t>
            </a:r>
            <a:r>
              <a:rPr lang="id-ID" b="1" dirty="0"/>
              <a:t>100 (1-</a:t>
            </a:r>
            <a:r>
              <a:rPr lang="el-GR" b="1" dirty="0"/>
              <a:t>α</a:t>
            </a:r>
            <a:r>
              <a:rPr lang="id-ID" b="1" dirty="0"/>
              <a:t>)% confidence interval</a:t>
            </a:r>
            <a:r>
              <a:rPr lang="id-ID" dirty="0"/>
              <a:t> for </a:t>
            </a:r>
            <a:r>
              <a:rPr lang="id-ID" b="1" dirty="0"/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71021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6C8E-2639-4854-A883-2A8C88F875C0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7896" y="457200"/>
            <a:ext cx="638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approximate </a:t>
            </a:r>
            <a:r>
              <a:rPr lang="id-ID" b="1" dirty="0"/>
              <a:t>100 (1-</a:t>
            </a:r>
            <a:r>
              <a:rPr lang="el-GR" b="1" dirty="0"/>
              <a:t>α</a:t>
            </a:r>
            <a:r>
              <a:rPr lang="id-ID" b="1" dirty="0"/>
              <a:t>)% two-sided confidence interval</a:t>
            </a:r>
            <a:r>
              <a:rPr lang="id-ID" dirty="0"/>
              <a:t> for </a:t>
            </a:r>
            <a:r>
              <a:rPr lang="id-ID" b="1" dirty="0"/>
              <a:t>p</a:t>
            </a:r>
            <a:endParaRPr lang="en-US" b="1" dirty="0"/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824176"/>
              </p:ext>
            </p:extLst>
          </p:nvPr>
        </p:nvGraphicFramePr>
        <p:xfrm>
          <a:off x="1428750" y="990600"/>
          <a:ext cx="58229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" name="Equation" r:id="rId3" imgW="2717640" imgH="507960" progId="Equation.3">
                  <p:embed/>
                </p:oleObj>
              </mc:Choice>
              <mc:Fallback>
                <p:oleObj name="Equation" r:id="rId3" imgW="2717640" imgH="5079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990600"/>
                        <a:ext cx="58229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4800" y="2221468"/>
            <a:ext cx="238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Or, it can be written as</a:t>
            </a:r>
            <a:endParaRPr lang="en-US" b="1" dirty="0"/>
          </a:p>
        </p:txBody>
      </p:sp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7711662"/>
              </p:ext>
            </p:extLst>
          </p:nvPr>
        </p:nvGraphicFramePr>
        <p:xfrm>
          <a:off x="3162300" y="2952750"/>
          <a:ext cx="2476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" name="Equation" r:id="rId5" imgW="1155600" imgH="444240" progId="Equation.3">
                  <p:embed/>
                </p:oleObj>
              </mc:Choice>
              <mc:Fallback>
                <p:oleObj name="Equation" r:id="rId5" imgW="1155600" imgH="44424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952750"/>
                        <a:ext cx="2476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5821" y="4375666"/>
            <a:ext cx="258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Margin Of Error (MOE)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60054830"/>
              </p:ext>
            </p:extLst>
          </p:nvPr>
        </p:nvGraphicFramePr>
        <p:xfrm>
          <a:off x="2928938" y="4953000"/>
          <a:ext cx="30210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" name="Equation" r:id="rId7" imgW="1409400" imgH="444240" progId="Equation.3">
                  <p:embed/>
                </p:oleObj>
              </mc:Choice>
              <mc:Fallback>
                <p:oleObj name="Equation" r:id="rId7" imgW="1409400" imgH="44424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953000"/>
                        <a:ext cx="302101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1647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7446787"/>
              </p:ext>
            </p:extLst>
          </p:nvPr>
        </p:nvGraphicFramePr>
        <p:xfrm>
          <a:off x="533400" y="5229319"/>
          <a:ext cx="2895600" cy="701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5" name="Equation" r:id="rId3" imgW="1358640" imgH="393480" progId="Equation.3">
                  <p:embed/>
                </p:oleObj>
              </mc:Choice>
              <mc:Fallback>
                <p:oleObj name="Equation" r:id="rId3" imgW="1358640" imgH="393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229319"/>
                        <a:ext cx="2895600" cy="701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88289" y="5350615"/>
            <a:ext cx="429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is the </a:t>
            </a:r>
            <a:r>
              <a:rPr lang="id-ID" b="1" dirty="0">
                <a:solidFill>
                  <a:srgbClr val="C00000"/>
                </a:solidFill>
              </a:rPr>
              <a:t>maximum likelihood estimator</a:t>
            </a:r>
            <a:r>
              <a:rPr lang="id-ID" dirty="0"/>
              <a:t> of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29242613"/>
              </p:ext>
            </p:extLst>
          </p:nvPr>
        </p:nvGraphicFramePr>
        <p:xfrm>
          <a:off x="7843241" y="5432643"/>
          <a:ext cx="32543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6"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241" y="5432643"/>
                        <a:ext cx="325437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97896" y="457200"/>
            <a:ext cx="638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approximate </a:t>
            </a:r>
            <a:r>
              <a:rPr lang="id-ID" b="1" dirty="0"/>
              <a:t>100 (1-</a:t>
            </a:r>
            <a:r>
              <a:rPr lang="el-GR" b="1" dirty="0"/>
              <a:t>α</a:t>
            </a:r>
            <a:r>
              <a:rPr lang="id-ID" b="1" dirty="0"/>
              <a:t>)% two-sided confidence interval</a:t>
            </a:r>
            <a:r>
              <a:rPr lang="id-ID" dirty="0"/>
              <a:t> for </a:t>
            </a:r>
            <a:r>
              <a:rPr lang="id-ID" b="1" dirty="0"/>
              <a:t>p</a:t>
            </a:r>
            <a:endParaRPr lang="en-US" b="1" dirty="0"/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62587665"/>
              </p:ext>
            </p:extLst>
          </p:nvPr>
        </p:nvGraphicFramePr>
        <p:xfrm>
          <a:off x="1428750" y="990600"/>
          <a:ext cx="58229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7" name="Equation" r:id="rId7" imgW="2717640" imgH="507960" progId="Equation.3">
                  <p:embed/>
                </p:oleObj>
              </mc:Choice>
              <mc:Fallback>
                <p:oleObj name="Equation" r:id="rId7" imgW="2717640" imgH="507960" progId="Equation.3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990600"/>
                        <a:ext cx="58229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4800" y="2221468"/>
            <a:ext cx="708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approximate </a:t>
            </a:r>
            <a:r>
              <a:rPr lang="id-ID" b="1" dirty="0"/>
              <a:t>100 (1-</a:t>
            </a:r>
            <a:r>
              <a:rPr lang="el-GR" b="1" dirty="0"/>
              <a:t>α</a:t>
            </a:r>
            <a:r>
              <a:rPr lang="id-ID" b="1" dirty="0"/>
              <a:t>)% one-sided lower confidence interval</a:t>
            </a:r>
            <a:r>
              <a:rPr lang="id-ID" dirty="0"/>
              <a:t> for </a:t>
            </a:r>
            <a:r>
              <a:rPr lang="id-ID" b="1" dirty="0"/>
              <a:t>p</a:t>
            </a:r>
            <a:endParaRPr lang="en-US" b="1" dirty="0"/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44409770"/>
              </p:ext>
            </p:extLst>
          </p:nvPr>
        </p:nvGraphicFramePr>
        <p:xfrm>
          <a:off x="2495550" y="2590800"/>
          <a:ext cx="3727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8" name="Equation" r:id="rId9" imgW="1739880" imgH="507960" progId="Equation.3">
                  <p:embed/>
                </p:oleObj>
              </mc:Choice>
              <mc:Fallback>
                <p:oleObj name="Equation" r:id="rId9" imgW="1739880" imgH="50796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590800"/>
                        <a:ext cx="3727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669268"/>
            <a:ext cx="712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approximate </a:t>
            </a:r>
            <a:r>
              <a:rPr lang="id-ID" b="1" dirty="0"/>
              <a:t>100 (1-</a:t>
            </a:r>
            <a:r>
              <a:rPr lang="el-GR" b="1" dirty="0"/>
              <a:t>α</a:t>
            </a:r>
            <a:r>
              <a:rPr lang="id-ID" b="1" dirty="0"/>
              <a:t>)% one-sided upper confidence interval</a:t>
            </a:r>
            <a:r>
              <a:rPr lang="id-ID" dirty="0"/>
              <a:t> for </a:t>
            </a:r>
            <a:r>
              <a:rPr lang="id-ID" b="1" dirty="0"/>
              <a:t>p</a:t>
            </a:r>
            <a:endParaRPr lang="en-US" b="1" dirty="0"/>
          </a:p>
        </p:txBody>
      </p:sp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46267508"/>
              </p:ext>
            </p:extLst>
          </p:nvPr>
        </p:nvGraphicFramePr>
        <p:xfrm>
          <a:off x="2643188" y="4114800"/>
          <a:ext cx="34813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9" name="Equation" r:id="rId11" imgW="1625400" imgH="507960" progId="Equation.3">
                  <p:embed/>
                </p:oleObj>
              </mc:Choice>
              <mc:Fallback>
                <p:oleObj name="Equation" r:id="rId11" imgW="1625400" imgH="50796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114800"/>
                        <a:ext cx="34813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719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981200"/>
            <a:ext cx="88677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37812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6347714" cy="388077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October 14, 2003, the New York Times reported that a recent poll indicated that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52 percent of the population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was in favor of the job performance of President Bush, with a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margin of error of +/- 4%</a:t>
            </a:r>
            <a:endParaRPr lang="id-ID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does this mean</a:t>
            </a:r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we infer how many people were questioned</a:t>
            </a:r>
            <a:r>
              <a:rPr lang="id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59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78486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95600"/>
            <a:ext cx="79248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5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8EC2-C4BD-4645-92F2-33BF13BD2530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>
              <a:buNone/>
            </a:pPr>
            <a:r>
              <a:rPr lang="id-ID" b="1" dirty="0">
                <a:solidFill>
                  <a:srgbClr val="C00000"/>
                </a:solidFill>
              </a:rPr>
              <a:t>Introduction</a:t>
            </a:r>
          </a:p>
          <a:p>
            <a:pPr marL="114300" indent="0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In </a:t>
            </a:r>
            <a:r>
              <a:rPr lang="id-ID" b="1" dirty="0"/>
              <a:t>probability theory</a:t>
            </a:r>
            <a:r>
              <a:rPr lang="id-ID" dirty="0"/>
              <a:t>, it is usual to suppose that all of the parameters of a distribution are </a:t>
            </a:r>
            <a:r>
              <a:rPr lang="id-ID" b="1" dirty="0"/>
              <a:t>known</a:t>
            </a:r>
            <a:r>
              <a:rPr lang="id-ID" dirty="0"/>
              <a:t>.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The opposite is true in statistics...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In </a:t>
            </a:r>
            <a:r>
              <a:rPr lang="id-ID" b="1" dirty="0"/>
              <a:t>statistics</a:t>
            </a:r>
            <a:r>
              <a:rPr lang="id-ID" dirty="0"/>
              <a:t>,  the central problem is to use the observed data (sample) to make inferences about the unknown parameters.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944D-07FF-4CC4-BCC5-4555E6FBD23B}" type="datetime3">
              <a:rPr lang="en-US" smtClean="0"/>
              <a:t>19 May 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13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Diameter </a:t>
            </a:r>
            <a:r>
              <a:rPr lang="en-US" dirty="0" err="1"/>
              <a:t>logam</a:t>
            </a:r>
            <a:r>
              <a:rPr lang="en-US" dirty="0"/>
              <a:t> </a:t>
            </a:r>
            <a:r>
              <a:rPr lang="en-US" dirty="0" err="1"/>
              <a:t>silinder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Normal. Sample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diameternya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cm):</a:t>
            </a:r>
          </a:p>
          <a:p>
            <a:pPr marL="114300" indent="0">
              <a:buNone/>
            </a:pPr>
            <a:r>
              <a:rPr lang="en-US" dirty="0"/>
              <a:t>1.01	0.97	1.03	1.04	0.99	0.98	0.99</a:t>
            </a:r>
          </a:p>
          <a:p>
            <a:pPr marL="114300" indent="0">
              <a:buNone/>
            </a:pPr>
            <a:r>
              <a:rPr lang="en-US" dirty="0"/>
              <a:t>1.01	1.03</a:t>
            </a:r>
          </a:p>
          <a:p>
            <a:pPr marL="114300" indent="0">
              <a:buNone/>
            </a:pPr>
            <a:r>
              <a:rPr lang="en-US" dirty="0" err="1"/>
              <a:t>Tentukan</a:t>
            </a:r>
            <a:r>
              <a:rPr lang="en-US" dirty="0"/>
              <a:t>:</a:t>
            </a:r>
          </a:p>
          <a:p>
            <a:r>
              <a:rPr lang="en-US" dirty="0"/>
              <a:t>99% two-sided CI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rataan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0.1 !</a:t>
            </a:r>
          </a:p>
          <a:p>
            <a:r>
              <a:rPr lang="en-US" dirty="0" err="1"/>
              <a:t>Pertanyaan</a:t>
            </a:r>
            <a:r>
              <a:rPr lang="en-US" dirty="0"/>
              <a:t> a)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one-sided lower !</a:t>
            </a:r>
          </a:p>
          <a:p>
            <a:r>
              <a:rPr lang="en-US" dirty="0"/>
              <a:t>99% two-sided CI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rataan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506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8674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/>
              <a:t>Rata-rata </a:t>
            </a:r>
            <a:r>
              <a:rPr lang="en-US" dirty="0" err="1"/>
              <a:t>jumlah</a:t>
            </a:r>
            <a:r>
              <a:rPr lang="en-US" dirty="0"/>
              <a:t> SKS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81 </a:t>
            </a:r>
            <a:r>
              <a:rPr lang="en-US" dirty="0" err="1"/>
              <a:t>mahasiswa</a:t>
            </a:r>
            <a:r>
              <a:rPr lang="en-US" dirty="0"/>
              <a:t> FASILKOM </a:t>
            </a:r>
            <a:r>
              <a:rPr lang="en-US" dirty="0" err="1"/>
              <a:t>adalah</a:t>
            </a:r>
            <a:r>
              <a:rPr lang="en-US" dirty="0"/>
              <a:t> 15,6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1,8. </a:t>
            </a:r>
            <a:r>
              <a:rPr lang="en-US" dirty="0" err="1"/>
              <a:t>Buatlah</a:t>
            </a:r>
            <a:r>
              <a:rPr lang="en-US" dirty="0"/>
              <a:t> 95% confidence interval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rataan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SKS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SEMUA </a:t>
            </a:r>
            <a:r>
              <a:rPr lang="en-US" dirty="0" err="1"/>
              <a:t>mahasiswa</a:t>
            </a:r>
            <a:r>
              <a:rPr lang="en-US" dirty="0"/>
              <a:t> FASILKOM 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6369-CDEC-4069-8012-5B8D8E8F77F5}" type="datetime3">
              <a:rPr lang="en-US" smtClean="0"/>
              <a:t>19 May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887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507963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sarjana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sipil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10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b="1" dirty="0" err="1"/>
              <a:t>pertama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data (</a:t>
            </a:r>
            <a:r>
              <a:rPr lang="en-US" dirty="0" err="1"/>
              <a:t>dalam</a:t>
            </a:r>
            <a:r>
              <a:rPr lang="en-US" dirty="0"/>
              <a:t> psi):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/>
              <a:t>3.250	3.268	4.302	3.184	3.266	3.297	3.332	3.502</a:t>
            </a:r>
          </a:p>
          <a:p>
            <a:pPr marL="114300" indent="0" algn="just">
              <a:buNone/>
            </a:pPr>
            <a:r>
              <a:rPr lang="en-US" dirty="0"/>
              <a:t>3.064	3.116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sebanyak</a:t>
            </a:r>
            <a:r>
              <a:rPr lang="en-US" dirty="0"/>
              <a:t> 10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b="1" dirty="0" err="1"/>
              <a:t>kedua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data: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/>
              <a:t>3.094	3.106	3.004	3.066	2.984	3.124	3.316	3.212</a:t>
            </a:r>
          </a:p>
          <a:p>
            <a:pPr marL="114300" indent="0" algn="just">
              <a:buNone/>
            </a:pPr>
            <a:r>
              <a:rPr lang="en-US" dirty="0"/>
              <a:t>3.380	3.018</a:t>
            </a:r>
          </a:p>
          <a:p>
            <a:pPr marL="114300" indent="0" algn="just">
              <a:buNone/>
            </a:pP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variansi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marL="114300" indent="0" algn="just">
              <a:buNone/>
            </a:pP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rataan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CI 95% one-sided lower</a:t>
            </a:r>
            <a:r>
              <a:rPr lang="en-US" dirty="0"/>
              <a:t> 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124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8674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di SMA A </a:t>
            </a:r>
            <a:r>
              <a:rPr lang="en-US" dirty="0" err="1"/>
              <a:t>dan</a:t>
            </a:r>
            <a:r>
              <a:rPr lang="en-US" dirty="0"/>
              <a:t> SMA B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15,8 </a:t>
            </a:r>
            <a:r>
              <a:rPr lang="en-US" dirty="0" err="1"/>
              <a:t>dan</a:t>
            </a:r>
            <a:r>
              <a:rPr lang="en-US" dirty="0"/>
              <a:t> 12,3. </a:t>
            </a: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rataannya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.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 err="1"/>
              <a:t>Misal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2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SMA. </a:t>
            </a:r>
            <a:r>
              <a:rPr lang="en-US" dirty="0" err="1"/>
              <a:t>Sampel</a:t>
            </a:r>
            <a:r>
              <a:rPr lang="en-US" dirty="0"/>
              <a:t> 1 </a:t>
            </a:r>
            <a:r>
              <a:rPr lang="en-US" dirty="0" err="1"/>
              <a:t>berisi</a:t>
            </a:r>
            <a:r>
              <a:rPr lang="en-US" dirty="0"/>
              <a:t> 38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SMA A,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2 </a:t>
            </a:r>
            <a:r>
              <a:rPr lang="en-US" dirty="0" err="1"/>
              <a:t>berisi</a:t>
            </a:r>
            <a:r>
              <a:rPr lang="en-US" dirty="0"/>
              <a:t> 48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SMA B.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rataan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SMA.</a:t>
            </a:r>
          </a:p>
          <a:p>
            <a:pPr marL="114300" indent="0" algn="just">
              <a:buNone/>
            </a:pPr>
            <a:r>
              <a:rPr lang="en-US" dirty="0" err="1"/>
              <a:t>Rataan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1 = 88,5</a:t>
            </a:r>
          </a:p>
          <a:p>
            <a:pPr marL="114300" indent="0" algn="just">
              <a:buNone/>
            </a:pPr>
            <a:r>
              <a:rPr lang="en-US" dirty="0" err="1"/>
              <a:t>Rataan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2 = 74,5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 err="1"/>
              <a:t>Tentukan</a:t>
            </a:r>
            <a:r>
              <a:rPr lang="en-US" dirty="0"/>
              <a:t> 98% confidence interval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rataan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SMA </a:t>
            </a:r>
            <a:r>
              <a:rPr lang="en-US" dirty="0" err="1"/>
              <a:t>tersebut</a:t>
            </a:r>
            <a:r>
              <a:rPr lang="en-US" dirty="0"/>
              <a:t> 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035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43434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semikonduktor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chip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quality control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meneliti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chip yang </a:t>
            </a:r>
            <a:r>
              <a:rPr lang="en-US" dirty="0" err="1"/>
              <a:t>dihasilkan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 algn="just">
              <a:buFont typeface="+mj-lt"/>
              <a:buAutoNum type="alphaLcParenR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100 chip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10 chip yang </a:t>
            </a:r>
            <a:r>
              <a:rPr lang="en-US" dirty="0" err="1"/>
              <a:t>rusak</a:t>
            </a:r>
            <a:r>
              <a:rPr lang="en-US" dirty="0"/>
              <a:t>, </a:t>
            </a:r>
            <a:r>
              <a:rPr lang="en-US" dirty="0" err="1"/>
              <a:t>tentukan</a:t>
            </a:r>
            <a:r>
              <a:rPr lang="en-US" dirty="0"/>
              <a:t> CI 95%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presentase</a:t>
            </a:r>
            <a:r>
              <a:rPr lang="en-US" dirty="0"/>
              <a:t> chip yang </a:t>
            </a:r>
            <a:r>
              <a:rPr lang="en-US" dirty="0" err="1"/>
              <a:t>rusak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!</a:t>
            </a:r>
          </a:p>
          <a:p>
            <a:pPr marL="571500" indent="-457200" algn="just">
              <a:buFont typeface="+mj-lt"/>
              <a:buAutoNum type="alphaLcParenR"/>
            </a:pPr>
            <a:endParaRPr lang="en-US" dirty="0"/>
          </a:p>
          <a:p>
            <a:pPr marL="571500" indent="-457200" algn="just">
              <a:buFont typeface="+mj-lt"/>
              <a:buAutoNum type="alphaLcParenR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melaporkan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5% chip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rusak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margin error 1% </a:t>
            </a:r>
            <a:r>
              <a:rPr lang="en-US" dirty="0" err="1"/>
              <a:t>untuk</a:t>
            </a:r>
            <a:r>
              <a:rPr lang="en-US" dirty="0"/>
              <a:t> CI 95%,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>
              <a:buNone/>
            </a:pPr>
            <a:r>
              <a:rPr lang="id-ID" b="1" dirty="0">
                <a:solidFill>
                  <a:srgbClr val="C00000"/>
                </a:solidFill>
              </a:rPr>
              <a:t>Estimator &amp; Estimates</a:t>
            </a:r>
          </a:p>
          <a:p>
            <a:pPr marL="114300" indent="0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Any statistic used to estimate the value of an unknown parameter </a:t>
            </a:r>
            <a:r>
              <a:rPr lang="el-GR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id-ID" dirty="0"/>
              <a:t> is called an </a:t>
            </a:r>
            <a:r>
              <a:rPr lang="id-ID" b="1" dirty="0">
                <a:solidFill>
                  <a:srgbClr val="0070C0"/>
                </a:solidFill>
              </a:rPr>
              <a:t>estimator</a:t>
            </a:r>
            <a:r>
              <a:rPr lang="id-ID" dirty="0"/>
              <a:t> of </a:t>
            </a:r>
            <a:r>
              <a:rPr lang="el-GR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id-ID" dirty="0"/>
              <a:t>.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The observed value of the estimator is called the </a:t>
            </a:r>
            <a:r>
              <a:rPr lang="id-ID" b="1" dirty="0">
                <a:solidFill>
                  <a:srgbClr val="0070C0"/>
                </a:solidFill>
              </a:rPr>
              <a:t>estimate</a:t>
            </a:r>
            <a:r>
              <a:rPr lang="id-ID" dirty="0"/>
              <a:t>.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There are two types of </a:t>
            </a:r>
            <a:r>
              <a:rPr lang="id-ID" b="1" dirty="0"/>
              <a:t>estimates</a:t>
            </a:r>
            <a:r>
              <a:rPr lang="id-ID" dirty="0"/>
              <a:t>:</a:t>
            </a:r>
          </a:p>
          <a:p>
            <a:pPr algn="just"/>
            <a:r>
              <a:rPr lang="id-ID" dirty="0" err="1"/>
              <a:t>Point</a:t>
            </a:r>
            <a:r>
              <a:rPr lang="id-ID" dirty="0"/>
              <a:t> </a:t>
            </a:r>
            <a:r>
              <a:rPr lang="id-ID" dirty="0" err="1"/>
              <a:t>estimate</a:t>
            </a:r>
            <a:r>
              <a:rPr lang="id-ID" dirty="0"/>
              <a:t>, </a:t>
            </a:r>
            <a:r>
              <a:rPr lang="id-ID" dirty="0" err="1"/>
              <a:t>using</a:t>
            </a:r>
            <a:r>
              <a:rPr lang="id-ID" dirty="0"/>
              <a:t> </a:t>
            </a:r>
            <a:r>
              <a:rPr lang="id-ID" dirty="0" err="1"/>
              <a:t>Maximum</a:t>
            </a:r>
            <a:r>
              <a:rPr lang="id-ID" dirty="0"/>
              <a:t> </a:t>
            </a:r>
            <a:r>
              <a:rPr lang="id-ID" dirty="0" err="1"/>
              <a:t>Likelihood</a:t>
            </a:r>
            <a:r>
              <a:rPr lang="id-ID" dirty="0"/>
              <a:t> </a:t>
            </a:r>
            <a:r>
              <a:rPr lang="id-ID" dirty="0" err="1"/>
              <a:t>Estimator</a:t>
            </a:r>
            <a:r>
              <a:rPr lang="id-ID" dirty="0"/>
              <a:t> (MLE) </a:t>
            </a:r>
          </a:p>
          <a:p>
            <a:pPr algn="just"/>
            <a:r>
              <a:rPr lang="id-ID" dirty="0"/>
              <a:t>Interval estimate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8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>
              <a:buNone/>
            </a:pPr>
            <a:r>
              <a:rPr lang="id-ID" b="1" dirty="0">
                <a:solidFill>
                  <a:srgbClr val="C00000"/>
                </a:solidFill>
              </a:rPr>
              <a:t>Estimator &amp; Estimates</a:t>
            </a:r>
          </a:p>
          <a:p>
            <a:pPr marL="114300" indent="0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>
                <a:solidFill>
                  <a:srgbClr val="0070C0"/>
                </a:solidFill>
              </a:rPr>
              <a:t>Interval Estimate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In this case, rather than specifying a certain value as our estimate of </a:t>
            </a:r>
            <a:r>
              <a:rPr lang="el-GR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id-ID" dirty="0"/>
              <a:t>, we specify an </a:t>
            </a:r>
            <a:r>
              <a:rPr lang="id-ID" b="1" dirty="0">
                <a:solidFill>
                  <a:srgbClr val="0070C0"/>
                </a:solidFill>
              </a:rPr>
              <a:t>interval</a:t>
            </a:r>
            <a:r>
              <a:rPr lang="id-ID" dirty="0"/>
              <a:t> in which we estimate </a:t>
            </a:r>
            <a:r>
              <a:rPr lang="el-GR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θ </a:t>
            </a:r>
            <a:r>
              <a:rPr lang="id-ID" dirty="0"/>
              <a:t>that lies.</a:t>
            </a:r>
          </a:p>
          <a:p>
            <a:pPr marL="114300" indent="0" algn="just">
              <a:buNone/>
            </a:pPr>
            <a:endParaRPr lang="id-ID" dirty="0"/>
          </a:p>
          <a:p>
            <a:pPr marL="114300" indent="0" algn="just">
              <a:buNone/>
            </a:pPr>
            <a:r>
              <a:rPr lang="id-ID" dirty="0"/>
              <a:t>Moreover, we also consider the question of how much </a:t>
            </a:r>
            <a:r>
              <a:rPr lang="id-ID" b="1" dirty="0">
                <a:solidFill>
                  <a:srgbClr val="0070C0"/>
                </a:solidFill>
              </a:rPr>
              <a:t>confidence</a:t>
            </a:r>
            <a:r>
              <a:rPr lang="id-ID" dirty="0"/>
              <a:t> we can attach to such an interval estimate.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0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572" y="2514600"/>
            <a:ext cx="7620000" cy="1143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Interval</a:t>
            </a:r>
            <a:r>
              <a:rPr lang="id-ID" dirty="0">
                <a:solidFill>
                  <a:schemeClr val="accent1">
                    <a:lumMod val="50000"/>
                  </a:schemeClr>
                </a:solidFill>
              </a:rPr>
              <a:t> Estimates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FASILKOM, Universitas Indonesia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227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8407</TotalTime>
  <Words>3834</Words>
  <Application>Microsoft Macintosh PowerPoint</Application>
  <PresentationFormat>On-screen Show (4:3)</PresentationFormat>
  <Paragraphs>580</Paragraphs>
  <Slides>64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Equation</vt:lpstr>
      <vt:lpstr>Parameter Estimation</vt:lpstr>
      <vt:lpstr>References</vt:lpstr>
      <vt:lpstr>Outline</vt:lpstr>
      <vt:lpstr>Parametric vs Non-Parametric Inference Problem</vt:lpstr>
      <vt:lpstr>PowerPoint Presentation</vt:lpstr>
      <vt:lpstr>PowerPoint Presentation</vt:lpstr>
      <vt:lpstr>PowerPoint Presentation</vt:lpstr>
      <vt:lpstr>PowerPoint Presentation</vt:lpstr>
      <vt:lpstr>Interval Estimates</vt:lpstr>
      <vt:lpstr>PowerPoint Presentation</vt:lpstr>
      <vt:lpstr>PowerPoint Presentation</vt:lpstr>
      <vt:lpstr>PowerPoint Presentation</vt:lpstr>
      <vt:lpstr>Sub-topics</vt:lpstr>
      <vt:lpstr>Interval Estimates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Interval Estimates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Interval Estimates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alfan</dc:creator>
  <cp:lastModifiedBy>Ika Alfina</cp:lastModifiedBy>
  <cp:revision>296</cp:revision>
  <cp:lastPrinted>2018-12-03T04:55:14Z</cp:lastPrinted>
  <dcterms:created xsi:type="dcterms:W3CDTF">2006-08-16T00:00:00Z</dcterms:created>
  <dcterms:modified xsi:type="dcterms:W3CDTF">2021-05-19T05:16:31Z</dcterms:modified>
</cp:coreProperties>
</file>