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a578b50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a578b506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c0c76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c0c76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Laplace: General Definition (Probability of an event)</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|E|=The number of successful outcomes</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|S|= The number of total outcomes</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Bayes Theorem: Probability of an event based on conditions related to the event (Conditional Probability)</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(A|B) = events</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P(A|B) = probability of A given B is true</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P(B|A) = probability of B given A is true</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P(A),P(B) = the independent probabilities of A and B</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578b506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578b506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a578b50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a578b50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Monte Carlo - guesses answer (can be incorrect but most likely correct)</a:t>
            </a:r>
            <a:endParaRPr/>
          </a:p>
          <a:p>
            <a:pPr indent="0" lvl="0" marL="0" rtl="0" algn="l">
              <a:spcBef>
                <a:spcPts val="0"/>
              </a:spcBef>
              <a:spcAft>
                <a:spcPts val="0"/>
              </a:spcAft>
              <a:buNone/>
            </a:pPr>
            <a:r>
              <a:rPr lang="en"/>
              <a:t>Las Vegas - always correct but time is always in question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ddbf394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ddbf394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Probability</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CS 131: Discrete Structures - Section # 17821</a:t>
            </a:r>
            <a:endParaRPr/>
          </a:p>
          <a:p>
            <a:pPr indent="0" lvl="0" marL="0" rtl="0" algn="l">
              <a:spcBef>
                <a:spcPts val="0"/>
              </a:spcBef>
              <a:spcAft>
                <a:spcPts val="0"/>
              </a:spcAft>
              <a:buNone/>
            </a:pPr>
            <a:r>
              <a:rPr lang="en"/>
              <a:t>BY Gerardo Espinoza Garcia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Origin of Probability Theory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Dating back to 1526, Italian mathematician, physician, and gambler Girolamo Cardano is credited with writing the first book on the subject of probability called Liber de Ludo Aleae (Book on Games of Chance).</a:t>
            </a:r>
            <a:endParaRPr/>
          </a:p>
          <a:p>
            <a:pPr indent="-342900" lvl="0" marL="457200" rtl="0" algn="l">
              <a:spcBef>
                <a:spcPts val="0"/>
              </a:spcBef>
              <a:spcAft>
                <a:spcPts val="0"/>
              </a:spcAft>
              <a:buSzPts val="1800"/>
              <a:buChar char="●"/>
            </a:pPr>
            <a:r>
              <a:rPr lang="en"/>
              <a:t>Forwarding into the seventeenth century, a gambling </a:t>
            </a:r>
            <a:r>
              <a:rPr lang="en"/>
              <a:t>dispute between two</a:t>
            </a:r>
            <a:r>
              <a:rPr lang="en"/>
              <a:t> French m</a:t>
            </a:r>
            <a:r>
              <a:rPr lang="en"/>
              <a:t>athematicians</a:t>
            </a:r>
            <a:r>
              <a:rPr lang="en"/>
              <a:t> Blaise Pascal and Pierre de Fermat led them to </a:t>
            </a:r>
            <a:r>
              <a:rPr lang="en"/>
              <a:t>study the odds of a dice when rolled repeatedly.</a:t>
            </a:r>
            <a:endParaRPr/>
          </a:p>
          <a:p>
            <a:pPr indent="-342900" lvl="0" marL="457200" rtl="0" algn="l">
              <a:spcBef>
                <a:spcPts val="0"/>
              </a:spcBef>
              <a:spcAft>
                <a:spcPts val="0"/>
              </a:spcAft>
              <a:buSzPts val="1800"/>
              <a:buChar char="●"/>
            </a:pPr>
            <a:r>
              <a:rPr lang="en"/>
              <a:t>In the eighteenth century French mathematician Laplace defined probability as the number of successful outcomes divided by the number of possible outcomes.</a:t>
            </a:r>
            <a:endParaRPr/>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a:t>
            </a:r>
            <a:endParaRPr sz="1466"/>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Laplace: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Bayes:</a:t>
            </a:r>
            <a:endParaRPr/>
          </a:p>
          <a:p>
            <a:pPr indent="0" lvl="0" marL="0" rtl="0" algn="l">
              <a:spcBef>
                <a:spcPts val="1200"/>
              </a:spcBef>
              <a:spcAft>
                <a:spcPts val="1200"/>
              </a:spcAft>
              <a:buNone/>
            </a:pPr>
            <a:r>
              <a:t/>
            </a:r>
            <a:endParaRPr/>
          </a:p>
        </p:txBody>
      </p:sp>
      <p:pic>
        <p:nvPicPr>
          <p:cNvPr id="73" name="Google Shape;73;p15"/>
          <p:cNvPicPr preferRelativeResize="0"/>
          <p:nvPr/>
        </p:nvPicPr>
        <p:blipFill rotWithShape="1">
          <a:blip r:embed="rId3">
            <a:alphaModFix/>
          </a:blip>
          <a:srcRect b="-18120" l="6589" r="-6589" t="18119"/>
          <a:stretch/>
        </p:blipFill>
        <p:spPr>
          <a:xfrm>
            <a:off x="1366300" y="1625050"/>
            <a:ext cx="977575" cy="660175"/>
          </a:xfrm>
          <a:prstGeom prst="rect">
            <a:avLst/>
          </a:prstGeom>
          <a:noFill/>
          <a:ln>
            <a:noFill/>
          </a:ln>
        </p:spPr>
      </p:pic>
      <p:pic>
        <p:nvPicPr>
          <p:cNvPr id="74" name="Google Shape;74;p15"/>
          <p:cNvPicPr preferRelativeResize="0"/>
          <p:nvPr/>
        </p:nvPicPr>
        <p:blipFill rotWithShape="1">
          <a:blip r:embed="rId4">
            <a:alphaModFix/>
          </a:blip>
          <a:srcRect b="1503" l="1512" r="1503" t="1512"/>
          <a:stretch/>
        </p:blipFill>
        <p:spPr>
          <a:xfrm>
            <a:off x="1063225" y="3159700"/>
            <a:ext cx="2043775" cy="1197525"/>
          </a:xfrm>
          <a:prstGeom prst="rect">
            <a:avLst/>
          </a:prstGeom>
          <a:noFill/>
          <a:ln>
            <a:noFill/>
          </a:ln>
        </p:spPr>
      </p:pic>
      <p:pic>
        <p:nvPicPr>
          <p:cNvPr id="75" name="Google Shape;75;p15"/>
          <p:cNvPicPr preferRelativeResize="0"/>
          <p:nvPr/>
        </p:nvPicPr>
        <p:blipFill>
          <a:blip r:embed="rId5">
            <a:alphaModFix/>
          </a:blip>
          <a:stretch>
            <a:fillRect/>
          </a:stretch>
        </p:blipFill>
        <p:spPr>
          <a:xfrm>
            <a:off x="3841125" y="833750"/>
            <a:ext cx="5038076" cy="3961800"/>
          </a:xfrm>
          <a:prstGeom prst="rect">
            <a:avLst/>
          </a:prstGeom>
          <a:noFill/>
          <a:ln>
            <a:noFill/>
          </a:ln>
        </p:spPr>
      </p:pic>
      <p:sp>
        <p:nvSpPr>
          <p:cNvPr id="76" name="Google Shape;76;p15"/>
          <p:cNvSpPr txBox="1"/>
          <p:nvPr/>
        </p:nvSpPr>
        <p:spPr>
          <a:xfrm>
            <a:off x="4943113" y="445025"/>
            <a:ext cx="28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Discrete Probability Distributions</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Probability important?</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Despite</a:t>
            </a:r>
            <a:r>
              <a:rPr lang="en"/>
              <a:t> starting with the purpose of studying gambling, The uses of probability has evolved.</a:t>
            </a:r>
            <a:endParaRPr/>
          </a:p>
          <a:p>
            <a:pPr indent="-342900" lvl="0" marL="457200" rtl="0" algn="l">
              <a:spcBef>
                <a:spcPts val="1200"/>
              </a:spcBef>
              <a:spcAft>
                <a:spcPts val="0"/>
              </a:spcAft>
              <a:buSzPts val="1800"/>
              <a:buChar char="●"/>
            </a:pPr>
            <a:r>
              <a:rPr lang="en"/>
              <a:t>Meteorologists: use patterns to predict the probability of rain</a:t>
            </a:r>
            <a:endParaRPr/>
          </a:p>
          <a:p>
            <a:pPr indent="-342900" lvl="0" marL="457200" rtl="0" algn="l">
              <a:spcBef>
                <a:spcPts val="0"/>
              </a:spcBef>
              <a:spcAft>
                <a:spcPts val="0"/>
              </a:spcAft>
              <a:buSzPts val="1800"/>
              <a:buChar char="●"/>
            </a:pPr>
            <a:r>
              <a:rPr lang="en"/>
              <a:t>Genetics: understand the inheritance of traits</a:t>
            </a:r>
            <a:endParaRPr/>
          </a:p>
          <a:p>
            <a:pPr indent="-342900" lvl="0" marL="457200" rtl="0" algn="l">
              <a:spcBef>
                <a:spcPts val="0"/>
              </a:spcBef>
              <a:spcAft>
                <a:spcPts val="0"/>
              </a:spcAft>
              <a:buSzPts val="1800"/>
              <a:buChar char="●"/>
            </a:pPr>
            <a:r>
              <a:rPr lang="en"/>
              <a:t>Winning the lottery</a:t>
            </a:r>
            <a:endParaRPr/>
          </a:p>
          <a:p>
            <a:pPr indent="-342900" lvl="0" marL="457200" rtl="0" algn="l">
              <a:spcBef>
                <a:spcPts val="0"/>
              </a:spcBef>
              <a:spcAft>
                <a:spcPts val="0"/>
              </a:spcAft>
              <a:buSzPts val="1800"/>
              <a:buChar char="●"/>
            </a:pPr>
            <a:r>
              <a:rPr lang="en"/>
              <a:t>Smart phones: constantly suggest words to use</a:t>
            </a:r>
            <a:endParaRPr/>
          </a:p>
          <a:p>
            <a:pPr indent="-342900" lvl="0" marL="457200" rtl="0" algn="l">
              <a:spcBef>
                <a:spcPts val="0"/>
              </a:spcBef>
              <a:spcAft>
                <a:spcPts val="0"/>
              </a:spcAft>
              <a:buSzPts val="1800"/>
              <a:buChar char="●"/>
            </a:pPr>
            <a:r>
              <a:rPr lang="en"/>
              <a:t>Dying: car crashes, airplanes, etc.</a:t>
            </a:r>
            <a:endParaRPr/>
          </a:p>
          <a:p>
            <a:pPr indent="-342900" lvl="0" marL="457200" rtl="0" algn="l">
              <a:spcBef>
                <a:spcPts val="0"/>
              </a:spcBef>
              <a:spcAft>
                <a:spcPts val="0"/>
              </a:spcAft>
              <a:buSzPts val="1800"/>
              <a:buChar char="●"/>
            </a:pPr>
            <a:r>
              <a:rPr lang="en"/>
              <a:t>Computer Science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a:t>
            </a:r>
            <a:r>
              <a:rPr lang="en"/>
              <a:t> in Computer Science</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Probabilistic</a:t>
            </a:r>
            <a:r>
              <a:rPr lang="en"/>
              <a:t> Algorithms</a:t>
            </a:r>
            <a:endParaRPr/>
          </a:p>
          <a:p>
            <a:pPr indent="-317500" lvl="1" marL="914400" rtl="0" algn="l">
              <a:spcBef>
                <a:spcPts val="0"/>
              </a:spcBef>
              <a:spcAft>
                <a:spcPts val="0"/>
              </a:spcAft>
              <a:buSzPts val="1400"/>
              <a:buChar char="○"/>
            </a:pPr>
            <a:r>
              <a:rPr lang="en"/>
              <a:t>Monte Carlo Algorithm - A randomized </a:t>
            </a:r>
            <a:r>
              <a:rPr lang="en"/>
              <a:t>algorithm</a:t>
            </a:r>
            <a:r>
              <a:rPr lang="en"/>
              <a:t> with a fixed running time which does not always give a correct answer. </a:t>
            </a:r>
            <a:endParaRPr/>
          </a:p>
          <a:p>
            <a:pPr indent="-317500" lvl="1" marL="914400" rtl="0" algn="l">
              <a:spcBef>
                <a:spcPts val="0"/>
              </a:spcBef>
              <a:spcAft>
                <a:spcPts val="0"/>
              </a:spcAft>
              <a:buSzPts val="1400"/>
              <a:buChar char="○"/>
            </a:pPr>
            <a:r>
              <a:rPr lang="en"/>
              <a:t>Las Vegas Algorithm - A </a:t>
            </a:r>
            <a:r>
              <a:rPr lang="en"/>
              <a:t>randomized</a:t>
            </a:r>
            <a:r>
              <a:rPr lang="en"/>
              <a:t> algorithm without a fixed running which always gives a correct answer.</a:t>
            </a:r>
            <a:endParaRPr/>
          </a:p>
          <a:p>
            <a:pPr indent="-342900" lvl="0" marL="457200" rtl="0" algn="l">
              <a:spcBef>
                <a:spcPts val="0"/>
              </a:spcBef>
              <a:spcAft>
                <a:spcPts val="0"/>
              </a:spcAft>
              <a:buSzPts val="1800"/>
              <a:buChar char="●"/>
            </a:pPr>
            <a:r>
              <a:rPr lang="en"/>
              <a:t>Computer Hardware</a:t>
            </a:r>
            <a:endParaRPr/>
          </a:p>
          <a:p>
            <a:pPr indent="-342900" lvl="0" marL="457200" rtl="0" algn="l">
              <a:spcBef>
                <a:spcPts val="0"/>
              </a:spcBef>
              <a:spcAft>
                <a:spcPts val="0"/>
              </a:spcAft>
              <a:buSzPts val="1800"/>
              <a:buChar char="●"/>
            </a:pPr>
            <a:r>
              <a:rPr lang="en"/>
              <a:t>Databases</a:t>
            </a:r>
            <a:endParaRPr/>
          </a:p>
          <a:p>
            <a:pPr indent="-342900" lvl="0" marL="457200" rtl="0" algn="l">
              <a:spcBef>
                <a:spcPts val="0"/>
              </a:spcBef>
              <a:spcAft>
                <a:spcPts val="0"/>
              </a:spcAft>
              <a:buSzPts val="1800"/>
              <a:buChar char="●"/>
            </a:pPr>
            <a:r>
              <a:rPr lang="en"/>
              <a:t>Network and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In Conclusion Probability is a part of our daily lives. Moreover, as a student in computer science is crucial to understand and best </a:t>
            </a:r>
            <a:r>
              <a:rPr lang="en"/>
              <a:t>implement</a:t>
            </a:r>
            <a:r>
              <a:rPr lang="en"/>
              <a:t> probability when it is needed in the tasks at hand.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