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8b50201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8b50201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c8b50201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c8b50201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c8b50201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c8b50201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8b50201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8b50201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8b5020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8b5020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8b5020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8b5020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8b5020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c8b5020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8b50201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8b50201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8b5020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c8b5020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8b50201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8b5020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8b5020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8b5020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Cryptography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5"/>
            <a:ext cx="8222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Matias Carhuamaca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CS 131 Spring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05/22/22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3283" r="4209" t="0"/>
          <a:stretch/>
        </p:blipFill>
        <p:spPr>
          <a:xfrm>
            <a:off x="4644125" y="2614025"/>
            <a:ext cx="3823815" cy="22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 Ciphers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98650"/>
            <a:ext cx="8520600" cy="4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More complex form of </a:t>
            </a:r>
            <a:r>
              <a:rPr lang="en">
                <a:solidFill>
                  <a:schemeClr val="lt1"/>
                </a:solidFill>
              </a:rPr>
              <a:t>cryptography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Instead of changing individual letters/characters with other individual characters, this cipher is done by replacing blocks of letters with other blocks of letters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permutations and by splitting the letters into blocks of certain size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Ex: Encrypt “PIRATE ATTACK”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first split the letters of the plaintext into blocks of four letters.We obtain PIRA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TEAT TACK. To encrypt each block, we send the first letter to the third position, the second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letter to the first position, the third letter to the fourth position, and the fourth letter to the second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position. We obtain IAPR ETTA AKTC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675" y="2875877"/>
            <a:ext cx="1356850" cy="1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Works Cited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“Cryptography.” </a:t>
            </a:r>
            <a:r>
              <a:rPr i="1" lang="en">
                <a:solidFill>
                  <a:schemeClr val="lt1"/>
                </a:solidFill>
              </a:rPr>
              <a:t>Wikipedia</a:t>
            </a:r>
            <a:r>
              <a:rPr lang="en">
                <a:solidFill>
                  <a:schemeClr val="lt1"/>
                </a:solidFill>
              </a:rPr>
              <a:t>, Wikimedia Foundation, 20 May 2022, https://en.wikipedia.org/wiki/Cryptography.</a:t>
            </a:r>
            <a:endParaRPr>
              <a:solidFill>
                <a:schemeClr val="lt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Google Images</a:t>
            </a:r>
            <a:r>
              <a:rPr lang="en">
                <a:solidFill>
                  <a:schemeClr val="lt1"/>
                </a:solidFill>
              </a:rPr>
              <a:t>, Google, https://images.google.com/. </a:t>
            </a:r>
            <a:endParaRPr sz="2500">
              <a:solidFill>
                <a:schemeClr val="lt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Rosen, Kenneth H. “4.6 Cryptography.” </a:t>
            </a:r>
            <a:r>
              <a:rPr i="1" lang="en">
                <a:solidFill>
                  <a:schemeClr val="lt1"/>
                </a:solidFill>
              </a:rPr>
              <a:t>Discrete Mathematics and Its Applications</a:t>
            </a:r>
            <a:r>
              <a:rPr lang="en">
                <a:solidFill>
                  <a:schemeClr val="lt1"/>
                </a:solidFill>
              </a:rPr>
              <a:t>, McGraw-Hill, New York, 2019.</a:t>
            </a:r>
            <a:endParaRPr>
              <a:solidFill>
                <a:schemeClr val="lt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“What Is Cryptography and How Does It Work?” </a:t>
            </a:r>
            <a:r>
              <a:rPr i="1" lang="en">
                <a:solidFill>
                  <a:schemeClr val="lt1"/>
                </a:solidFill>
              </a:rPr>
              <a:t>Synopsys</a:t>
            </a:r>
            <a:r>
              <a:rPr lang="en">
                <a:solidFill>
                  <a:schemeClr val="lt1"/>
                </a:solidFill>
              </a:rPr>
              <a:t>, https://www.synopsys.com/glossary/what-is-cryptography.html.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End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Thank you for your time!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50" y="111367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Cryptography?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Practice and study of techniques for safe and secure communication between two parties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Construction and analysis of protocols used to make certain private information and messages not easily obtained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Modern-day, it is the most common form of cybersecurity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25" y="3096100"/>
            <a:ext cx="3237550" cy="18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of Cryptography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 prevent access and invasion of privacy of sensitive information by </a:t>
            </a:r>
            <a:r>
              <a:rPr lang="en">
                <a:solidFill>
                  <a:schemeClr val="lt1"/>
                </a:solidFill>
              </a:rPr>
              <a:t>third</a:t>
            </a:r>
            <a:r>
              <a:rPr lang="en">
                <a:solidFill>
                  <a:schemeClr val="lt1"/>
                </a:solidFill>
              </a:rPr>
              <a:t> party adversaries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Used in Emails, company devices, electronic payments, websites, etc.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All big and major companies and </a:t>
            </a:r>
            <a:r>
              <a:rPr lang="en">
                <a:solidFill>
                  <a:schemeClr val="lt1"/>
                </a:solidFill>
              </a:rPr>
              <a:t>government</a:t>
            </a:r>
            <a:r>
              <a:rPr lang="en">
                <a:solidFill>
                  <a:schemeClr val="lt1"/>
                </a:solidFill>
              </a:rPr>
              <a:t> agencies utilize cryptography to have secure communications and keep sensitive information confidential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25" y="2990200"/>
            <a:ext cx="4266425" cy="2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is Cryptography Done?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Done through the process of encryption and decryption using a set key; This key is known as a cipher and it is an established algorithm for which the encrypted content can be decrypted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Earliest recorded use of </a:t>
            </a:r>
            <a:r>
              <a:rPr lang="en">
                <a:solidFill>
                  <a:schemeClr val="lt1"/>
                </a:solidFill>
              </a:rPr>
              <a:t>cryptography</a:t>
            </a:r>
            <a:r>
              <a:rPr lang="en">
                <a:solidFill>
                  <a:schemeClr val="lt1"/>
                </a:solidFill>
              </a:rPr>
              <a:t> was Caesar Cipher in the 9th Century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Classical Cryptography, </a:t>
            </a:r>
            <a:r>
              <a:rPr lang="en">
                <a:solidFill>
                  <a:schemeClr val="lt1"/>
                </a:solidFill>
              </a:rPr>
              <a:t>such</a:t>
            </a:r>
            <a:r>
              <a:rPr lang="en">
                <a:solidFill>
                  <a:schemeClr val="lt1"/>
                </a:solidFill>
              </a:rPr>
              <a:t> as the Caesar Cipher, rely on the concept of shift cipher for their encryptions and reverting the process in order to decrypt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9354" l="4699" r="4934" t="12824"/>
          <a:stretch/>
        </p:blipFill>
        <p:spPr>
          <a:xfrm>
            <a:off x="636675" y="3252150"/>
            <a:ext cx="4892375" cy="16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Shift Ciphers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Follow formula f (p) = (p + k) mod 26;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 being the numerical value relative to the original letter’s location in the alphabet, and k being the shift amount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Since there are only 26 letters in the alphabet, the mod 26 is there to reset count so that the value is always valid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Caesar Cipher is shift cipher of three so k = 3. So message letter A -&gt; 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“Hello There” -&gt; “Khoor Wkhuh”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25" y="3548000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Encryption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 previously mentioned, classical cryptography uses the function f(p) = (p + k) mod 26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 is assigned specific value and it is set as the key between the two parties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All letters are then shifted by the provided k value to finalize the cipher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Cipher is sent sent to the </a:t>
            </a:r>
            <a:r>
              <a:rPr lang="en">
                <a:solidFill>
                  <a:schemeClr val="lt1"/>
                </a:solidFill>
              </a:rPr>
              <a:t>second</a:t>
            </a:r>
            <a:r>
              <a:rPr lang="en">
                <a:solidFill>
                  <a:schemeClr val="lt1"/>
                </a:solidFill>
              </a:rPr>
              <a:t> party which already has the key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50" y="3093850"/>
            <a:ext cx="6591649" cy="19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Decryption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99075" y="1248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 order to decrypt, the second party uses the key (established k value) to reverse the shift of the letter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Better understood as the function f^ −1(p) = (p - k) mod 26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Moving back the letter given in the cipher by the value k that corresponds to the alphabet retrieves the original messages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 -&gt; A; so </a:t>
            </a:r>
            <a:r>
              <a:rPr lang="en">
                <a:solidFill>
                  <a:schemeClr val="lt1"/>
                </a:solidFill>
              </a:rPr>
              <a:t>“Khoor Wkhuh” -&gt; “Hello There”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24919" l="20175" r="18520" t="25252"/>
          <a:stretch/>
        </p:blipFill>
        <p:spPr>
          <a:xfrm>
            <a:off x="955050" y="3439075"/>
            <a:ext cx="2512099" cy="11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Cryptanalysis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Process of recovering /decrypting ciphertext without knowledge of both the encryption method nor the key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Possible with classical </a:t>
            </a:r>
            <a:r>
              <a:rPr lang="en">
                <a:solidFill>
                  <a:schemeClr val="lt1"/>
                </a:solidFill>
              </a:rPr>
              <a:t>cryptography</a:t>
            </a:r>
            <a:r>
              <a:rPr lang="en">
                <a:solidFill>
                  <a:schemeClr val="lt1"/>
                </a:solidFill>
              </a:rPr>
              <a:t> due to its lower complexity but still complicated to achieve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Trial</a:t>
            </a:r>
            <a:r>
              <a:rPr lang="en">
                <a:solidFill>
                  <a:schemeClr val="lt1"/>
                </a:solidFill>
              </a:rPr>
              <a:t> and error method of replacing most common found letter in the cipher with the most common found letter in english lexicon and attempting to make sense of result.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If result makes no sense, then move on to replacing the most common letter in the cipher with the second most common letter in english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lexicon and so 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191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of Cryptanalysis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736900"/>
            <a:ext cx="85206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Decrypt “Hthgpun”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 nine most common letters in English text and their approximate relative frequencies are E 13%,T 9%, A 8%, O 8%, I 7%, N 7%, S 7%, H 6%, and R 6%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-Most common letter in the cipher is “H/h”, therefore replace all H/h with E. E -&gt; H is a shift of 3 so shift all other letters back by 3 resulting in “Eqedmrk”. Makes no sense so move on.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-Replace H/h with T. T -&gt; H is a shift of 14 so shift all other letters forward by 14 resulting in “Tftsbgz”. Still makes no sense so move on.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-Replace H/h with A. A -&gt; H is a shift of 7 so shift all other letters back by 7 resulting in “Amazing” which makes sense. </a:t>
            </a:r>
            <a:r>
              <a:rPr lang="en" sz="1600">
                <a:solidFill>
                  <a:schemeClr val="lt1"/>
                </a:solidFill>
              </a:rPr>
              <a:t>Therefore, the message was “Amazing” with the key being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 = 7.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