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roxima Nova"/>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italic.fntdata"/><Relationship Id="rId6" Type="http://schemas.openxmlformats.org/officeDocument/2006/relationships/slide" Target="slides/slide1.xml"/><Relationship Id="rId18"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c6c864b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2c6c864b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83109cce4_0_1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83109cce4_0_1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83109cce4_0_10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83109cce4_0_1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83109cce4_0_10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83109cce4_0_10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83109cce4_0_10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83109cce4_0_10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83109cce4_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83109cce4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83109cce4_0_1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83109cce4_0_1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83109cce4_0_1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83109cce4_0_1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83109cce4_0_1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83109cce4_0_1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83109cce4_0_1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83109cce4_0_1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4.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7.gif"/><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10.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gif"/><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Sorting Algorithms &amp; Time Complexities</a:t>
            </a:r>
            <a:endParaRPr/>
          </a:p>
        </p:txBody>
      </p:sp>
      <p:sp>
        <p:nvSpPr>
          <p:cNvPr id="60" name="Google Shape;60;p13"/>
          <p:cNvSpPr txBox="1"/>
          <p:nvPr>
            <p:ph idx="1" type="subTitle"/>
          </p:nvPr>
        </p:nvSpPr>
        <p:spPr>
          <a:xfrm>
            <a:off x="510450" y="3182347"/>
            <a:ext cx="8123100" cy="1724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By: Matthew Franco</a:t>
            </a:r>
            <a:br>
              <a:rPr lang="en"/>
            </a:br>
            <a:r>
              <a:rPr lang="en"/>
              <a:t>CS 131 Discrete Structures for Computer Science</a:t>
            </a:r>
            <a:endParaRPr/>
          </a:p>
          <a:p>
            <a:pPr indent="0" lvl="0" marL="0" rtl="0" algn="l">
              <a:spcBef>
                <a:spcPts val="0"/>
              </a:spcBef>
              <a:spcAft>
                <a:spcPts val="0"/>
              </a:spcAft>
              <a:buNone/>
            </a:pPr>
            <a:r>
              <a:rPr lang="en"/>
              <a:t>Spring 2022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544350" y="970100"/>
            <a:ext cx="8055300" cy="2739600"/>
          </a:xfrm>
          <a:prstGeom prst="rect">
            <a:avLst/>
          </a:prstGeom>
        </p:spPr>
        <p:txBody>
          <a:bodyPr anchorCtr="0" anchor="ctr" bIns="91425" lIns="91425" spcFirstLastPara="1" rIns="91425" wrap="square" tIns="91425">
            <a:normAutofit/>
          </a:bodyPr>
          <a:lstStyle/>
          <a:p>
            <a:pPr indent="0" lvl="0" marL="0" rtl="0" algn="l">
              <a:lnSpc>
                <a:spcPct val="115000"/>
              </a:lnSpc>
              <a:spcBef>
                <a:spcPts val="1200"/>
              </a:spcBef>
              <a:spcAft>
                <a:spcPts val="0"/>
              </a:spcAft>
              <a:buNone/>
            </a:pPr>
            <a:r>
              <a:rPr lang="en" sz="1300">
                <a:solidFill>
                  <a:srgbClr val="000000"/>
                </a:solidFill>
              </a:rPr>
              <a:t>“Sorting Algorithms.” </a:t>
            </a:r>
            <a:r>
              <a:rPr i="1" lang="en" sz="1300">
                <a:solidFill>
                  <a:srgbClr val="000000"/>
                </a:solidFill>
              </a:rPr>
              <a:t>GeeksforGeeks</a:t>
            </a:r>
            <a:r>
              <a:rPr lang="en" sz="1300">
                <a:solidFill>
                  <a:srgbClr val="000000"/>
                </a:solidFill>
              </a:rPr>
              <a:t>, 22 Apr. 2022, https://www.geeksforgeeks.org/sorting-algorithms/. </a:t>
            </a:r>
            <a:endParaRPr sz="1300">
              <a:solidFill>
                <a:srgbClr val="000000"/>
              </a:solidFill>
            </a:endParaRPr>
          </a:p>
          <a:p>
            <a:pPr indent="0" lvl="0" marL="0" rtl="0" algn="l">
              <a:lnSpc>
                <a:spcPct val="115000"/>
              </a:lnSpc>
              <a:spcBef>
                <a:spcPts val="1200"/>
              </a:spcBef>
              <a:spcAft>
                <a:spcPts val="0"/>
              </a:spcAft>
              <a:buNone/>
            </a:pPr>
            <a:r>
              <a:t/>
            </a:r>
            <a:endParaRPr sz="1300">
              <a:solidFill>
                <a:srgbClr val="000000"/>
              </a:solidFill>
            </a:endParaRPr>
          </a:p>
          <a:p>
            <a:pPr indent="0" lvl="0" marL="0" rtl="0" algn="l">
              <a:lnSpc>
                <a:spcPct val="115000"/>
              </a:lnSpc>
              <a:spcBef>
                <a:spcPts val="1200"/>
              </a:spcBef>
              <a:spcAft>
                <a:spcPts val="0"/>
              </a:spcAft>
              <a:buNone/>
            </a:pPr>
            <a:r>
              <a:rPr lang="en" sz="1300">
                <a:solidFill>
                  <a:srgbClr val="000000"/>
                </a:solidFill>
              </a:rPr>
              <a:t>Rosen, Kenneth H. </a:t>
            </a:r>
            <a:r>
              <a:rPr i="1" lang="en" sz="1300">
                <a:solidFill>
                  <a:srgbClr val="000000"/>
                </a:solidFill>
              </a:rPr>
              <a:t>Discrete Mathematics and Its Applications</a:t>
            </a:r>
            <a:r>
              <a:rPr lang="en" sz="1300">
                <a:solidFill>
                  <a:srgbClr val="000000"/>
                </a:solidFill>
              </a:rPr>
              <a:t>. 8th ed., McGraw-Hill Education, 2019.</a:t>
            </a:r>
            <a:r>
              <a:rPr lang="en" sz="1100">
                <a:solidFill>
                  <a:srgbClr val="000000"/>
                </a:solidFill>
              </a:rPr>
              <a:t> </a:t>
            </a:r>
            <a:endParaRPr sz="1100">
              <a:solidFill>
                <a:srgbClr val="000000"/>
              </a:solidFill>
            </a:endParaRPr>
          </a:p>
          <a:p>
            <a:pPr indent="0" lvl="0" marL="0" rtl="0" algn="l">
              <a:lnSpc>
                <a:spcPct val="115000"/>
              </a:lnSpc>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200"/>
          </a:p>
        </p:txBody>
      </p:sp>
      <p:sp>
        <p:nvSpPr>
          <p:cNvPr id="137" name="Google Shape;137;p22"/>
          <p:cNvSpPr/>
          <p:nvPr/>
        </p:nvSpPr>
        <p:spPr>
          <a:xfrm>
            <a:off x="752350" y="374350"/>
            <a:ext cx="7509300" cy="6009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2"/>
          <p:cNvSpPr txBox="1"/>
          <p:nvPr/>
        </p:nvSpPr>
        <p:spPr>
          <a:xfrm>
            <a:off x="3279150" y="428500"/>
            <a:ext cx="1660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Proxima Nova"/>
                <a:ea typeface="Proxima Nova"/>
                <a:cs typeface="Proxima Nova"/>
                <a:sym typeface="Proxima Nova"/>
              </a:rPr>
              <a:t>Works Cited:</a:t>
            </a:r>
            <a:endParaRPr sz="2000">
              <a:solidFill>
                <a:schemeClr val="lt1"/>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510450" y="2213550"/>
            <a:ext cx="8123100" cy="1572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End of Presentation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Thank </a:t>
            </a:r>
            <a:r>
              <a:rPr lang="en"/>
              <a:t>you for your attention!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Sorting Algorithm?</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method to reorganize any number of items into a specific order.</a:t>
            </a:r>
            <a:endParaRPr/>
          </a:p>
          <a:p>
            <a:pPr indent="-317500" lvl="1" marL="914400" rtl="0" algn="l">
              <a:spcBef>
                <a:spcPts val="0"/>
              </a:spcBef>
              <a:spcAft>
                <a:spcPts val="0"/>
              </a:spcAft>
              <a:buSzPts val="1400"/>
              <a:buChar char="-"/>
            </a:pPr>
            <a:r>
              <a:rPr lang="en"/>
              <a:t>Alphabetical, Increasing, Decreasing, Longest, Shortest, etc.</a:t>
            </a:r>
            <a:endParaRPr/>
          </a:p>
          <a:p>
            <a:pPr indent="-342900" lvl="0" marL="457200" rtl="0" algn="l">
              <a:spcBef>
                <a:spcPts val="0"/>
              </a:spcBef>
              <a:spcAft>
                <a:spcPts val="0"/>
              </a:spcAft>
              <a:buSzPts val="1800"/>
              <a:buChar char="-"/>
            </a:pPr>
            <a:r>
              <a:rPr lang="en"/>
              <a:t>Takes a list of items as </a:t>
            </a:r>
            <a:r>
              <a:rPr lang="en"/>
              <a:t>input</a:t>
            </a:r>
            <a:r>
              <a:rPr lang="en"/>
              <a:t> data, performs operations and outputs the sorted list.</a:t>
            </a:r>
            <a:endParaRPr/>
          </a:p>
          <a:p>
            <a:pPr indent="-317500" lvl="1" marL="914400" rtl="0" algn="l">
              <a:spcBef>
                <a:spcPts val="0"/>
              </a:spcBef>
              <a:spcAft>
                <a:spcPts val="0"/>
              </a:spcAft>
              <a:buSzPts val="1400"/>
              <a:buChar char="-"/>
            </a:pPr>
            <a:r>
              <a:rPr lang="en"/>
              <a:t>Lists: Arrays, Vectors, Linked Lists, etc.</a:t>
            </a:r>
            <a:endParaRPr/>
          </a:p>
          <a:p>
            <a:pPr indent="0" lvl="0" marL="0" rtl="0" algn="l">
              <a:spcBef>
                <a:spcPts val="1200"/>
              </a:spcBef>
              <a:spcAft>
                <a:spcPts val="1200"/>
              </a:spcAft>
              <a:buNone/>
            </a:pPr>
            <a:r>
              <a:t/>
            </a:r>
            <a:endParaRPr/>
          </a:p>
        </p:txBody>
      </p:sp>
      <p:pic>
        <p:nvPicPr>
          <p:cNvPr id="67" name="Google Shape;67;p14"/>
          <p:cNvPicPr preferRelativeResize="0"/>
          <p:nvPr/>
        </p:nvPicPr>
        <p:blipFill>
          <a:blip r:embed="rId3">
            <a:alphaModFix/>
          </a:blip>
          <a:stretch>
            <a:fillRect/>
          </a:stretch>
        </p:blipFill>
        <p:spPr>
          <a:xfrm>
            <a:off x="1796788" y="2986150"/>
            <a:ext cx="5550426" cy="16537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&amp; Where is a Sorting Algorithm used?</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Sorting Algorithms can be used whenever and wherever!</a:t>
            </a:r>
            <a:endParaRPr/>
          </a:p>
          <a:p>
            <a:pPr indent="-342900" lvl="0" marL="457200" rtl="0" algn="l">
              <a:spcBef>
                <a:spcPts val="0"/>
              </a:spcBef>
              <a:spcAft>
                <a:spcPts val="0"/>
              </a:spcAft>
              <a:buSzPts val="1800"/>
              <a:buChar char="-"/>
            </a:pPr>
            <a:r>
              <a:rPr lang="en"/>
              <a:t>Programming &amp; Coding: it can be used to sort</a:t>
            </a:r>
            <a:r>
              <a:rPr lang="en"/>
              <a:t> lists to help decrease running time when used in conjunction with another algorithm.</a:t>
            </a:r>
            <a:endParaRPr/>
          </a:p>
          <a:p>
            <a:pPr indent="-342900" lvl="0" marL="457200" rtl="0" algn="l">
              <a:spcBef>
                <a:spcPts val="0"/>
              </a:spcBef>
              <a:spcAft>
                <a:spcPts val="0"/>
              </a:spcAft>
              <a:buSzPts val="1800"/>
              <a:buChar char="-"/>
            </a:pPr>
            <a:r>
              <a:rPr lang="en"/>
              <a:t>Everyday Life: you can sort clothes, cards, money, books, and practically anything you can think of! This can help keep those lists of objects looking neat and reduce the time you will need to look for an object within the sorted list.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Sorting Algorithms (To Be Discussed)</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Bubble Sort</a:t>
            </a:r>
            <a:endParaRPr/>
          </a:p>
          <a:p>
            <a:pPr indent="-342900" lvl="0" marL="457200" rtl="0" algn="l">
              <a:spcBef>
                <a:spcPts val="0"/>
              </a:spcBef>
              <a:spcAft>
                <a:spcPts val="0"/>
              </a:spcAft>
              <a:buSzPts val="1800"/>
              <a:buChar char="-"/>
            </a:pPr>
            <a:r>
              <a:rPr lang="en"/>
              <a:t>Insertion Sort</a:t>
            </a:r>
            <a:endParaRPr/>
          </a:p>
          <a:p>
            <a:pPr indent="-342900" lvl="0" marL="457200" rtl="0" algn="l">
              <a:spcBef>
                <a:spcPts val="0"/>
              </a:spcBef>
              <a:spcAft>
                <a:spcPts val="0"/>
              </a:spcAft>
              <a:buSzPts val="1800"/>
              <a:buChar char="-"/>
            </a:pPr>
            <a:r>
              <a:rPr lang="en"/>
              <a:t>Selection Sort</a:t>
            </a:r>
            <a:endParaRPr/>
          </a:p>
          <a:p>
            <a:pPr indent="-342900" lvl="0" marL="457200" rtl="0" algn="l">
              <a:spcBef>
                <a:spcPts val="0"/>
              </a:spcBef>
              <a:spcAft>
                <a:spcPts val="0"/>
              </a:spcAft>
              <a:buSzPts val="1800"/>
              <a:buChar char="-"/>
            </a:pPr>
            <a:r>
              <a:rPr lang="en"/>
              <a:t>Merge Sort</a:t>
            </a:r>
            <a:endParaRPr/>
          </a:p>
          <a:p>
            <a:pPr indent="-342900" lvl="0" marL="457200" rtl="0" algn="l">
              <a:spcBef>
                <a:spcPts val="0"/>
              </a:spcBef>
              <a:spcAft>
                <a:spcPts val="0"/>
              </a:spcAft>
              <a:buSzPts val="1800"/>
              <a:buChar char="-"/>
            </a:pPr>
            <a:r>
              <a:rPr lang="en"/>
              <a:t>Quick Sort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265500" y="250775"/>
            <a:ext cx="4045200" cy="789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Bubble Sort</a:t>
            </a:r>
            <a:endParaRPr/>
          </a:p>
        </p:txBody>
      </p:sp>
      <p:sp>
        <p:nvSpPr>
          <p:cNvPr id="85" name="Google Shape;85;p17"/>
          <p:cNvSpPr txBox="1"/>
          <p:nvPr>
            <p:ph idx="1" type="subTitle"/>
          </p:nvPr>
        </p:nvSpPr>
        <p:spPr>
          <a:xfrm>
            <a:off x="265500" y="1040375"/>
            <a:ext cx="4045200" cy="389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it works:</a:t>
            </a:r>
            <a:endParaRPr/>
          </a:p>
          <a:p>
            <a:pPr indent="-317500" lvl="0" marL="457200" rtl="0" algn="l">
              <a:spcBef>
                <a:spcPts val="0"/>
              </a:spcBef>
              <a:spcAft>
                <a:spcPts val="0"/>
              </a:spcAft>
              <a:buSzPts val="1400"/>
              <a:buChar char="-"/>
            </a:pPr>
            <a:r>
              <a:rPr lang="en" sz="1400"/>
              <a:t>Simple Algorithm</a:t>
            </a:r>
            <a:endParaRPr sz="1400"/>
          </a:p>
          <a:p>
            <a:pPr indent="-317500" lvl="0" marL="457200" rtl="0" algn="l">
              <a:spcBef>
                <a:spcPts val="0"/>
              </a:spcBef>
              <a:spcAft>
                <a:spcPts val="0"/>
              </a:spcAft>
              <a:buSzPts val="1400"/>
              <a:buChar char="-"/>
            </a:pPr>
            <a:r>
              <a:rPr lang="en" sz="1400"/>
              <a:t>Repeatedly swaps the </a:t>
            </a:r>
            <a:r>
              <a:rPr lang="en" sz="1400"/>
              <a:t>adjacent</a:t>
            </a:r>
            <a:r>
              <a:rPr lang="en" sz="1400"/>
              <a:t> elements if the first element is greater than the second. Sorting stops when the final iteration confirms that all numbers are in the right order.</a:t>
            </a:r>
            <a:endParaRPr sz="1400"/>
          </a:p>
          <a:p>
            <a:pPr indent="0" lvl="0" marL="0" rtl="0" algn="l">
              <a:spcBef>
                <a:spcPts val="0"/>
              </a:spcBef>
              <a:spcAft>
                <a:spcPts val="0"/>
              </a:spcAft>
              <a:buNone/>
            </a:pPr>
            <a:r>
              <a:t/>
            </a:r>
            <a:endParaRPr/>
          </a:p>
          <a:p>
            <a:pPr indent="0" lvl="0" marL="0" rtl="0" algn="l">
              <a:spcBef>
                <a:spcPts val="0"/>
              </a:spcBef>
              <a:spcAft>
                <a:spcPts val="0"/>
              </a:spcAft>
              <a:buNone/>
            </a:pPr>
            <a:r>
              <a:rPr lang="en"/>
              <a:t>Time Complexity</a:t>
            </a:r>
            <a:endParaRPr/>
          </a:p>
          <a:p>
            <a:pPr indent="-317500" lvl="0" marL="457200" rtl="0" algn="l">
              <a:spcBef>
                <a:spcPts val="0"/>
              </a:spcBef>
              <a:spcAft>
                <a:spcPts val="0"/>
              </a:spcAft>
              <a:buSzPts val="1400"/>
              <a:buChar char="-"/>
            </a:pPr>
            <a:r>
              <a:rPr lang="en" sz="1400"/>
              <a:t>Best Case: Ω(n)</a:t>
            </a:r>
            <a:endParaRPr sz="1400"/>
          </a:p>
          <a:p>
            <a:pPr indent="-317500" lvl="0" marL="457200" rtl="0" algn="l">
              <a:spcBef>
                <a:spcPts val="0"/>
              </a:spcBef>
              <a:spcAft>
                <a:spcPts val="0"/>
              </a:spcAft>
              <a:buSzPts val="1400"/>
              <a:buChar char="-"/>
            </a:pPr>
            <a:r>
              <a:rPr lang="en" sz="1400"/>
              <a:t>Average: ϴ(</a:t>
            </a:r>
            <a:r>
              <a:rPr lang="en" sz="1400"/>
              <a:t>n</a:t>
            </a:r>
            <a:r>
              <a:rPr baseline="30000" lang="en" sz="1400"/>
              <a:t> 2</a:t>
            </a:r>
            <a:r>
              <a:rPr lang="en" sz="1400"/>
              <a:t>)</a:t>
            </a:r>
            <a:endParaRPr sz="1400">
              <a:latin typeface="Arial"/>
              <a:ea typeface="Arial"/>
              <a:cs typeface="Arial"/>
              <a:sym typeface="Arial"/>
            </a:endParaRPr>
          </a:p>
          <a:p>
            <a:pPr indent="-317500" lvl="0" marL="457200" rtl="0" algn="l">
              <a:spcBef>
                <a:spcPts val="0"/>
              </a:spcBef>
              <a:spcAft>
                <a:spcPts val="0"/>
              </a:spcAft>
              <a:buSzPts val="1400"/>
              <a:buChar char="-"/>
            </a:pPr>
            <a:r>
              <a:rPr lang="en" sz="1400"/>
              <a:t>Worst Case: O(</a:t>
            </a:r>
            <a:r>
              <a:rPr lang="en" sz="1400"/>
              <a:t>n</a:t>
            </a:r>
            <a:r>
              <a:rPr baseline="30000" lang="en" sz="1400"/>
              <a:t> 2</a:t>
            </a:r>
            <a:r>
              <a:rPr lang="en" sz="1400"/>
              <a:t>)</a:t>
            </a:r>
            <a:endParaRPr baseline="30000" sz="1400"/>
          </a:p>
        </p:txBody>
      </p:sp>
      <p:sp>
        <p:nvSpPr>
          <p:cNvPr id="86" name="Google Shape;86;p17"/>
          <p:cNvSpPr/>
          <p:nvPr/>
        </p:nvSpPr>
        <p:spPr>
          <a:xfrm>
            <a:off x="5020475" y="2836975"/>
            <a:ext cx="3705000" cy="149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7" name="Google Shape;87;p17"/>
          <p:cNvPicPr preferRelativeResize="0"/>
          <p:nvPr/>
        </p:nvPicPr>
        <p:blipFill>
          <a:blip r:embed="rId3">
            <a:alphaModFix/>
          </a:blip>
          <a:stretch>
            <a:fillRect/>
          </a:stretch>
        </p:blipFill>
        <p:spPr>
          <a:xfrm>
            <a:off x="5088625" y="2900749"/>
            <a:ext cx="3568700" cy="1369875"/>
          </a:xfrm>
          <a:prstGeom prst="rect">
            <a:avLst/>
          </a:prstGeom>
          <a:noFill/>
          <a:ln>
            <a:noFill/>
          </a:ln>
        </p:spPr>
      </p:pic>
      <p:sp>
        <p:nvSpPr>
          <p:cNvPr id="88" name="Google Shape;88;p17"/>
          <p:cNvSpPr/>
          <p:nvPr/>
        </p:nvSpPr>
        <p:spPr>
          <a:xfrm>
            <a:off x="5332775" y="548900"/>
            <a:ext cx="2943300" cy="184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 name="Google Shape;89;p17"/>
          <p:cNvPicPr preferRelativeResize="0"/>
          <p:nvPr/>
        </p:nvPicPr>
        <p:blipFill>
          <a:blip r:embed="rId4">
            <a:alphaModFix/>
          </a:blip>
          <a:stretch>
            <a:fillRect/>
          </a:stretch>
        </p:blipFill>
        <p:spPr>
          <a:xfrm>
            <a:off x="5391325" y="624825"/>
            <a:ext cx="2830800" cy="1698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265500" y="85800"/>
            <a:ext cx="4045200" cy="955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Insertion Sort</a:t>
            </a:r>
            <a:endParaRPr/>
          </a:p>
        </p:txBody>
      </p:sp>
      <p:sp>
        <p:nvSpPr>
          <p:cNvPr id="95" name="Google Shape;95;p18"/>
          <p:cNvSpPr txBox="1"/>
          <p:nvPr>
            <p:ph idx="1" type="subTitle"/>
          </p:nvPr>
        </p:nvSpPr>
        <p:spPr>
          <a:xfrm>
            <a:off x="265500" y="1041000"/>
            <a:ext cx="4045200" cy="388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it works:</a:t>
            </a:r>
            <a:endParaRPr/>
          </a:p>
          <a:p>
            <a:pPr indent="-317500" lvl="0" marL="457200" rtl="0" algn="l">
              <a:spcBef>
                <a:spcPts val="0"/>
              </a:spcBef>
              <a:spcAft>
                <a:spcPts val="0"/>
              </a:spcAft>
              <a:buSzPts val="1400"/>
              <a:buChar char="-"/>
            </a:pPr>
            <a:r>
              <a:rPr lang="en" sz="1400"/>
              <a:t>Simple Algorithm</a:t>
            </a:r>
            <a:endParaRPr sz="1400"/>
          </a:p>
          <a:p>
            <a:pPr indent="-317500" lvl="0" marL="457200" rtl="0" algn="l">
              <a:spcBef>
                <a:spcPts val="0"/>
              </a:spcBef>
              <a:spcAft>
                <a:spcPts val="0"/>
              </a:spcAft>
              <a:buSzPts val="1400"/>
              <a:buChar char="-"/>
            </a:pPr>
            <a:r>
              <a:rPr lang="en" sz="1400"/>
              <a:t>Goes through each element until it reaches the end of the list. If the element is in the right place, it is marked as sorted. Otherwise, the element is placed in the correct position.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Time Complexity</a:t>
            </a:r>
            <a:endParaRPr/>
          </a:p>
          <a:p>
            <a:pPr indent="-317500" lvl="0" marL="457200" rtl="0" algn="l">
              <a:spcBef>
                <a:spcPts val="0"/>
              </a:spcBef>
              <a:spcAft>
                <a:spcPts val="0"/>
              </a:spcAft>
              <a:buSzPts val="1400"/>
              <a:buChar char="-"/>
            </a:pPr>
            <a:r>
              <a:rPr lang="en" sz="1400"/>
              <a:t>Best Case: Ω(n)</a:t>
            </a:r>
            <a:endParaRPr sz="1400"/>
          </a:p>
          <a:p>
            <a:pPr indent="-317500" lvl="0" marL="457200" rtl="0" algn="l">
              <a:spcBef>
                <a:spcPts val="0"/>
              </a:spcBef>
              <a:spcAft>
                <a:spcPts val="0"/>
              </a:spcAft>
              <a:buSzPts val="1400"/>
              <a:buChar char="-"/>
            </a:pPr>
            <a:r>
              <a:rPr lang="en" sz="1400"/>
              <a:t>Average: ϴ(</a:t>
            </a:r>
            <a:r>
              <a:rPr lang="en" sz="1400"/>
              <a:t>n</a:t>
            </a:r>
            <a:r>
              <a:rPr baseline="30000" lang="en" sz="1400"/>
              <a:t> 2</a:t>
            </a:r>
            <a:r>
              <a:rPr lang="en" sz="1400"/>
              <a:t>)</a:t>
            </a:r>
            <a:endParaRPr sz="1400"/>
          </a:p>
          <a:p>
            <a:pPr indent="-317500" lvl="0" marL="457200" rtl="0" algn="l">
              <a:spcBef>
                <a:spcPts val="0"/>
              </a:spcBef>
              <a:spcAft>
                <a:spcPts val="0"/>
              </a:spcAft>
              <a:buSzPts val="1400"/>
              <a:buChar char="-"/>
            </a:pPr>
            <a:r>
              <a:rPr lang="en" sz="1400"/>
              <a:t>Worst Case: O(</a:t>
            </a:r>
            <a:r>
              <a:rPr lang="en" sz="1400"/>
              <a:t>n</a:t>
            </a:r>
            <a:r>
              <a:rPr baseline="30000" lang="en" sz="1400"/>
              <a:t> 2</a:t>
            </a:r>
            <a:r>
              <a:rPr lang="en" sz="1400"/>
              <a:t>)</a:t>
            </a:r>
            <a:endParaRPr sz="1400"/>
          </a:p>
        </p:txBody>
      </p:sp>
      <p:sp>
        <p:nvSpPr>
          <p:cNvPr id="96" name="Google Shape;96;p18"/>
          <p:cNvSpPr/>
          <p:nvPr/>
        </p:nvSpPr>
        <p:spPr>
          <a:xfrm>
            <a:off x="5129300" y="2442150"/>
            <a:ext cx="3459000" cy="191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7" name="Google Shape;97;p18"/>
          <p:cNvPicPr preferRelativeResize="0"/>
          <p:nvPr/>
        </p:nvPicPr>
        <p:blipFill>
          <a:blip r:embed="rId3">
            <a:alphaModFix/>
          </a:blip>
          <a:stretch>
            <a:fillRect/>
          </a:stretch>
        </p:blipFill>
        <p:spPr>
          <a:xfrm>
            <a:off x="5181313" y="2493650"/>
            <a:ext cx="3356375" cy="1801850"/>
          </a:xfrm>
          <a:prstGeom prst="rect">
            <a:avLst/>
          </a:prstGeom>
          <a:noFill/>
          <a:ln>
            <a:noFill/>
          </a:ln>
        </p:spPr>
      </p:pic>
      <p:sp>
        <p:nvSpPr>
          <p:cNvPr id="98" name="Google Shape;98;p18"/>
          <p:cNvSpPr/>
          <p:nvPr/>
        </p:nvSpPr>
        <p:spPr>
          <a:xfrm>
            <a:off x="5181325" y="312300"/>
            <a:ext cx="3213000" cy="197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9" name="Google Shape;99;p18"/>
          <p:cNvPicPr preferRelativeResize="0"/>
          <p:nvPr/>
        </p:nvPicPr>
        <p:blipFill>
          <a:blip r:embed="rId4">
            <a:alphaModFix/>
          </a:blip>
          <a:stretch>
            <a:fillRect/>
          </a:stretch>
        </p:blipFill>
        <p:spPr>
          <a:xfrm>
            <a:off x="5226474" y="363675"/>
            <a:ext cx="3125225" cy="1875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265500" y="108825"/>
            <a:ext cx="4045200" cy="926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Selection Sort</a:t>
            </a:r>
            <a:endParaRPr/>
          </a:p>
        </p:txBody>
      </p:sp>
      <p:sp>
        <p:nvSpPr>
          <p:cNvPr id="105" name="Google Shape;105;p19"/>
          <p:cNvSpPr txBox="1"/>
          <p:nvPr>
            <p:ph idx="1" type="subTitle"/>
          </p:nvPr>
        </p:nvSpPr>
        <p:spPr>
          <a:xfrm>
            <a:off x="265500" y="1035525"/>
            <a:ext cx="4045200" cy="389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it works:</a:t>
            </a:r>
            <a:endParaRPr/>
          </a:p>
          <a:p>
            <a:pPr indent="-317500" lvl="0" marL="457200" rtl="0" algn="l">
              <a:spcBef>
                <a:spcPts val="0"/>
              </a:spcBef>
              <a:spcAft>
                <a:spcPts val="0"/>
              </a:spcAft>
              <a:buSzPts val="1400"/>
              <a:buChar char="-"/>
            </a:pPr>
            <a:r>
              <a:rPr lang="en" sz="1400"/>
              <a:t>Repeatedly finds the lowest element from the unsorted elements.</a:t>
            </a:r>
            <a:endParaRPr sz="1400"/>
          </a:p>
          <a:p>
            <a:pPr indent="-317500" lvl="0" marL="457200" rtl="0" algn="l">
              <a:spcBef>
                <a:spcPts val="0"/>
              </a:spcBef>
              <a:spcAft>
                <a:spcPts val="0"/>
              </a:spcAft>
              <a:buSzPts val="1400"/>
              <a:buChar char="-"/>
            </a:pPr>
            <a:r>
              <a:rPr lang="en" sz="1400"/>
              <a:t>Two subarrays are used for the sorted &amp; unsorted elements.</a:t>
            </a:r>
            <a:endParaRPr sz="1400"/>
          </a:p>
          <a:p>
            <a:pPr indent="-317500" lvl="0" marL="457200" rtl="0" algn="l">
              <a:spcBef>
                <a:spcPts val="0"/>
              </a:spcBef>
              <a:spcAft>
                <a:spcPts val="0"/>
              </a:spcAft>
              <a:buSzPts val="1400"/>
              <a:buChar char="-"/>
            </a:pPr>
            <a:r>
              <a:rPr lang="en" sz="1400"/>
              <a:t>Places the lowest element into the sorted subarray.</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a:t>Time Complexity</a:t>
            </a:r>
            <a:endParaRPr/>
          </a:p>
          <a:p>
            <a:pPr indent="-317500" lvl="0" marL="457200" rtl="0" algn="l">
              <a:spcBef>
                <a:spcPts val="0"/>
              </a:spcBef>
              <a:spcAft>
                <a:spcPts val="0"/>
              </a:spcAft>
              <a:buSzPts val="1400"/>
              <a:buChar char="-"/>
            </a:pPr>
            <a:r>
              <a:rPr lang="en" sz="1400"/>
              <a:t>Best Case: Ω(</a:t>
            </a:r>
            <a:r>
              <a:rPr lang="en" sz="1400"/>
              <a:t>n</a:t>
            </a:r>
            <a:r>
              <a:rPr baseline="30000" lang="en" sz="1400"/>
              <a:t> 2</a:t>
            </a:r>
            <a:r>
              <a:rPr lang="en" sz="1400"/>
              <a:t>)</a:t>
            </a:r>
            <a:endParaRPr sz="1400"/>
          </a:p>
          <a:p>
            <a:pPr indent="-317500" lvl="0" marL="457200" rtl="0" algn="l">
              <a:spcBef>
                <a:spcPts val="0"/>
              </a:spcBef>
              <a:spcAft>
                <a:spcPts val="0"/>
              </a:spcAft>
              <a:buSzPts val="1400"/>
              <a:buChar char="-"/>
            </a:pPr>
            <a:r>
              <a:rPr lang="en" sz="1400"/>
              <a:t>Average: ϴ(</a:t>
            </a:r>
            <a:r>
              <a:rPr lang="en" sz="1400"/>
              <a:t>n</a:t>
            </a:r>
            <a:r>
              <a:rPr baseline="30000" lang="en" sz="1400"/>
              <a:t> 2</a:t>
            </a:r>
            <a:r>
              <a:rPr lang="en" sz="1400"/>
              <a:t>)</a:t>
            </a:r>
            <a:endParaRPr sz="1400"/>
          </a:p>
          <a:p>
            <a:pPr indent="-317500" lvl="0" marL="457200" rtl="0" algn="l">
              <a:spcBef>
                <a:spcPts val="0"/>
              </a:spcBef>
              <a:spcAft>
                <a:spcPts val="0"/>
              </a:spcAft>
              <a:buSzPts val="1400"/>
              <a:buChar char="-"/>
            </a:pPr>
            <a:r>
              <a:rPr lang="en" sz="1400"/>
              <a:t>Worst Case: O(</a:t>
            </a:r>
            <a:r>
              <a:rPr lang="en" sz="1400"/>
              <a:t>n</a:t>
            </a:r>
            <a:r>
              <a:rPr baseline="30000" lang="en" sz="1400"/>
              <a:t> 2</a:t>
            </a:r>
            <a:r>
              <a:rPr lang="en" sz="1400"/>
              <a:t>)</a:t>
            </a:r>
            <a:endParaRPr sz="1400"/>
          </a:p>
        </p:txBody>
      </p:sp>
      <p:sp>
        <p:nvSpPr>
          <p:cNvPr id="106" name="Google Shape;106;p19"/>
          <p:cNvSpPr/>
          <p:nvPr/>
        </p:nvSpPr>
        <p:spPr>
          <a:xfrm>
            <a:off x="5604150" y="951100"/>
            <a:ext cx="2517300" cy="146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7" name="Google Shape;107;p19"/>
          <p:cNvPicPr preferRelativeResize="0"/>
          <p:nvPr/>
        </p:nvPicPr>
        <p:blipFill>
          <a:blip r:embed="rId3">
            <a:alphaModFix/>
          </a:blip>
          <a:stretch>
            <a:fillRect/>
          </a:stretch>
        </p:blipFill>
        <p:spPr>
          <a:xfrm>
            <a:off x="5669769" y="999174"/>
            <a:ext cx="2415077" cy="1362679"/>
          </a:xfrm>
          <a:prstGeom prst="rect">
            <a:avLst/>
          </a:prstGeom>
          <a:noFill/>
          <a:ln>
            <a:noFill/>
          </a:ln>
        </p:spPr>
      </p:pic>
      <p:sp>
        <p:nvSpPr>
          <p:cNvPr id="108" name="Google Shape;108;p19"/>
          <p:cNvSpPr/>
          <p:nvPr/>
        </p:nvSpPr>
        <p:spPr>
          <a:xfrm>
            <a:off x="5394275" y="2548100"/>
            <a:ext cx="2933700" cy="175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9" name="Google Shape;109;p19"/>
          <p:cNvPicPr preferRelativeResize="0"/>
          <p:nvPr/>
        </p:nvPicPr>
        <p:blipFill>
          <a:blip r:embed="rId4">
            <a:alphaModFix/>
          </a:blip>
          <a:stretch>
            <a:fillRect/>
          </a:stretch>
        </p:blipFill>
        <p:spPr>
          <a:xfrm>
            <a:off x="5433100" y="2582100"/>
            <a:ext cx="2859400" cy="1674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265500" y="184975"/>
            <a:ext cx="4045200" cy="865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Merge Sort</a:t>
            </a:r>
            <a:endParaRPr/>
          </a:p>
        </p:txBody>
      </p:sp>
      <p:sp>
        <p:nvSpPr>
          <p:cNvPr id="115" name="Google Shape;115;p20"/>
          <p:cNvSpPr txBox="1"/>
          <p:nvPr>
            <p:ph idx="1" type="subTitle"/>
          </p:nvPr>
        </p:nvSpPr>
        <p:spPr>
          <a:xfrm>
            <a:off x="265500" y="1050475"/>
            <a:ext cx="4045200" cy="388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it works:</a:t>
            </a:r>
            <a:endParaRPr/>
          </a:p>
          <a:p>
            <a:pPr indent="-317500" lvl="0" marL="457200" rtl="0" algn="l">
              <a:spcBef>
                <a:spcPts val="0"/>
              </a:spcBef>
              <a:spcAft>
                <a:spcPts val="0"/>
              </a:spcAft>
              <a:buSzPts val="1400"/>
              <a:buChar char="-"/>
            </a:pPr>
            <a:r>
              <a:rPr lang="en" sz="1400"/>
              <a:t>Divide &amp; Conquer Algorithm</a:t>
            </a:r>
            <a:endParaRPr sz="1400"/>
          </a:p>
          <a:p>
            <a:pPr indent="-317500" lvl="1" marL="914400" rtl="0" algn="l">
              <a:spcBef>
                <a:spcPts val="0"/>
              </a:spcBef>
              <a:spcAft>
                <a:spcPts val="0"/>
              </a:spcAft>
              <a:buSzPts val="1400"/>
              <a:buChar char="-"/>
            </a:pPr>
            <a:r>
              <a:rPr lang="en" sz="1400"/>
              <a:t>Divide the problem into sub-problems</a:t>
            </a:r>
            <a:endParaRPr sz="1400"/>
          </a:p>
          <a:p>
            <a:pPr indent="-317500" lvl="1" marL="914400" rtl="0" algn="l">
              <a:spcBef>
                <a:spcPts val="0"/>
              </a:spcBef>
              <a:spcAft>
                <a:spcPts val="0"/>
              </a:spcAft>
              <a:buSzPts val="1400"/>
              <a:buChar char="-"/>
            </a:pPr>
            <a:r>
              <a:rPr lang="en" sz="1400"/>
              <a:t>Conquer the sub-problems recursively</a:t>
            </a:r>
            <a:endParaRPr sz="1400"/>
          </a:p>
          <a:p>
            <a:pPr indent="-317500" lvl="1" marL="914400" rtl="0" algn="l">
              <a:spcBef>
                <a:spcPts val="0"/>
              </a:spcBef>
              <a:spcAft>
                <a:spcPts val="0"/>
              </a:spcAft>
              <a:buSzPts val="1400"/>
              <a:buChar char="-"/>
            </a:pPr>
            <a:r>
              <a:rPr lang="en" sz="1400"/>
              <a:t>Combine the conquered sub-problems to get the whole solution</a:t>
            </a:r>
            <a:endParaRPr sz="1400"/>
          </a:p>
          <a:p>
            <a:pPr indent="-317500" lvl="0" marL="457200" rtl="0" algn="l">
              <a:spcBef>
                <a:spcPts val="0"/>
              </a:spcBef>
              <a:spcAft>
                <a:spcPts val="0"/>
              </a:spcAft>
              <a:buSzPts val="1400"/>
              <a:buChar char="-"/>
            </a:pPr>
            <a:r>
              <a:rPr lang="en" sz="1400"/>
              <a:t>Divides the list into two halves, and then merges the two sorted halves.</a:t>
            </a:r>
            <a:endParaRPr/>
          </a:p>
          <a:p>
            <a:pPr indent="0" lvl="0" marL="0" rtl="0" algn="l">
              <a:spcBef>
                <a:spcPts val="0"/>
              </a:spcBef>
              <a:spcAft>
                <a:spcPts val="0"/>
              </a:spcAft>
              <a:buNone/>
            </a:pPr>
            <a:r>
              <a:rPr lang="en"/>
              <a:t>Time Complexity</a:t>
            </a:r>
            <a:endParaRPr/>
          </a:p>
          <a:p>
            <a:pPr indent="-317500" lvl="0" marL="457200" rtl="0" algn="l">
              <a:spcBef>
                <a:spcPts val="0"/>
              </a:spcBef>
              <a:spcAft>
                <a:spcPts val="0"/>
              </a:spcAft>
              <a:buSzPts val="1400"/>
              <a:buChar char="-"/>
            </a:pPr>
            <a:r>
              <a:rPr lang="en" sz="1400"/>
              <a:t>Best Case: Ω(nlog(n))</a:t>
            </a:r>
            <a:endParaRPr sz="1400"/>
          </a:p>
          <a:p>
            <a:pPr indent="-317500" lvl="0" marL="457200" rtl="0" algn="l">
              <a:spcBef>
                <a:spcPts val="0"/>
              </a:spcBef>
              <a:spcAft>
                <a:spcPts val="0"/>
              </a:spcAft>
              <a:buSzPts val="1400"/>
              <a:buChar char="-"/>
            </a:pPr>
            <a:r>
              <a:rPr lang="en" sz="1400"/>
              <a:t>Average: ϴ(nlog(n))</a:t>
            </a:r>
            <a:endParaRPr sz="1400"/>
          </a:p>
          <a:p>
            <a:pPr indent="-317500" lvl="0" marL="457200" rtl="0" algn="l">
              <a:spcBef>
                <a:spcPts val="0"/>
              </a:spcBef>
              <a:spcAft>
                <a:spcPts val="0"/>
              </a:spcAft>
              <a:buSzPts val="1400"/>
              <a:buChar char="-"/>
            </a:pPr>
            <a:r>
              <a:rPr lang="en" sz="1400"/>
              <a:t>Worst Case: O(nlog(n))</a:t>
            </a:r>
            <a:endParaRPr sz="1400"/>
          </a:p>
        </p:txBody>
      </p:sp>
      <p:sp>
        <p:nvSpPr>
          <p:cNvPr id="116" name="Google Shape;116;p20"/>
          <p:cNvSpPr/>
          <p:nvPr/>
        </p:nvSpPr>
        <p:spPr>
          <a:xfrm>
            <a:off x="5507850" y="1843125"/>
            <a:ext cx="2346900" cy="130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7" name="Google Shape;117;p20"/>
          <p:cNvPicPr preferRelativeResize="0"/>
          <p:nvPr/>
        </p:nvPicPr>
        <p:blipFill>
          <a:blip r:embed="rId3">
            <a:alphaModFix/>
          </a:blip>
          <a:stretch>
            <a:fillRect/>
          </a:stretch>
        </p:blipFill>
        <p:spPr>
          <a:xfrm>
            <a:off x="5545275" y="1877688"/>
            <a:ext cx="2272039" cy="1231975"/>
          </a:xfrm>
          <a:prstGeom prst="rect">
            <a:avLst/>
          </a:prstGeom>
          <a:noFill/>
          <a:ln>
            <a:noFill/>
          </a:ln>
        </p:spPr>
      </p:pic>
      <p:sp>
        <p:nvSpPr>
          <p:cNvPr id="118" name="Google Shape;118;p20"/>
          <p:cNvSpPr/>
          <p:nvPr/>
        </p:nvSpPr>
        <p:spPr>
          <a:xfrm>
            <a:off x="5032375" y="3198713"/>
            <a:ext cx="3468300" cy="125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9" name="Google Shape;119;p20"/>
          <p:cNvPicPr preferRelativeResize="0"/>
          <p:nvPr/>
        </p:nvPicPr>
        <p:blipFill>
          <a:blip r:embed="rId4">
            <a:alphaModFix/>
          </a:blip>
          <a:stretch>
            <a:fillRect/>
          </a:stretch>
        </p:blipFill>
        <p:spPr>
          <a:xfrm>
            <a:off x="5082000" y="3245638"/>
            <a:ext cx="3369050" cy="1160125"/>
          </a:xfrm>
          <a:prstGeom prst="rect">
            <a:avLst/>
          </a:prstGeom>
          <a:noFill/>
          <a:ln>
            <a:noFill/>
          </a:ln>
        </p:spPr>
      </p:pic>
      <p:sp>
        <p:nvSpPr>
          <p:cNvPr id="120" name="Google Shape;120;p20"/>
          <p:cNvSpPr/>
          <p:nvPr/>
        </p:nvSpPr>
        <p:spPr>
          <a:xfrm>
            <a:off x="5507850" y="331225"/>
            <a:ext cx="2346900" cy="145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1" name="Google Shape;121;p20"/>
          <p:cNvPicPr preferRelativeResize="0"/>
          <p:nvPr/>
        </p:nvPicPr>
        <p:blipFill>
          <a:blip r:embed="rId5">
            <a:alphaModFix/>
          </a:blip>
          <a:stretch>
            <a:fillRect/>
          </a:stretch>
        </p:blipFill>
        <p:spPr>
          <a:xfrm>
            <a:off x="5523513" y="356525"/>
            <a:ext cx="2315575" cy="1389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265500" y="108825"/>
            <a:ext cx="4045200" cy="94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Quick Sort</a:t>
            </a:r>
            <a:endParaRPr/>
          </a:p>
        </p:txBody>
      </p:sp>
      <p:sp>
        <p:nvSpPr>
          <p:cNvPr id="127" name="Google Shape;127;p21"/>
          <p:cNvSpPr txBox="1"/>
          <p:nvPr>
            <p:ph idx="1" type="subTitle"/>
          </p:nvPr>
        </p:nvSpPr>
        <p:spPr>
          <a:xfrm>
            <a:off x="265500" y="1054425"/>
            <a:ext cx="4045200" cy="383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it works:</a:t>
            </a:r>
            <a:endParaRPr/>
          </a:p>
          <a:p>
            <a:pPr indent="-317500" lvl="0" marL="457200" rtl="0" algn="l">
              <a:spcBef>
                <a:spcPts val="0"/>
              </a:spcBef>
              <a:spcAft>
                <a:spcPts val="0"/>
              </a:spcAft>
              <a:buSzPts val="1400"/>
              <a:buChar char="-"/>
            </a:pPr>
            <a:r>
              <a:rPr lang="en" sz="1400"/>
              <a:t>Divide &amp; Conquer Algorithm</a:t>
            </a:r>
            <a:endParaRPr sz="1400"/>
          </a:p>
          <a:p>
            <a:pPr indent="-317500" lvl="0" marL="457200" rtl="0" algn="l">
              <a:spcBef>
                <a:spcPts val="0"/>
              </a:spcBef>
              <a:spcAft>
                <a:spcPts val="0"/>
              </a:spcAft>
              <a:buSzPts val="1400"/>
              <a:buChar char="-"/>
            </a:pPr>
            <a:r>
              <a:rPr lang="en" sz="1400"/>
              <a:t>Selects a pivot element and recursively partitions the list surrounding the pivot element. </a:t>
            </a:r>
            <a:endParaRPr sz="1400"/>
          </a:p>
          <a:p>
            <a:pPr indent="-317500" lvl="0" marL="457200" rtl="0" algn="l">
              <a:spcBef>
                <a:spcPts val="0"/>
              </a:spcBef>
              <a:spcAft>
                <a:spcPts val="0"/>
              </a:spcAft>
              <a:buSzPts val="1400"/>
              <a:buChar char="-"/>
            </a:pPr>
            <a:r>
              <a:rPr lang="en" sz="1400"/>
              <a:t>Swaps elements between the partitioned list &amp; combine into list.</a:t>
            </a:r>
            <a:endParaRPr sz="1400"/>
          </a:p>
          <a:p>
            <a:pPr indent="0" lvl="0" marL="0" rtl="0" algn="l">
              <a:spcBef>
                <a:spcPts val="0"/>
              </a:spcBef>
              <a:spcAft>
                <a:spcPts val="0"/>
              </a:spcAft>
              <a:buNone/>
            </a:pPr>
            <a:r>
              <a:rPr lang="en"/>
              <a:t>Time Complexity</a:t>
            </a:r>
            <a:endParaRPr/>
          </a:p>
          <a:p>
            <a:pPr indent="-317500" lvl="0" marL="457200" rtl="0" algn="l">
              <a:spcBef>
                <a:spcPts val="0"/>
              </a:spcBef>
              <a:spcAft>
                <a:spcPts val="0"/>
              </a:spcAft>
              <a:buSzPts val="1400"/>
              <a:buChar char="-"/>
            </a:pPr>
            <a:r>
              <a:rPr lang="en" sz="1400"/>
              <a:t>Best Case: Ω(nlog(n))</a:t>
            </a:r>
            <a:endParaRPr sz="1400"/>
          </a:p>
          <a:p>
            <a:pPr indent="-317500" lvl="0" marL="457200" rtl="0" algn="l">
              <a:spcBef>
                <a:spcPts val="0"/>
              </a:spcBef>
              <a:spcAft>
                <a:spcPts val="0"/>
              </a:spcAft>
              <a:buSzPts val="1400"/>
              <a:buChar char="-"/>
            </a:pPr>
            <a:r>
              <a:rPr lang="en" sz="1400"/>
              <a:t>Average: ϴ(nlog(n))</a:t>
            </a:r>
            <a:endParaRPr sz="1400"/>
          </a:p>
          <a:p>
            <a:pPr indent="-317500" lvl="0" marL="457200" rtl="0" algn="l">
              <a:spcBef>
                <a:spcPts val="0"/>
              </a:spcBef>
              <a:spcAft>
                <a:spcPts val="0"/>
              </a:spcAft>
              <a:buSzPts val="1400"/>
              <a:buChar char="-"/>
            </a:pPr>
            <a:r>
              <a:rPr lang="en" sz="1400"/>
              <a:t>Worst Case: O(</a:t>
            </a:r>
            <a:r>
              <a:rPr lang="en" sz="1400"/>
              <a:t>n</a:t>
            </a:r>
            <a:r>
              <a:rPr baseline="30000" lang="en" sz="1400"/>
              <a:t> 2</a:t>
            </a:r>
            <a:r>
              <a:rPr lang="en" sz="1400"/>
              <a:t>)</a:t>
            </a:r>
            <a:endParaRPr sz="1400"/>
          </a:p>
        </p:txBody>
      </p:sp>
      <p:sp>
        <p:nvSpPr>
          <p:cNvPr id="128" name="Google Shape;128;p21"/>
          <p:cNvSpPr/>
          <p:nvPr/>
        </p:nvSpPr>
        <p:spPr>
          <a:xfrm>
            <a:off x="5378975" y="917975"/>
            <a:ext cx="2919300" cy="179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9" name="Google Shape;129;p21"/>
          <p:cNvPicPr preferRelativeResize="0"/>
          <p:nvPr/>
        </p:nvPicPr>
        <p:blipFill>
          <a:blip r:embed="rId3">
            <a:alphaModFix/>
          </a:blip>
          <a:stretch>
            <a:fillRect/>
          </a:stretch>
        </p:blipFill>
        <p:spPr>
          <a:xfrm>
            <a:off x="5408375" y="960725"/>
            <a:ext cx="2857500" cy="1714500"/>
          </a:xfrm>
          <a:prstGeom prst="rect">
            <a:avLst/>
          </a:prstGeom>
          <a:noFill/>
          <a:ln>
            <a:noFill/>
          </a:ln>
        </p:spPr>
      </p:pic>
      <p:sp>
        <p:nvSpPr>
          <p:cNvPr id="130" name="Google Shape;130;p21"/>
          <p:cNvSpPr/>
          <p:nvPr/>
        </p:nvSpPr>
        <p:spPr>
          <a:xfrm>
            <a:off x="4899700" y="3028350"/>
            <a:ext cx="3870600" cy="1282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1" name="Google Shape;131;p21"/>
          <p:cNvPicPr preferRelativeResize="0"/>
          <p:nvPr/>
        </p:nvPicPr>
        <p:blipFill>
          <a:blip r:embed="rId4">
            <a:alphaModFix/>
          </a:blip>
          <a:stretch>
            <a:fillRect/>
          </a:stretch>
        </p:blipFill>
        <p:spPr>
          <a:xfrm>
            <a:off x="4940050" y="3062150"/>
            <a:ext cx="3797150" cy="1215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