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dc7b6cc4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dc7b6cc4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dc7b6cc4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dc7b6cc4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dc7b6cc49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dc7b6cc49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dc7b6cc49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2dc7b6cc49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dc7b6cc49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2dc7b6cc49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91425" y="13647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chemeClr val="accent5"/>
                </a:solidFill>
              </a:rPr>
              <a:t>Cryptography </a:t>
            </a:r>
            <a:r>
              <a:rPr lang="en" sz="4300"/>
              <a:t>in </a:t>
            </a:r>
            <a:r>
              <a:rPr lang="en" sz="4300">
                <a:solidFill>
                  <a:schemeClr val="accent2"/>
                </a:solidFill>
              </a:rPr>
              <a:t>Cryptocurrencies</a:t>
            </a:r>
            <a:endParaRPr sz="4300">
              <a:solidFill>
                <a:schemeClr val="accent2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244225" y="384237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Gregory Khrom-Abramyan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47058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427375"/>
            <a:ext cx="4705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“the subject of transforming information so that it cannot be easily recovered without special knowledge”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Encryption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Caesar Cipher (Shift Cipher)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f(p) = (p + k) mod 26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k</a:t>
            </a:r>
            <a:r>
              <a:rPr lang="en" sz="1500"/>
              <a:t> is the “key”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In the Caesar Cipher, k = 3</a:t>
            </a:r>
            <a:endParaRPr sz="1500"/>
          </a:p>
        </p:txBody>
      </p:sp>
      <p:sp>
        <p:nvSpPr>
          <p:cNvPr id="142" name="Google Shape;142;p14"/>
          <p:cNvSpPr txBox="1"/>
          <p:nvPr/>
        </p:nvSpPr>
        <p:spPr>
          <a:xfrm>
            <a:off x="6264225" y="1027163"/>
            <a:ext cx="25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“MEET   YOU   IN   THE   PARK”</a:t>
            </a:r>
            <a:endParaRPr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3" name="Google Shape;143;p14"/>
          <p:cNvCxnSpPr/>
          <p:nvPr/>
        </p:nvCxnSpPr>
        <p:spPr>
          <a:xfrm>
            <a:off x="7542825" y="1427363"/>
            <a:ext cx="4800" cy="446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14"/>
          <p:cNvSpPr txBox="1"/>
          <p:nvPr/>
        </p:nvSpPr>
        <p:spPr>
          <a:xfrm>
            <a:off x="6236325" y="1974888"/>
            <a:ext cx="2617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12 4 4 19    24 14 20    8 13    19 7 4    15 0 17 10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5" name="Google Shape;145;p14"/>
          <p:cNvCxnSpPr/>
          <p:nvPr/>
        </p:nvCxnSpPr>
        <p:spPr>
          <a:xfrm>
            <a:off x="7542825" y="2297988"/>
            <a:ext cx="4800" cy="446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14"/>
          <p:cNvSpPr txBox="1"/>
          <p:nvPr/>
        </p:nvSpPr>
        <p:spPr>
          <a:xfrm>
            <a:off x="6214425" y="2845513"/>
            <a:ext cx="266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15 7 7 22     1 17 23     11 16     22 10 7     18 3 20 13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7" name="Google Shape;147;p14"/>
          <p:cNvCxnSpPr/>
          <p:nvPr/>
        </p:nvCxnSpPr>
        <p:spPr>
          <a:xfrm>
            <a:off x="7542825" y="3168613"/>
            <a:ext cx="4800" cy="446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14"/>
          <p:cNvSpPr txBox="1"/>
          <p:nvPr/>
        </p:nvSpPr>
        <p:spPr>
          <a:xfrm>
            <a:off x="6119625" y="3716138"/>
            <a:ext cx="285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“PHHW   BRX   LQ   WKH   SDUN”</a:t>
            </a:r>
            <a:endParaRPr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1297500" y="393750"/>
            <a:ext cx="4001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Cryptocurrency?</a:t>
            </a:r>
            <a:endParaRPr/>
          </a:p>
        </p:txBody>
      </p:sp>
      <p:sp>
        <p:nvSpPr>
          <p:cNvPr id="154" name="Google Shape;154;p15"/>
          <p:cNvSpPr txBox="1"/>
          <p:nvPr>
            <p:ph idx="1" type="body"/>
          </p:nvPr>
        </p:nvSpPr>
        <p:spPr>
          <a:xfrm>
            <a:off x="1367125" y="993300"/>
            <a:ext cx="4001400" cy="21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Digital currency that functions on a ledger system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Every transaction is recorded and kept track of in “blocks”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Transactions are verified through a “trustless” system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Every transaction needs a signature to prove its </a:t>
            </a:r>
            <a:r>
              <a:rPr lang="en" sz="1200"/>
              <a:t>legitimacy</a:t>
            </a:r>
            <a:endParaRPr sz="1200"/>
          </a:p>
        </p:txBody>
      </p:sp>
      <p:pic>
        <p:nvPicPr>
          <p:cNvPr id="155" name="Google Shape;15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5838" y="1812288"/>
            <a:ext cx="793375" cy="79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9850" y="1812300"/>
            <a:ext cx="793375" cy="79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5850" y="514475"/>
            <a:ext cx="793375" cy="79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9850" y="514463"/>
            <a:ext cx="793375" cy="793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15"/>
          <p:cNvCxnSpPr/>
          <p:nvPr/>
        </p:nvCxnSpPr>
        <p:spPr>
          <a:xfrm flipH="1" rot="10800000">
            <a:off x="7120275" y="1160700"/>
            <a:ext cx="888900" cy="7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5"/>
          <p:cNvCxnSpPr/>
          <p:nvPr/>
        </p:nvCxnSpPr>
        <p:spPr>
          <a:xfrm>
            <a:off x="7120275" y="1170525"/>
            <a:ext cx="845100" cy="78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5"/>
          <p:cNvCxnSpPr>
            <a:stCxn id="157" idx="2"/>
            <a:endCxn id="155" idx="0"/>
          </p:cNvCxnSpPr>
          <p:nvPr/>
        </p:nvCxnSpPr>
        <p:spPr>
          <a:xfrm>
            <a:off x="6832538" y="1307851"/>
            <a:ext cx="0" cy="50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5"/>
          <p:cNvCxnSpPr>
            <a:stCxn id="157" idx="3"/>
            <a:endCxn id="158" idx="1"/>
          </p:cNvCxnSpPr>
          <p:nvPr/>
        </p:nvCxnSpPr>
        <p:spPr>
          <a:xfrm>
            <a:off x="7229225" y="911163"/>
            <a:ext cx="67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15"/>
          <p:cNvCxnSpPr>
            <a:stCxn id="158" idx="2"/>
            <a:endCxn id="156" idx="0"/>
          </p:cNvCxnSpPr>
          <p:nvPr/>
        </p:nvCxnSpPr>
        <p:spPr>
          <a:xfrm>
            <a:off x="8296538" y="1307838"/>
            <a:ext cx="0" cy="5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5"/>
          <p:cNvCxnSpPr>
            <a:stCxn id="155" idx="3"/>
            <a:endCxn id="156" idx="1"/>
          </p:cNvCxnSpPr>
          <p:nvPr/>
        </p:nvCxnSpPr>
        <p:spPr>
          <a:xfrm>
            <a:off x="7229213" y="2208975"/>
            <a:ext cx="67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15"/>
          <p:cNvSpPr txBox="1"/>
          <p:nvPr/>
        </p:nvSpPr>
        <p:spPr>
          <a:xfrm>
            <a:off x="6425775" y="2715000"/>
            <a:ext cx="2277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                Ledger</a:t>
            </a:r>
            <a:r>
              <a:rPr lang="en" sz="17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     .</a:t>
            </a:r>
            <a:endParaRPr sz="1700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5"/>
          <p:cNvSpPr txBox="1"/>
          <p:nvPr/>
        </p:nvSpPr>
        <p:spPr>
          <a:xfrm>
            <a:off x="6060350" y="417675"/>
            <a:ext cx="7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Ashley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5"/>
          <p:cNvSpPr txBox="1"/>
          <p:nvPr/>
        </p:nvSpPr>
        <p:spPr>
          <a:xfrm>
            <a:off x="8366175" y="417675"/>
            <a:ext cx="7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Bob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5"/>
          <p:cNvSpPr txBox="1"/>
          <p:nvPr/>
        </p:nvSpPr>
        <p:spPr>
          <a:xfrm>
            <a:off x="6060350" y="1811325"/>
            <a:ext cx="7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Doug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5"/>
          <p:cNvSpPr txBox="1"/>
          <p:nvPr/>
        </p:nvSpPr>
        <p:spPr>
          <a:xfrm>
            <a:off x="8467875" y="1812450"/>
            <a:ext cx="67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Sam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5"/>
          <p:cNvSpPr txBox="1"/>
          <p:nvPr/>
        </p:nvSpPr>
        <p:spPr>
          <a:xfrm>
            <a:off x="6509375" y="3047000"/>
            <a:ext cx="21102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Ashley </a:t>
            </a:r>
            <a:r>
              <a:rPr lang="en" sz="11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pays 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Sam </a:t>
            </a:r>
            <a:r>
              <a:rPr lang="en" sz="11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$15</a:t>
            </a:r>
            <a:endParaRPr sz="11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Doug </a:t>
            </a:r>
            <a:r>
              <a:rPr lang="en" sz="11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pays 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Ashley </a:t>
            </a:r>
            <a:r>
              <a:rPr lang="en" sz="11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$30</a:t>
            </a:r>
            <a:endParaRPr sz="11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Sam </a:t>
            </a:r>
            <a:r>
              <a:rPr lang="en" sz="11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pays 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Ashley </a:t>
            </a:r>
            <a:r>
              <a:rPr lang="en" sz="11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$10</a:t>
            </a:r>
            <a:endParaRPr sz="11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Doug </a:t>
            </a:r>
            <a:r>
              <a:rPr lang="en" sz="11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pays 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Sam </a:t>
            </a:r>
            <a:r>
              <a:rPr lang="en" sz="11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$40</a:t>
            </a:r>
            <a:endParaRPr sz="11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5"/>
          <p:cNvSpPr/>
          <p:nvPr/>
        </p:nvSpPr>
        <p:spPr>
          <a:xfrm>
            <a:off x="860100" y="3030800"/>
            <a:ext cx="1675500" cy="18858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5"/>
          <p:cNvSpPr/>
          <p:nvPr/>
        </p:nvSpPr>
        <p:spPr>
          <a:xfrm>
            <a:off x="860100" y="4466325"/>
            <a:ext cx="1675500" cy="4503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"/>
          <p:cNvSpPr/>
          <p:nvPr/>
        </p:nvSpPr>
        <p:spPr>
          <a:xfrm>
            <a:off x="860100" y="3030800"/>
            <a:ext cx="1675500" cy="4503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"/>
          <p:cNvSpPr txBox="1"/>
          <p:nvPr/>
        </p:nvSpPr>
        <p:spPr>
          <a:xfrm>
            <a:off x="873625" y="3039575"/>
            <a:ext cx="167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Block</a:t>
            </a:r>
            <a:endParaRPr b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15"/>
          <p:cNvSpPr txBox="1"/>
          <p:nvPr/>
        </p:nvSpPr>
        <p:spPr>
          <a:xfrm>
            <a:off x="834250" y="4491375"/>
            <a:ext cx="167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Signature</a:t>
            </a:r>
            <a:endParaRPr b="1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15"/>
          <p:cNvSpPr txBox="1"/>
          <p:nvPr/>
        </p:nvSpPr>
        <p:spPr>
          <a:xfrm>
            <a:off x="860100" y="3542763"/>
            <a:ext cx="1675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Ashley </a:t>
            </a:r>
            <a:r>
              <a:rPr lang="en" sz="11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pays 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Sam </a:t>
            </a:r>
            <a:r>
              <a:rPr lang="en" sz="11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$15</a:t>
            </a:r>
            <a:endParaRPr sz="11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&lt;signature&gt;</a:t>
            </a:r>
            <a:endParaRPr sz="11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Doug </a:t>
            </a:r>
            <a:r>
              <a:rPr lang="en" sz="11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pays 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Ashley </a:t>
            </a:r>
            <a:r>
              <a:rPr lang="en" sz="11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$30</a:t>
            </a:r>
            <a:endParaRPr sz="11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&lt;signature&gt;</a:t>
            </a:r>
            <a:endParaRPr sz="11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5"/>
          <p:cNvSpPr/>
          <p:nvPr/>
        </p:nvSpPr>
        <p:spPr>
          <a:xfrm>
            <a:off x="4132875" y="3030775"/>
            <a:ext cx="1675500" cy="18858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"/>
          <p:cNvSpPr/>
          <p:nvPr/>
        </p:nvSpPr>
        <p:spPr>
          <a:xfrm>
            <a:off x="4132875" y="4466300"/>
            <a:ext cx="1675500" cy="4503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"/>
          <p:cNvSpPr/>
          <p:nvPr/>
        </p:nvSpPr>
        <p:spPr>
          <a:xfrm>
            <a:off x="4132875" y="3030775"/>
            <a:ext cx="1675500" cy="4503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5"/>
          <p:cNvSpPr txBox="1"/>
          <p:nvPr/>
        </p:nvSpPr>
        <p:spPr>
          <a:xfrm>
            <a:off x="4146400" y="3039550"/>
            <a:ext cx="167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Block</a:t>
            </a:r>
            <a:endParaRPr b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15"/>
          <p:cNvSpPr txBox="1"/>
          <p:nvPr/>
        </p:nvSpPr>
        <p:spPr>
          <a:xfrm>
            <a:off x="4107025" y="4491350"/>
            <a:ext cx="167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Signature</a:t>
            </a:r>
            <a:endParaRPr b="1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15"/>
          <p:cNvSpPr txBox="1"/>
          <p:nvPr/>
        </p:nvSpPr>
        <p:spPr>
          <a:xfrm>
            <a:off x="4132875" y="3542738"/>
            <a:ext cx="1675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Doug </a:t>
            </a:r>
            <a:r>
              <a:rPr lang="en" sz="11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pays 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Ashley </a:t>
            </a:r>
            <a:r>
              <a:rPr lang="en" sz="11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$30</a:t>
            </a:r>
            <a:endParaRPr sz="11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&lt;signature&gt;</a:t>
            </a:r>
            <a:endParaRPr sz="11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Sam </a:t>
            </a:r>
            <a:r>
              <a:rPr lang="en" sz="11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pays 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Ashley </a:t>
            </a:r>
            <a:r>
              <a:rPr lang="en" sz="11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$10</a:t>
            </a:r>
            <a:endParaRPr sz="11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&lt;signature&gt;</a:t>
            </a:r>
            <a:endParaRPr sz="11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/>
          <p:nvPr>
            <p:ph type="title"/>
          </p:nvPr>
        </p:nvSpPr>
        <p:spPr>
          <a:xfrm>
            <a:off x="1297500" y="393750"/>
            <a:ext cx="4817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are Transactions Verified?</a:t>
            </a:r>
            <a:endParaRPr/>
          </a:p>
        </p:txBody>
      </p:sp>
      <p:sp>
        <p:nvSpPr>
          <p:cNvPr id="188" name="Google Shape;188;p16"/>
          <p:cNvSpPr txBox="1"/>
          <p:nvPr>
            <p:ph idx="1" type="body"/>
          </p:nvPr>
        </p:nvSpPr>
        <p:spPr>
          <a:xfrm>
            <a:off x="1297500" y="958925"/>
            <a:ext cx="7158300" cy="18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members keep a personal copy of the ledger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current ledger + most recent transaction is one-way </a:t>
            </a:r>
            <a:r>
              <a:rPr lang="en"/>
              <a:t>encrypted</a:t>
            </a:r>
            <a:r>
              <a:rPr lang="en"/>
              <a:t> through a hash function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Hash function used for Bitcoin is SHA-256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transaction is signed with a “Proof of Work” (PoW)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PoW number makes the SHA-256 of the block follow a certain format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Every new block must have the SHA-256 hash of the previous block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Because blocks are chained together like this, instead of a ledger, we call it a “blockchain”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Makes it so that going back and modifying any previous block also changes all future blocks</a:t>
            </a:r>
            <a:endParaRPr/>
          </a:p>
        </p:txBody>
      </p:sp>
      <p:sp>
        <p:nvSpPr>
          <p:cNvPr id="189" name="Google Shape;189;p16"/>
          <p:cNvSpPr/>
          <p:nvPr/>
        </p:nvSpPr>
        <p:spPr>
          <a:xfrm>
            <a:off x="3793500" y="3030800"/>
            <a:ext cx="1675500" cy="18858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6"/>
          <p:cNvSpPr/>
          <p:nvPr/>
        </p:nvSpPr>
        <p:spPr>
          <a:xfrm>
            <a:off x="860100" y="3030800"/>
            <a:ext cx="1675500" cy="18858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6"/>
          <p:cNvSpPr/>
          <p:nvPr/>
        </p:nvSpPr>
        <p:spPr>
          <a:xfrm>
            <a:off x="6726900" y="3030800"/>
            <a:ext cx="1675500" cy="18858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9750" y="3030800"/>
            <a:ext cx="1355425" cy="105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7300" y="3030800"/>
            <a:ext cx="1355425" cy="105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6"/>
          <p:cNvPicPr preferRelativeResize="0"/>
          <p:nvPr/>
        </p:nvPicPr>
        <p:blipFill rotWithShape="1">
          <a:blip r:embed="rId3">
            <a:alphaModFix/>
          </a:blip>
          <a:srcRect b="0" l="-36989" r="36989" t="0"/>
          <a:stretch/>
        </p:blipFill>
        <p:spPr>
          <a:xfrm>
            <a:off x="7788575" y="3030800"/>
            <a:ext cx="1355425" cy="105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6"/>
          <p:cNvPicPr preferRelativeResize="0"/>
          <p:nvPr/>
        </p:nvPicPr>
        <p:blipFill rotWithShape="1">
          <a:blip r:embed="rId3">
            <a:alphaModFix/>
          </a:blip>
          <a:srcRect b="0" l="29750" r="-29750" t="0"/>
          <a:stretch/>
        </p:blipFill>
        <p:spPr>
          <a:xfrm>
            <a:off x="0" y="3030800"/>
            <a:ext cx="1355425" cy="105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6"/>
          <p:cNvSpPr/>
          <p:nvPr/>
        </p:nvSpPr>
        <p:spPr>
          <a:xfrm>
            <a:off x="860100" y="4466325"/>
            <a:ext cx="1675500" cy="4503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6"/>
          <p:cNvSpPr/>
          <p:nvPr/>
        </p:nvSpPr>
        <p:spPr>
          <a:xfrm>
            <a:off x="860100" y="3030800"/>
            <a:ext cx="1675500" cy="4503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6"/>
          <p:cNvSpPr/>
          <p:nvPr/>
        </p:nvSpPr>
        <p:spPr>
          <a:xfrm>
            <a:off x="3793500" y="3030800"/>
            <a:ext cx="1675500" cy="4503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6"/>
          <p:cNvSpPr/>
          <p:nvPr/>
        </p:nvSpPr>
        <p:spPr>
          <a:xfrm>
            <a:off x="3793500" y="4466325"/>
            <a:ext cx="1675500" cy="4503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"/>
          <p:cNvSpPr/>
          <p:nvPr/>
        </p:nvSpPr>
        <p:spPr>
          <a:xfrm>
            <a:off x="6726900" y="3030800"/>
            <a:ext cx="1675500" cy="4503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6"/>
          <p:cNvSpPr/>
          <p:nvPr/>
        </p:nvSpPr>
        <p:spPr>
          <a:xfrm>
            <a:off x="6726900" y="4466325"/>
            <a:ext cx="1675500" cy="4503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6"/>
          <p:cNvSpPr txBox="1"/>
          <p:nvPr/>
        </p:nvSpPr>
        <p:spPr>
          <a:xfrm>
            <a:off x="873625" y="3039575"/>
            <a:ext cx="167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Previous Hash</a:t>
            </a:r>
            <a:endParaRPr b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16"/>
          <p:cNvSpPr txBox="1"/>
          <p:nvPr/>
        </p:nvSpPr>
        <p:spPr>
          <a:xfrm>
            <a:off x="6713375" y="3039575"/>
            <a:ext cx="167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Previous Hash</a:t>
            </a:r>
            <a:endParaRPr b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16"/>
          <p:cNvSpPr txBox="1"/>
          <p:nvPr/>
        </p:nvSpPr>
        <p:spPr>
          <a:xfrm>
            <a:off x="3793500" y="3055850"/>
            <a:ext cx="167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Previous Hash</a:t>
            </a:r>
            <a:endParaRPr b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834250" y="4491375"/>
            <a:ext cx="167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Proof of Work</a:t>
            </a:r>
            <a:endParaRPr b="1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16"/>
          <p:cNvSpPr txBox="1"/>
          <p:nvPr/>
        </p:nvSpPr>
        <p:spPr>
          <a:xfrm>
            <a:off x="3780575" y="4491375"/>
            <a:ext cx="167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Proof of Work</a:t>
            </a:r>
            <a:endParaRPr b="1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16"/>
          <p:cNvSpPr txBox="1"/>
          <p:nvPr/>
        </p:nvSpPr>
        <p:spPr>
          <a:xfrm>
            <a:off x="6701050" y="4491375"/>
            <a:ext cx="167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Proof of Work</a:t>
            </a:r>
            <a:endParaRPr b="1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16"/>
          <p:cNvSpPr txBox="1"/>
          <p:nvPr/>
        </p:nvSpPr>
        <p:spPr>
          <a:xfrm>
            <a:off x="860100" y="3542763"/>
            <a:ext cx="1675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Ashley </a:t>
            </a:r>
            <a:r>
              <a:rPr lang="en" sz="11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pays 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Sam </a:t>
            </a:r>
            <a:r>
              <a:rPr lang="en" sz="11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$15</a:t>
            </a:r>
            <a:endParaRPr sz="11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&lt;signature&gt;</a:t>
            </a:r>
            <a:endParaRPr sz="11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Doug </a:t>
            </a:r>
            <a:r>
              <a:rPr lang="en" sz="11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pays 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Ashley </a:t>
            </a:r>
            <a:r>
              <a:rPr lang="en" sz="11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$30</a:t>
            </a:r>
            <a:endParaRPr sz="11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&lt;signature&gt;</a:t>
            </a:r>
            <a:endParaRPr sz="11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16"/>
          <p:cNvSpPr txBox="1"/>
          <p:nvPr/>
        </p:nvSpPr>
        <p:spPr>
          <a:xfrm>
            <a:off x="3793500" y="3530238"/>
            <a:ext cx="1675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Doug </a:t>
            </a:r>
            <a:r>
              <a:rPr lang="en" sz="11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pays 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Ashley </a:t>
            </a:r>
            <a:r>
              <a:rPr lang="en" sz="11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$30</a:t>
            </a:r>
            <a:endParaRPr sz="11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&lt;signature&gt;</a:t>
            </a:r>
            <a:endParaRPr sz="11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Sam </a:t>
            </a:r>
            <a:r>
              <a:rPr lang="en" sz="11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pays 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Ashley </a:t>
            </a:r>
            <a:r>
              <a:rPr lang="en" sz="11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$10</a:t>
            </a:r>
            <a:endParaRPr sz="11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&lt;signature&gt;</a:t>
            </a:r>
            <a:endParaRPr sz="11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16"/>
          <p:cNvSpPr txBox="1"/>
          <p:nvPr/>
        </p:nvSpPr>
        <p:spPr>
          <a:xfrm>
            <a:off x="6726900" y="3542750"/>
            <a:ext cx="1675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Sam </a:t>
            </a:r>
            <a:r>
              <a:rPr lang="en" sz="11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pays 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Ashley </a:t>
            </a:r>
            <a:r>
              <a:rPr lang="en" sz="11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$10</a:t>
            </a:r>
            <a:endParaRPr sz="11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&lt;signature&gt;</a:t>
            </a:r>
            <a:endParaRPr sz="11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Doug </a:t>
            </a:r>
            <a:r>
              <a:rPr lang="en" sz="11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pays 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Sam </a:t>
            </a:r>
            <a:r>
              <a:rPr lang="en" sz="11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$40</a:t>
            </a:r>
            <a:endParaRPr sz="11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&lt;signature&gt;</a:t>
            </a:r>
            <a:endParaRPr sz="11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SHA-256?</a:t>
            </a:r>
            <a:endParaRPr/>
          </a:p>
        </p:txBody>
      </p:sp>
      <p:sp>
        <p:nvSpPr>
          <p:cNvPr id="216" name="Google Shape;216;p17"/>
          <p:cNvSpPr txBox="1"/>
          <p:nvPr>
            <p:ph idx="1" type="body"/>
          </p:nvPr>
        </p:nvSpPr>
        <p:spPr>
          <a:xfrm>
            <a:off x="1297500" y="1262800"/>
            <a:ext cx="7038900" cy="32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SHA = Secure Hash Algorithm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Hashing is the process of scrambling a piece of information or data beyond recognition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Hash functions are irreversible by design, which is what sets it apart from cryptography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256 = 256-bit (32-byte) hash 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SHA-256 always generates a hash that is 64 characters long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"/>
          <p:cNvSpPr txBox="1"/>
          <p:nvPr/>
        </p:nvSpPr>
        <p:spPr>
          <a:xfrm>
            <a:off x="1807950" y="2648800"/>
            <a:ext cx="55281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Since SHA-256 generates a 256-bit hash, that means the total number of possible hashes is 2</a:t>
            </a:r>
            <a:r>
              <a:rPr baseline="30000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256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which can be represented as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17"/>
          <p:cNvSpPr txBox="1"/>
          <p:nvPr/>
        </p:nvSpPr>
        <p:spPr>
          <a:xfrm>
            <a:off x="504300" y="3476500"/>
            <a:ext cx="813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115792089237316195423570985008687907853269984665640564039457584007913129639936</a:t>
            </a:r>
            <a:endParaRPr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17"/>
          <p:cNvSpPr txBox="1"/>
          <p:nvPr/>
        </p:nvSpPr>
        <p:spPr>
          <a:xfrm>
            <a:off x="1897200" y="3861400"/>
            <a:ext cx="552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Total Possible Hashes</a:t>
            </a:r>
            <a:endParaRPr sz="15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SHA-256 Hashes</a:t>
            </a:r>
            <a:endParaRPr/>
          </a:p>
        </p:txBody>
      </p:sp>
      <p:sp>
        <p:nvSpPr>
          <p:cNvPr id="225" name="Google Shape;225;p18"/>
          <p:cNvSpPr txBox="1"/>
          <p:nvPr/>
        </p:nvSpPr>
        <p:spPr>
          <a:xfrm>
            <a:off x="1297500" y="1535338"/>
            <a:ext cx="225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MEET YOU IN THE PARK</a:t>
            </a:r>
            <a:endParaRPr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6" name="Google Shape;226;p18"/>
          <p:cNvCxnSpPr>
            <a:stCxn id="225" idx="3"/>
            <a:endCxn id="227" idx="1"/>
          </p:cNvCxnSpPr>
          <p:nvPr/>
        </p:nvCxnSpPr>
        <p:spPr>
          <a:xfrm>
            <a:off x="3555900" y="1735438"/>
            <a:ext cx="78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18"/>
          <p:cNvSpPr txBox="1"/>
          <p:nvPr/>
        </p:nvSpPr>
        <p:spPr>
          <a:xfrm>
            <a:off x="4342200" y="1427638"/>
            <a:ext cx="399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9ecf7ef7370d0374cc86d00bc3551f820eff6e7413f3283debf72d27808f03d0</a:t>
            </a:r>
            <a:endParaRPr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18"/>
          <p:cNvSpPr txBox="1"/>
          <p:nvPr/>
        </p:nvSpPr>
        <p:spPr>
          <a:xfrm>
            <a:off x="2020800" y="2410050"/>
            <a:ext cx="378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SHA-256 is also CaSe-SeNsItIvE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18"/>
          <p:cNvSpPr txBox="1"/>
          <p:nvPr/>
        </p:nvSpPr>
        <p:spPr>
          <a:xfrm>
            <a:off x="1297500" y="3207963"/>
            <a:ext cx="225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Meet you in the park</a:t>
            </a:r>
            <a:endParaRPr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0" name="Google Shape;230;p18"/>
          <p:cNvCxnSpPr/>
          <p:nvPr/>
        </p:nvCxnSpPr>
        <p:spPr>
          <a:xfrm>
            <a:off x="3519450" y="3408063"/>
            <a:ext cx="78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18"/>
          <p:cNvSpPr txBox="1"/>
          <p:nvPr/>
        </p:nvSpPr>
        <p:spPr>
          <a:xfrm>
            <a:off x="4342200" y="3100263"/>
            <a:ext cx="399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6df81e1890b71e361428ad20f17116d340e610a0fc849e92c04e0686b29de665</a:t>
            </a:r>
            <a:endParaRPr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