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1" r:id="rId5"/>
    <p:sldId id="262" r:id="rId6"/>
    <p:sldId id="263" r:id="rId7"/>
    <p:sldId id="266" r:id="rId8"/>
    <p:sldId id="265" r:id="rId9"/>
    <p:sldId id="260"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7BD469-A2F1-4B9B-8F4B-5DA717C1CD9E}" v="10" dt="2022-05-19T23:43:21.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5" d="100"/>
          <a:sy n="115" d="100"/>
        </p:scale>
        <p:origin x="1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www.bbvaopenmind.com/en/technology/artificial-intelligence/the-true-father-of-artificial-intelligenc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bbvaopenmind.com/en/technology/artificial-intelligence/the-true-father-of-artificial-intelligenc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131CDB-8C54-4DD9-A255-356C77D8AD5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352EEDE-66EF-478C-9D74-7BFF0A8BA1FE}">
      <dgm:prSet/>
      <dgm:spPr/>
      <dgm:t>
        <a:bodyPr/>
        <a:lstStyle/>
        <a:p>
          <a:r>
            <a:rPr lang="en-US">
              <a:hlinkClick xmlns:r="http://schemas.openxmlformats.org/officeDocument/2006/relationships" r:id="rId1"/>
            </a:rPr>
            <a:t>https://www.bbvaopenmind.com/en/technology/artificial-intelligence/the-true-father-of-artificial-intelligence/</a:t>
          </a:r>
          <a:endParaRPr lang="en-US"/>
        </a:p>
      </dgm:t>
    </dgm:pt>
    <dgm:pt modelId="{7567A9B2-3738-4497-9AE0-D6D0F02D98C6}" type="parTrans" cxnId="{53B10B54-4754-4A5F-A07B-BE3322EA034E}">
      <dgm:prSet/>
      <dgm:spPr/>
      <dgm:t>
        <a:bodyPr/>
        <a:lstStyle/>
        <a:p>
          <a:endParaRPr lang="en-US"/>
        </a:p>
      </dgm:t>
    </dgm:pt>
    <dgm:pt modelId="{4C08AA5A-83F7-4B13-83E6-0FDF61607608}" type="sibTrans" cxnId="{53B10B54-4754-4A5F-A07B-BE3322EA034E}">
      <dgm:prSet/>
      <dgm:spPr/>
      <dgm:t>
        <a:bodyPr/>
        <a:lstStyle/>
        <a:p>
          <a:endParaRPr lang="en-US"/>
        </a:p>
      </dgm:t>
    </dgm:pt>
    <dgm:pt modelId="{0C242F58-02DB-4CDF-BAE5-C0EF25F4BDAD}">
      <dgm:prSet/>
      <dgm:spPr/>
      <dgm:t>
        <a:bodyPr/>
        <a:lstStyle/>
        <a:p>
          <a:r>
            <a:rPr lang="en-US"/>
            <a:t>https://builtin.com/artificial-intelligence</a:t>
          </a:r>
        </a:p>
      </dgm:t>
    </dgm:pt>
    <dgm:pt modelId="{2F034461-25D1-4A72-B54B-F27819D0642C}" type="parTrans" cxnId="{015BD235-9C6C-492F-BDB0-12766C995A64}">
      <dgm:prSet/>
      <dgm:spPr/>
      <dgm:t>
        <a:bodyPr/>
        <a:lstStyle/>
        <a:p>
          <a:endParaRPr lang="en-US"/>
        </a:p>
      </dgm:t>
    </dgm:pt>
    <dgm:pt modelId="{FD6294A1-D7F0-4932-99DB-741996BCBB13}" type="sibTrans" cxnId="{015BD235-9C6C-492F-BDB0-12766C995A64}">
      <dgm:prSet/>
      <dgm:spPr/>
      <dgm:t>
        <a:bodyPr/>
        <a:lstStyle/>
        <a:p>
          <a:endParaRPr lang="en-US"/>
        </a:p>
      </dgm:t>
    </dgm:pt>
    <dgm:pt modelId="{9E0BF88D-E65A-4F53-94B0-8E3ABF9FBBBF}" type="pres">
      <dgm:prSet presAssocID="{86131CDB-8C54-4DD9-A255-356C77D8AD53}" presName="hierChild1" presStyleCnt="0">
        <dgm:presLayoutVars>
          <dgm:chPref val="1"/>
          <dgm:dir/>
          <dgm:animOne val="branch"/>
          <dgm:animLvl val="lvl"/>
          <dgm:resizeHandles/>
        </dgm:presLayoutVars>
      </dgm:prSet>
      <dgm:spPr/>
    </dgm:pt>
    <dgm:pt modelId="{B8C581CF-10DD-4D04-82EF-8CDBB1DBAB42}" type="pres">
      <dgm:prSet presAssocID="{7352EEDE-66EF-478C-9D74-7BFF0A8BA1FE}" presName="hierRoot1" presStyleCnt="0"/>
      <dgm:spPr/>
    </dgm:pt>
    <dgm:pt modelId="{7320C880-E480-4876-B7FA-49206EDF7567}" type="pres">
      <dgm:prSet presAssocID="{7352EEDE-66EF-478C-9D74-7BFF0A8BA1FE}" presName="composite" presStyleCnt="0"/>
      <dgm:spPr/>
    </dgm:pt>
    <dgm:pt modelId="{CD024CA8-2ABB-4762-A9F8-5CFCC675AC4E}" type="pres">
      <dgm:prSet presAssocID="{7352EEDE-66EF-478C-9D74-7BFF0A8BA1FE}" presName="background" presStyleLbl="node0" presStyleIdx="0" presStyleCnt="2"/>
      <dgm:spPr/>
    </dgm:pt>
    <dgm:pt modelId="{163FDCD9-D8ED-4398-9BB7-38DFF3FFC94D}" type="pres">
      <dgm:prSet presAssocID="{7352EEDE-66EF-478C-9D74-7BFF0A8BA1FE}" presName="text" presStyleLbl="fgAcc0" presStyleIdx="0" presStyleCnt="2">
        <dgm:presLayoutVars>
          <dgm:chPref val="3"/>
        </dgm:presLayoutVars>
      </dgm:prSet>
      <dgm:spPr/>
    </dgm:pt>
    <dgm:pt modelId="{1DAD70E5-3D01-458F-AB03-AFC2930CF7B2}" type="pres">
      <dgm:prSet presAssocID="{7352EEDE-66EF-478C-9D74-7BFF0A8BA1FE}" presName="hierChild2" presStyleCnt="0"/>
      <dgm:spPr/>
    </dgm:pt>
    <dgm:pt modelId="{797BBCB6-DF19-4BCB-8797-4D79662E875C}" type="pres">
      <dgm:prSet presAssocID="{0C242F58-02DB-4CDF-BAE5-C0EF25F4BDAD}" presName="hierRoot1" presStyleCnt="0"/>
      <dgm:spPr/>
    </dgm:pt>
    <dgm:pt modelId="{41D4EDAD-5355-4109-8163-81A4A0A04A73}" type="pres">
      <dgm:prSet presAssocID="{0C242F58-02DB-4CDF-BAE5-C0EF25F4BDAD}" presName="composite" presStyleCnt="0"/>
      <dgm:spPr/>
    </dgm:pt>
    <dgm:pt modelId="{A99310D1-E9FE-44C0-B807-0915C2B2D3F3}" type="pres">
      <dgm:prSet presAssocID="{0C242F58-02DB-4CDF-BAE5-C0EF25F4BDAD}" presName="background" presStyleLbl="node0" presStyleIdx="1" presStyleCnt="2"/>
      <dgm:spPr/>
    </dgm:pt>
    <dgm:pt modelId="{CC08FC72-60F7-4D51-85CE-AA99013B62F8}" type="pres">
      <dgm:prSet presAssocID="{0C242F58-02DB-4CDF-BAE5-C0EF25F4BDAD}" presName="text" presStyleLbl="fgAcc0" presStyleIdx="1" presStyleCnt="2">
        <dgm:presLayoutVars>
          <dgm:chPref val="3"/>
        </dgm:presLayoutVars>
      </dgm:prSet>
      <dgm:spPr/>
    </dgm:pt>
    <dgm:pt modelId="{6F723F15-9D72-474C-8508-7929C8655857}" type="pres">
      <dgm:prSet presAssocID="{0C242F58-02DB-4CDF-BAE5-C0EF25F4BDAD}" presName="hierChild2" presStyleCnt="0"/>
      <dgm:spPr/>
    </dgm:pt>
  </dgm:ptLst>
  <dgm:cxnLst>
    <dgm:cxn modelId="{015BD235-9C6C-492F-BDB0-12766C995A64}" srcId="{86131CDB-8C54-4DD9-A255-356C77D8AD53}" destId="{0C242F58-02DB-4CDF-BAE5-C0EF25F4BDAD}" srcOrd="1" destOrd="0" parTransId="{2F034461-25D1-4A72-B54B-F27819D0642C}" sibTransId="{FD6294A1-D7F0-4932-99DB-741996BCBB13}"/>
    <dgm:cxn modelId="{6C9F434F-276B-4DD4-B0B3-657C46DA09B0}" type="presOf" srcId="{86131CDB-8C54-4DD9-A255-356C77D8AD53}" destId="{9E0BF88D-E65A-4F53-94B0-8E3ABF9FBBBF}" srcOrd="0" destOrd="0" presId="urn:microsoft.com/office/officeart/2005/8/layout/hierarchy1"/>
    <dgm:cxn modelId="{53B10B54-4754-4A5F-A07B-BE3322EA034E}" srcId="{86131CDB-8C54-4DD9-A255-356C77D8AD53}" destId="{7352EEDE-66EF-478C-9D74-7BFF0A8BA1FE}" srcOrd="0" destOrd="0" parTransId="{7567A9B2-3738-4497-9AE0-D6D0F02D98C6}" sibTransId="{4C08AA5A-83F7-4B13-83E6-0FDF61607608}"/>
    <dgm:cxn modelId="{8DA553CE-8795-4B84-833A-A4299A0CA810}" type="presOf" srcId="{0C242F58-02DB-4CDF-BAE5-C0EF25F4BDAD}" destId="{CC08FC72-60F7-4D51-85CE-AA99013B62F8}" srcOrd="0" destOrd="0" presId="urn:microsoft.com/office/officeart/2005/8/layout/hierarchy1"/>
    <dgm:cxn modelId="{159AFAD8-F740-4D5F-961B-00D84583BD57}" type="presOf" srcId="{7352EEDE-66EF-478C-9D74-7BFF0A8BA1FE}" destId="{163FDCD9-D8ED-4398-9BB7-38DFF3FFC94D}" srcOrd="0" destOrd="0" presId="urn:microsoft.com/office/officeart/2005/8/layout/hierarchy1"/>
    <dgm:cxn modelId="{33127D1C-C51B-458D-AD9D-E2B81FC4AEBB}" type="presParOf" srcId="{9E0BF88D-E65A-4F53-94B0-8E3ABF9FBBBF}" destId="{B8C581CF-10DD-4D04-82EF-8CDBB1DBAB42}" srcOrd="0" destOrd="0" presId="urn:microsoft.com/office/officeart/2005/8/layout/hierarchy1"/>
    <dgm:cxn modelId="{619F4E7F-BC9A-41D6-98C3-FDE2FF77A459}" type="presParOf" srcId="{B8C581CF-10DD-4D04-82EF-8CDBB1DBAB42}" destId="{7320C880-E480-4876-B7FA-49206EDF7567}" srcOrd="0" destOrd="0" presId="urn:microsoft.com/office/officeart/2005/8/layout/hierarchy1"/>
    <dgm:cxn modelId="{D34FFFF4-28CD-4230-966B-D641E325EB9F}" type="presParOf" srcId="{7320C880-E480-4876-B7FA-49206EDF7567}" destId="{CD024CA8-2ABB-4762-A9F8-5CFCC675AC4E}" srcOrd="0" destOrd="0" presId="urn:microsoft.com/office/officeart/2005/8/layout/hierarchy1"/>
    <dgm:cxn modelId="{EABB827A-AE8B-4F61-A3D3-BFFB28CA54AF}" type="presParOf" srcId="{7320C880-E480-4876-B7FA-49206EDF7567}" destId="{163FDCD9-D8ED-4398-9BB7-38DFF3FFC94D}" srcOrd="1" destOrd="0" presId="urn:microsoft.com/office/officeart/2005/8/layout/hierarchy1"/>
    <dgm:cxn modelId="{DCB95109-745E-4CB5-B71D-0EEC378ADA49}" type="presParOf" srcId="{B8C581CF-10DD-4D04-82EF-8CDBB1DBAB42}" destId="{1DAD70E5-3D01-458F-AB03-AFC2930CF7B2}" srcOrd="1" destOrd="0" presId="urn:microsoft.com/office/officeart/2005/8/layout/hierarchy1"/>
    <dgm:cxn modelId="{4EF64609-3300-4545-941D-8301E6331292}" type="presParOf" srcId="{9E0BF88D-E65A-4F53-94B0-8E3ABF9FBBBF}" destId="{797BBCB6-DF19-4BCB-8797-4D79662E875C}" srcOrd="1" destOrd="0" presId="urn:microsoft.com/office/officeart/2005/8/layout/hierarchy1"/>
    <dgm:cxn modelId="{05F7E72F-2F7C-4C2A-A725-E6BE0859B8AE}" type="presParOf" srcId="{797BBCB6-DF19-4BCB-8797-4D79662E875C}" destId="{41D4EDAD-5355-4109-8163-81A4A0A04A73}" srcOrd="0" destOrd="0" presId="urn:microsoft.com/office/officeart/2005/8/layout/hierarchy1"/>
    <dgm:cxn modelId="{31E66687-2CE5-41A1-8582-45F30AB4ECAB}" type="presParOf" srcId="{41D4EDAD-5355-4109-8163-81A4A0A04A73}" destId="{A99310D1-E9FE-44C0-B807-0915C2B2D3F3}" srcOrd="0" destOrd="0" presId="urn:microsoft.com/office/officeart/2005/8/layout/hierarchy1"/>
    <dgm:cxn modelId="{217D80EE-BCA7-4654-85DE-11AD0E889BE1}" type="presParOf" srcId="{41D4EDAD-5355-4109-8163-81A4A0A04A73}" destId="{CC08FC72-60F7-4D51-85CE-AA99013B62F8}" srcOrd="1" destOrd="0" presId="urn:microsoft.com/office/officeart/2005/8/layout/hierarchy1"/>
    <dgm:cxn modelId="{DEA8376F-5F27-4E4C-B538-31EB70E23F67}" type="presParOf" srcId="{797BBCB6-DF19-4BCB-8797-4D79662E875C}" destId="{6F723F15-9D72-474C-8508-7929C865585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24CA8-2ABB-4762-A9F8-5CFCC675AC4E}">
      <dsp:nvSpPr>
        <dsp:cNvPr id="0" name=""/>
        <dsp:cNvSpPr/>
      </dsp:nvSpPr>
      <dsp:spPr>
        <a:xfrm>
          <a:off x="1172" y="324019"/>
          <a:ext cx="4115155" cy="26131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3FDCD9-D8ED-4398-9BB7-38DFF3FFC94D}">
      <dsp:nvSpPr>
        <dsp:cNvPr id="0" name=""/>
        <dsp:cNvSpPr/>
      </dsp:nvSpPr>
      <dsp:spPr>
        <a:xfrm>
          <a:off x="458411" y="758396"/>
          <a:ext cx="4115155" cy="261312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hlinkClick xmlns:r="http://schemas.openxmlformats.org/officeDocument/2006/relationships" r:id="rId1"/>
            </a:rPr>
            <a:t>https://www.bbvaopenmind.com/en/technology/artificial-intelligence/the-true-father-of-artificial-intelligence/</a:t>
          </a:r>
          <a:endParaRPr lang="en-US" sz="1000" kern="1200"/>
        </a:p>
      </dsp:txBody>
      <dsp:txXfrm>
        <a:off x="534947" y="834932"/>
        <a:ext cx="3962083" cy="2460051"/>
      </dsp:txXfrm>
    </dsp:sp>
    <dsp:sp modelId="{A99310D1-E9FE-44C0-B807-0915C2B2D3F3}">
      <dsp:nvSpPr>
        <dsp:cNvPr id="0" name=""/>
        <dsp:cNvSpPr/>
      </dsp:nvSpPr>
      <dsp:spPr>
        <a:xfrm>
          <a:off x="5030807" y="324019"/>
          <a:ext cx="4115155" cy="26131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08FC72-60F7-4D51-85CE-AA99013B62F8}">
      <dsp:nvSpPr>
        <dsp:cNvPr id="0" name=""/>
        <dsp:cNvSpPr/>
      </dsp:nvSpPr>
      <dsp:spPr>
        <a:xfrm>
          <a:off x="5488046" y="758396"/>
          <a:ext cx="4115155" cy="261312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https://builtin.com/artificial-intelligence</a:t>
          </a:r>
        </a:p>
      </dsp:txBody>
      <dsp:txXfrm>
        <a:off x="5564582" y="834932"/>
        <a:ext cx="3962083" cy="24600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5/19/2022</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330EA680-D336-4FF7-8B7A-9848BB0A1C3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75012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7108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69642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846CE7D5-CF57-46EF-B807-FDD0502418D4}" type="datetimeFigureOut">
              <a:rPr lang="en-US" smtClean="0"/>
              <a:t>5/19/2022</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0287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7446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4651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2584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9790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66140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7507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846CE7D5-CF57-46EF-B807-FDD0502418D4}" type="datetimeFigureOut">
              <a:rPr lang="en-US" smtClean="0"/>
              <a:t>5/19/2022</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330EA680-D336-4FF7-8B7A-9848BB0A1C32}"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01460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46CE7D5-CF57-46EF-B807-FDD0502418D4}" type="datetimeFigureOut">
              <a:rPr lang="en-US" smtClean="0"/>
              <a:t>5/19/2022</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3906268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hyperlink" Target="https://pixabay.com/en/artificial-intelligence-robot-board-297015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theorangeblogger.com/2020/05/07/terminator-2-might-be-one-of-the-greatest-movie-of-the-1900s/" TargetMode="Externa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www.pexels.com/photo/ai-artificial-intelligence-machine-learning-61602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emf"/><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www.wallpaperflare.com/intelligent-brains-ai-brain-illustration-computers-blue-technology-wallpaper-ptkr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creativecommons.org/licenses/by-nc-nd/3.0/" TargetMode="External"/><Relationship Id="rId3" Type="http://schemas.openxmlformats.org/officeDocument/2006/relationships/image" Target="../media/image7.jpg"/><Relationship Id="rId7" Type="http://schemas.openxmlformats.org/officeDocument/2006/relationships/image" Target="../media/image1.jp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hyperlink" Target="http://www.mytwoblessings.com/2019/10/guest-post-james-ms-review-of_29.html" TargetMode="External"/><Relationship Id="rId5" Type="http://schemas.openxmlformats.org/officeDocument/2006/relationships/image" Target="../media/image8.jpg"/><Relationship Id="rId4" Type="http://schemas.openxmlformats.org/officeDocument/2006/relationships/hyperlink" Target="https://stateofwales.com/2014/08/life-ethics-independence-ix-robots-cyborg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0" name="Rectangle 26">
            <a:extLst>
              <a:ext uri="{FF2B5EF4-FFF2-40B4-BE49-F238E27FC236}">
                <a16:creationId xmlns:a16="http://schemas.microsoft.com/office/drawing/2014/main" id="{A2F132DA-99DF-4366-BCF9-C220FA5FAB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28">
            <a:extLst>
              <a:ext uri="{FF2B5EF4-FFF2-40B4-BE49-F238E27FC236}">
                <a16:creationId xmlns:a16="http://schemas.microsoft.com/office/drawing/2014/main" id="{353C0889-5F08-4C6E-8208-199F0C8DA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28413" y="988098"/>
            <a:ext cx="3848325" cy="2407724"/>
          </a:xfrm>
        </p:spPr>
        <p:txBody>
          <a:bodyPr>
            <a:normAutofit/>
          </a:bodyPr>
          <a:lstStyle/>
          <a:p>
            <a:r>
              <a:rPr lang="en-US" sz="4800">
                <a:latin typeface="Arial Rounded MT Bold" panose="020F0704030504030204" pitchFamily="34" charset="0"/>
                <a:cs typeface="Aldhabi" panose="020B0604020202020204" pitchFamily="2" charset="-78"/>
              </a:rPr>
              <a:t>Artificial Intelligence</a:t>
            </a:r>
          </a:p>
        </p:txBody>
      </p:sp>
      <p:sp>
        <p:nvSpPr>
          <p:cNvPr id="3" name="Subtitle 2"/>
          <p:cNvSpPr>
            <a:spLocks noGrp="1"/>
          </p:cNvSpPr>
          <p:nvPr>
            <p:ph type="subTitle" idx="1"/>
          </p:nvPr>
        </p:nvSpPr>
        <p:spPr>
          <a:xfrm>
            <a:off x="1128415" y="3395822"/>
            <a:ext cx="3848323" cy="1718545"/>
          </a:xfrm>
        </p:spPr>
        <p:txBody>
          <a:bodyPr>
            <a:normAutofit/>
          </a:bodyPr>
          <a:lstStyle/>
          <a:p>
            <a:r>
              <a:rPr lang="en-US" sz="1600"/>
              <a:t>By: Brandon Shin</a:t>
            </a:r>
          </a:p>
          <a:p>
            <a:r>
              <a:rPr lang="en-US" sz="1600"/>
              <a:t>CS 131 Discrete Structures </a:t>
            </a:r>
          </a:p>
          <a:p>
            <a:r>
              <a:rPr lang="en-US" sz="1600"/>
              <a:t>Spring 2022</a:t>
            </a:r>
          </a:p>
        </p:txBody>
      </p:sp>
      <p:pic>
        <p:nvPicPr>
          <p:cNvPr id="72" name="Picture 30">
            <a:extLst>
              <a:ext uri="{FF2B5EF4-FFF2-40B4-BE49-F238E27FC236}">
                <a16:creationId xmlns:a16="http://schemas.microsoft.com/office/drawing/2014/main" id="{38A271AC-2A78-42DB-A0B1-AA6C635E27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6353" b="36564"/>
          <a:stretch/>
        </p:blipFill>
        <p:spPr>
          <a:xfrm>
            <a:off x="1125460" y="643464"/>
            <a:ext cx="3849624" cy="155448"/>
          </a:xfrm>
          <a:prstGeom prst="rect">
            <a:avLst/>
          </a:prstGeom>
          <a:noFill/>
          <a:ln>
            <a:noFill/>
          </a:ln>
        </p:spPr>
      </p:pic>
      <p:grpSp>
        <p:nvGrpSpPr>
          <p:cNvPr id="73" name="Group 32">
            <a:extLst>
              <a:ext uri="{FF2B5EF4-FFF2-40B4-BE49-F238E27FC236}">
                <a16:creationId xmlns:a16="http://schemas.microsoft.com/office/drawing/2014/main" id="{51B1010F-3029-45FE-BA47-1643A298DD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4" name="Rectangle 33">
              <a:extLst>
                <a:ext uri="{FF2B5EF4-FFF2-40B4-BE49-F238E27FC236}">
                  <a16:creationId xmlns:a16="http://schemas.microsoft.com/office/drawing/2014/main" id="{F30F56DA-3EA4-4139-85FA-32778EC9D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34">
              <a:extLst>
                <a:ext uri="{FF2B5EF4-FFF2-40B4-BE49-F238E27FC236}">
                  <a16:creationId xmlns:a16="http://schemas.microsoft.com/office/drawing/2014/main" id="{C2C1E7D5-6D02-4336-A70F-ACCF9CEC1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A picture containing indoor&#10;&#10;Description automatically generated">
            <a:extLst>
              <a:ext uri="{FF2B5EF4-FFF2-40B4-BE49-F238E27FC236}">
                <a16:creationId xmlns:a16="http://schemas.microsoft.com/office/drawing/2014/main" id="{EB790C79-AB7C-BCFD-9ECC-13B5F704DF1F}"/>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285" r="16101" b="1"/>
          <a:stretch/>
        </p:blipFill>
        <p:spPr>
          <a:xfrm>
            <a:off x="6093926" y="1116345"/>
            <a:ext cx="4821551" cy="3866172"/>
          </a:xfrm>
          <a:prstGeom prst="rect">
            <a:avLst/>
          </a:prstGeom>
        </p:spPr>
      </p:pic>
      <p:pic>
        <p:nvPicPr>
          <p:cNvPr id="76" name="Picture 36">
            <a:extLst>
              <a:ext uri="{FF2B5EF4-FFF2-40B4-BE49-F238E27FC236}">
                <a16:creationId xmlns:a16="http://schemas.microsoft.com/office/drawing/2014/main" id="{B411FBE2-10C9-4433-88E7-B4FE0C29B1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77" name="Straight Connector 38">
            <a:extLst>
              <a:ext uri="{FF2B5EF4-FFF2-40B4-BE49-F238E27FC236}">
                <a16:creationId xmlns:a16="http://schemas.microsoft.com/office/drawing/2014/main" id="{B52A12E2-C1CB-4AB7-AEC6-387F0538FA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0" name="Picture 20">
            <a:extLst>
              <a:ext uri="{FF2B5EF4-FFF2-40B4-BE49-F238E27FC236}">
                <a16:creationId xmlns:a16="http://schemas.microsoft.com/office/drawing/2014/main" id="{CB1DE69F-569C-4A49-8E50-4093C135AE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81" name="Rectangle 22">
            <a:extLst>
              <a:ext uri="{FF2B5EF4-FFF2-40B4-BE49-F238E27FC236}">
                <a16:creationId xmlns:a16="http://schemas.microsoft.com/office/drawing/2014/main" id="{50B488F5-9CE4-4346-B22F-600286ED4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2" name="Straight Connector 24">
            <a:extLst>
              <a:ext uri="{FF2B5EF4-FFF2-40B4-BE49-F238E27FC236}">
                <a16:creationId xmlns:a16="http://schemas.microsoft.com/office/drawing/2014/main" id="{5F76596F-57DF-4A0C-96D9-046DC3B30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83" name="Picture 26">
            <a:extLst>
              <a:ext uri="{FF2B5EF4-FFF2-40B4-BE49-F238E27FC236}">
                <a16:creationId xmlns:a16="http://schemas.microsoft.com/office/drawing/2014/main" id="{16176A8D-754E-4699-9AAC-A833466A20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useBgFill="1">
        <p:nvSpPr>
          <p:cNvPr id="84" name="Rectangle 28">
            <a:extLst>
              <a:ext uri="{FF2B5EF4-FFF2-40B4-BE49-F238E27FC236}">
                <a16:creationId xmlns:a16="http://schemas.microsoft.com/office/drawing/2014/main" id="{B374BF5C-C264-47AF-9C49-1875F88B9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30">
            <a:extLst>
              <a:ext uri="{FF2B5EF4-FFF2-40B4-BE49-F238E27FC236}">
                <a16:creationId xmlns:a16="http://schemas.microsoft.com/office/drawing/2014/main" id="{EA9A5156-A214-495D-9493-B85A2B08F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8290C-3C97-7DB2-A991-84F98A62364B}"/>
              </a:ext>
            </a:extLst>
          </p:cNvPr>
          <p:cNvSpPr>
            <a:spLocks noGrp="1"/>
          </p:cNvSpPr>
          <p:nvPr>
            <p:ph type="title"/>
          </p:nvPr>
        </p:nvSpPr>
        <p:spPr>
          <a:xfrm>
            <a:off x="659301" y="988098"/>
            <a:ext cx="2840114" cy="2407723"/>
          </a:xfrm>
        </p:spPr>
        <p:txBody>
          <a:bodyPr vert="horz" lIns="91440" tIns="45720" rIns="91440" bIns="0" rtlCol="0" anchor="b">
            <a:normAutofit/>
          </a:bodyPr>
          <a:lstStyle/>
          <a:p>
            <a:r>
              <a:rPr lang="en-US" sz="3300"/>
              <a:t>End of Presentation</a:t>
            </a:r>
            <a:br>
              <a:rPr lang="en-US" sz="3300"/>
            </a:br>
            <a:endParaRPr lang="en-US" sz="3300"/>
          </a:p>
        </p:txBody>
      </p:sp>
      <p:pic>
        <p:nvPicPr>
          <p:cNvPr id="86" name="Picture 32">
            <a:extLst>
              <a:ext uri="{FF2B5EF4-FFF2-40B4-BE49-F238E27FC236}">
                <a16:creationId xmlns:a16="http://schemas.microsoft.com/office/drawing/2014/main" id="{14043B93-31EA-42C9-A52B-7B10135FCB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7" t="474" r="75256" b="36564"/>
          <a:stretch/>
        </p:blipFill>
        <p:spPr>
          <a:xfrm>
            <a:off x="655218" y="643464"/>
            <a:ext cx="2834640" cy="155448"/>
          </a:xfrm>
          <a:prstGeom prst="rect">
            <a:avLst/>
          </a:prstGeom>
          <a:noFill/>
          <a:ln>
            <a:noFill/>
          </a:ln>
        </p:spPr>
      </p:pic>
      <p:grpSp>
        <p:nvGrpSpPr>
          <p:cNvPr id="87" name="Group 34">
            <a:extLst>
              <a:ext uri="{FF2B5EF4-FFF2-40B4-BE49-F238E27FC236}">
                <a16:creationId xmlns:a16="http://schemas.microsoft.com/office/drawing/2014/main" id="{B26DC251-CF3C-487C-93C0-74344C2700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6" name="Rectangle 35">
              <a:extLst>
                <a:ext uri="{FF2B5EF4-FFF2-40B4-BE49-F238E27FC236}">
                  <a16:creationId xmlns:a16="http://schemas.microsoft.com/office/drawing/2014/main" id="{DCEA138F-B3C3-4365-85E4-0CE0DE739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2192585-FCC1-4D9A-8E7B-940845AD1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8" name="Rectangle 38">
            <a:extLst>
              <a:ext uri="{FF2B5EF4-FFF2-40B4-BE49-F238E27FC236}">
                <a16:creationId xmlns:a16="http://schemas.microsoft.com/office/drawing/2014/main" id="{F07A6A06-44A6-41CD-B49D-7FAFA5119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871" y="977965"/>
            <a:ext cx="6615197" cy="4135339"/>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descr="A person wearing sunglasses&#10;&#10;Description automatically generated with low confidence">
            <a:extLst>
              <a:ext uri="{FF2B5EF4-FFF2-40B4-BE49-F238E27FC236}">
                <a16:creationId xmlns:a16="http://schemas.microsoft.com/office/drawing/2014/main" id="{CEEEE0D5-046C-9773-592A-3AFF5B856B6F}"/>
              </a:ext>
            </a:extLst>
          </p:cNvPr>
          <p:cNvPicPr>
            <a:picLocks noGrp="1" noChangeAspect="1"/>
          </p:cNvPicPr>
          <p:nvPr>
            <p:ph idx="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863825" y="1116345"/>
            <a:ext cx="5792017" cy="3866172"/>
          </a:xfrm>
          <a:prstGeom prst="rect">
            <a:avLst/>
          </a:prstGeom>
        </p:spPr>
      </p:pic>
      <p:pic>
        <p:nvPicPr>
          <p:cNvPr id="89" name="Picture 40">
            <a:extLst>
              <a:ext uri="{FF2B5EF4-FFF2-40B4-BE49-F238E27FC236}">
                <a16:creationId xmlns:a16="http://schemas.microsoft.com/office/drawing/2014/main" id="{374CBFC4-E02A-4F3E-AB09-DAD63A764C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90" name="Straight Connector 42">
            <a:extLst>
              <a:ext uri="{FF2B5EF4-FFF2-40B4-BE49-F238E27FC236}">
                <a16:creationId xmlns:a16="http://schemas.microsoft.com/office/drawing/2014/main" id="{170F181A-95DA-4251-AC11-0C9302264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69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4B92518F-3454-456E-82E9-0FDE0CEC7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4" descr="Angle view of circuit shaped like a brain">
            <a:extLst>
              <a:ext uri="{FF2B5EF4-FFF2-40B4-BE49-F238E27FC236}">
                <a16:creationId xmlns:a16="http://schemas.microsoft.com/office/drawing/2014/main" id="{571AEDA0-F122-0EA2-8D37-085BEF7933B2}"/>
              </a:ext>
            </a:extLst>
          </p:cNvPr>
          <p:cNvPicPr>
            <a:picLocks noChangeAspect="1"/>
          </p:cNvPicPr>
          <p:nvPr/>
        </p:nvPicPr>
        <p:blipFill rotWithShape="1">
          <a:blip r:embed="rId2">
            <a:duotone>
              <a:schemeClr val="bg2">
                <a:shade val="45000"/>
                <a:satMod val="135000"/>
              </a:schemeClr>
              <a:prstClr val="white"/>
            </a:duotone>
            <a:alphaModFix amt="50000"/>
          </a:blip>
          <a:srcRect t="19353" r="-1" b="-1"/>
          <a:stretch/>
        </p:blipFill>
        <p:spPr>
          <a:xfrm>
            <a:off x="305" y="10"/>
            <a:ext cx="12191695" cy="6857990"/>
          </a:xfrm>
          <a:prstGeom prst="rect">
            <a:avLst/>
          </a:prstGeom>
        </p:spPr>
      </p:pic>
      <p:sp>
        <p:nvSpPr>
          <p:cNvPr id="29" name="Rectangle 10">
            <a:extLst>
              <a:ext uri="{FF2B5EF4-FFF2-40B4-BE49-F238E27FC236}">
                <a16:creationId xmlns:a16="http://schemas.microsoft.com/office/drawing/2014/main" id="{944D1CC5-3F9D-4974-B770-5EDCFF589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10A06-38D5-35AE-E5D5-2E4F9DCB1A0F}"/>
              </a:ext>
            </a:extLst>
          </p:cNvPr>
          <p:cNvSpPr>
            <a:spLocks noGrp="1"/>
          </p:cNvSpPr>
          <p:nvPr>
            <p:ph type="title"/>
          </p:nvPr>
        </p:nvSpPr>
        <p:spPr>
          <a:xfrm>
            <a:off x="1130270" y="953324"/>
            <a:ext cx="9603275" cy="1049235"/>
          </a:xfrm>
        </p:spPr>
        <p:txBody>
          <a:bodyPr>
            <a:normAutofit/>
          </a:bodyPr>
          <a:lstStyle/>
          <a:p>
            <a:r>
              <a:rPr lang="en-US" dirty="0"/>
              <a:t>What is Artificial Intelligence?</a:t>
            </a:r>
            <a:br>
              <a:rPr lang="en-US" dirty="0"/>
            </a:br>
            <a:endParaRPr lang="en-US" dirty="0"/>
          </a:p>
        </p:txBody>
      </p:sp>
      <p:pic>
        <p:nvPicPr>
          <p:cNvPr id="30" name="Picture 12">
            <a:extLst>
              <a:ext uri="{FF2B5EF4-FFF2-40B4-BE49-F238E27FC236}">
                <a16:creationId xmlns:a16="http://schemas.microsoft.com/office/drawing/2014/main" id="{985A9973-AB88-4BDA-8B44-A6F2304E52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3" name="Content Placeholder 2">
            <a:extLst>
              <a:ext uri="{FF2B5EF4-FFF2-40B4-BE49-F238E27FC236}">
                <a16:creationId xmlns:a16="http://schemas.microsoft.com/office/drawing/2014/main" id="{759C0695-3EE6-E3A5-2DF5-8E9A6D9D4520}"/>
              </a:ext>
            </a:extLst>
          </p:cNvPr>
          <p:cNvSpPr>
            <a:spLocks noGrp="1"/>
          </p:cNvSpPr>
          <p:nvPr>
            <p:ph idx="1"/>
          </p:nvPr>
        </p:nvSpPr>
        <p:spPr>
          <a:xfrm>
            <a:off x="1130270" y="2171769"/>
            <a:ext cx="9603275" cy="3294576"/>
          </a:xfrm>
        </p:spPr>
        <p:txBody>
          <a:bodyPr>
            <a:normAutofit/>
          </a:bodyPr>
          <a:lstStyle/>
          <a:p>
            <a:r>
              <a:rPr lang="en-US"/>
              <a:t>Artificial Intelligence (AI) is a wide-ranging branch of computer science concerned with machine-driven intelligence and machine learning.</a:t>
            </a:r>
          </a:p>
          <a:p>
            <a:r>
              <a:rPr lang="en-US"/>
              <a:t>AI systems work by combining large sets of data with smart, iterative processing algorithms to learn from patterns and features in the data that they analyze. </a:t>
            </a:r>
          </a:p>
          <a:p>
            <a:r>
              <a:rPr lang="en-US"/>
              <a:t>Simply put,  AI allows companies and organizations to make better and more efficient decisions, improving core business processes by increasing both the accuracy and speed of strategic decision-making processes.</a:t>
            </a:r>
            <a:endParaRPr lang="en-US" dirty="0"/>
          </a:p>
        </p:txBody>
      </p:sp>
      <p:pic>
        <p:nvPicPr>
          <p:cNvPr id="31" name="Picture 14">
            <a:extLst>
              <a:ext uri="{FF2B5EF4-FFF2-40B4-BE49-F238E27FC236}">
                <a16:creationId xmlns:a16="http://schemas.microsoft.com/office/drawing/2014/main" id="{72B88314-D4AA-4944-A4AE-9E9F34A15C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32" name="Straight Connector 16">
            <a:extLst>
              <a:ext uri="{FF2B5EF4-FFF2-40B4-BE49-F238E27FC236}">
                <a16:creationId xmlns:a16="http://schemas.microsoft.com/office/drawing/2014/main" id="{34B1208A-2172-4708-A3B7-24501DED6A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9324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4" name="Rectangle 11">
            <a:extLst>
              <a:ext uri="{FF2B5EF4-FFF2-40B4-BE49-F238E27FC236}">
                <a16:creationId xmlns:a16="http://schemas.microsoft.com/office/drawing/2014/main" id="{B170D861-4049-43F4-BCF4-088470D3E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13">
            <a:extLst>
              <a:ext uri="{FF2B5EF4-FFF2-40B4-BE49-F238E27FC236}">
                <a16:creationId xmlns:a16="http://schemas.microsoft.com/office/drawing/2014/main" id="{3D9C3684-6169-49E6-99BA-EF734013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3DBC5-C0EA-9D4D-5CD9-F72685D561C3}"/>
              </a:ext>
            </a:extLst>
          </p:cNvPr>
          <p:cNvSpPr>
            <a:spLocks noGrp="1"/>
          </p:cNvSpPr>
          <p:nvPr>
            <p:ph type="title"/>
          </p:nvPr>
        </p:nvSpPr>
        <p:spPr>
          <a:xfrm>
            <a:off x="1121029" y="957221"/>
            <a:ext cx="5864018" cy="1049235"/>
          </a:xfrm>
        </p:spPr>
        <p:txBody>
          <a:bodyPr vert="horz" lIns="91440" tIns="45720" rIns="91440" bIns="45720" rtlCol="0" anchor="t">
            <a:normAutofit/>
          </a:bodyPr>
          <a:lstStyle/>
          <a:p>
            <a:r>
              <a:rPr lang="en-US" dirty="0"/>
              <a:t>History of Artificial Intelligence (AI)</a:t>
            </a:r>
          </a:p>
        </p:txBody>
      </p:sp>
      <p:pic>
        <p:nvPicPr>
          <p:cNvPr id="56" name="Picture 15">
            <a:extLst>
              <a:ext uri="{FF2B5EF4-FFF2-40B4-BE49-F238E27FC236}">
                <a16:creationId xmlns:a16="http://schemas.microsoft.com/office/drawing/2014/main" id="{6BBBEE02-3B78-4C29-B8FF-45FBFF8FE2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
        <p:nvSpPr>
          <p:cNvPr id="7" name="TextBox 6">
            <a:extLst>
              <a:ext uri="{FF2B5EF4-FFF2-40B4-BE49-F238E27FC236}">
                <a16:creationId xmlns:a16="http://schemas.microsoft.com/office/drawing/2014/main" id="{9F7A3A89-39F9-DE7C-545B-33CCB75BBAE5}"/>
              </a:ext>
            </a:extLst>
          </p:cNvPr>
          <p:cNvSpPr txBox="1"/>
          <p:nvPr/>
        </p:nvSpPr>
        <p:spPr>
          <a:xfrm>
            <a:off x="1121029" y="2167151"/>
            <a:ext cx="5864018" cy="3299194"/>
          </a:xfrm>
          <a:prstGeom prst="rect">
            <a:avLst/>
          </a:prstGeom>
        </p:spPr>
        <p:txBody>
          <a:bodyPr vert="horz" lIns="91440" tIns="45720" rIns="91440" bIns="45720" rtlCol="0" anchor="t">
            <a:normAutofit/>
          </a:bodyPr>
          <a:lstStyle/>
          <a:p>
            <a:pPr marL="228600" marR="0" lvl="0" indent="-228600" defTabSz="914400" fontAlgn="auto">
              <a:lnSpc>
                <a:spcPct val="110000"/>
              </a:lnSpc>
              <a:spcBef>
                <a:spcPts val="1000"/>
              </a:spcBef>
              <a:spcAft>
                <a:spcPts val="0"/>
              </a:spcAft>
              <a:buClr>
                <a:schemeClr val="accent1"/>
              </a:buClr>
              <a:buSzPct val="100000"/>
              <a:buFont typeface="Arial" panose="020B0604020202020204" pitchFamily="34" charset="0"/>
              <a:buChar char="•"/>
              <a:tabLst/>
              <a:defRPr/>
            </a:pPr>
            <a:r>
              <a:rPr kumimoji="0" lang="en-US" sz="1500" b="0" i="0" u="none" strike="noStrike" cap="none" spc="0" normalizeH="0" baseline="0" noProof="0">
                <a:ln>
                  <a:noFill/>
                </a:ln>
                <a:uLnTx/>
                <a:uFillTx/>
              </a:rPr>
              <a:t>Artificial intelligence is not some new technology, this technology is much older than you would imagine. </a:t>
            </a:r>
          </a:p>
          <a:p>
            <a:pPr marL="228600" marR="0" lvl="0" indent="-228600" defTabSz="914400" fontAlgn="auto">
              <a:lnSpc>
                <a:spcPct val="110000"/>
              </a:lnSpc>
              <a:spcBef>
                <a:spcPts val="1000"/>
              </a:spcBef>
              <a:spcAft>
                <a:spcPts val="0"/>
              </a:spcAft>
              <a:buClr>
                <a:schemeClr val="accent1"/>
              </a:buClr>
              <a:buSzPct val="100000"/>
              <a:buFont typeface="Arial" panose="020B0604020202020204" pitchFamily="34" charset="0"/>
              <a:buChar char="•"/>
              <a:tabLst/>
              <a:defRPr/>
            </a:pPr>
            <a:r>
              <a:rPr lang="en-US" sz="1500"/>
              <a:t>There are many pioneers that laid the foundation of AI even as far back as Aristotle.  Aristotle introduced associationism in 300 BC.  But there are far more recent and notable contributions by the so-called fathers of AI.</a:t>
            </a:r>
          </a:p>
          <a:p>
            <a:pPr marL="228600" marR="0" lvl="0" indent="-228600" defTabSz="914400" fontAlgn="auto">
              <a:lnSpc>
                <a:spcPct val="110000"/>
              </a:lnSpc>
              <a:spcBef>
                <a:spcPts val="1000"/>
              </a:spcBef>
              <a:spcAft>
                <a:spcPts val="0"/>
              </a:spcAft>
              <a:buClr>
                <a:schemeClr val="accent1"/>
              </a:buClr>
              <a:buSzPct val="100000"/>
              <a:buFont typeface="Arial" panose="020B0604020202020204" pitchFamily="34" charset="0"/>
              <a:buChar char="•"/>
              <a:tabLst/>
              <a:defRPr/>
            </a:pPr>
            <a:r>
              <a:rPr lang="en-US" sz="1500"/>
              <a:t>The beginning of AI starts with John McCarthy, this is where he organized the mythic Dartmouth conference, where he first coined the term “artificial intelligence”.</a:t>
            </a:r>
            <a:endParaRPr kumimoji="0" lang="en-US" sz="1500" b="0" i="0" u="none" strike="noStrike" cap="none" spc="0" normalizeH="0" baseline="0" noProof="0">
              <a:ln>
                <a:noFill/>
              </a:ln>
              <a:uLnTx/>
              <a:uFillTx/>
            </a:endParaRPr>
          </a:p>
        </p:txBody>
      </p:sp>
      <p:grpSp>
        <p:nvGrpSpPr>
          <p:cNvPr id="57" name="Group 17">
            <a:extLst>
              <a:ext uri="{FF2B5EF4-FFF2-40B4-BE49-F238E27FC236}">
                <a16:creationId xmlns:a16="http://schemas.microsoft.com/office/drawing/2014/main" id="{65380EB2-1B03-4BD9-8B98-B3A1DD7D04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9" name="Rectangle 18">
              <a:extLst>
                <a:ext uri="{FF2B5EF4-FFF2-40B4-BE49-F238E27FC236}">
                  <a16:creationId xmlns:a16="http://schemas.microsoft.com/office/drawing/2014/main" id="{2C72F72E-336B-4BAB-9CFA-E55224D40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19">
              <a:extLst>
                <a:ext uri="{FF2B5EF4-FFF2-40B4-BE49-F238E27FC236}">
                  <a16:creationId xmlns:a16="http://schemas.microsoft.com/office/drawing/2014/main" id="{4D6A7AAF-A2E1-4EFB-A032-F6D220F61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37CAD74E-5D0E-DA9E-0B46-117B33CB3BB7}"/>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40574" r="8926" b="-2"/>
          <a:stretch/>
        </p:blipFill>
        <p:spPr>
          <a:xfrm>
            <a:off x="8116373" y="1116345"/>
            <a:ext cx="2799103" cy="3866172"/>
          </a:xfrm>
          <a:prstGeom prst="rect">
            <a:avLst/>
          </a:prstGeom>
        </p:spPr>
      </p:pic>
      <p:pic>
        <p:nvPicPr>
          <p:cNvPr id="59" name="Picture 21">
            <a:extLst>
              <a:ext uri="{FF2B5EF4-FFF2-40B4-BE49-F238E27FC236}">
                <a16:creationId xmlns:a16="http://schemas.microsoft.com/office/drawing/2014/main" id="{187F4E96-4E7F-4215-89B9-A7EC454B01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60" name="Straight Connector 23">
            <a:extLst>
              <a:ext uri="{FF2B5EF4-FFF2-40B4-BE49-F238E27FC236}">
                <a16:creationId xmlns:a16="http://schemas.microsoft.com/office/drawing/2014/main" id="{56D3E787-6CA7-41C8-BA4E-172D478D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3324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B92518F-3454-456E-82E9-0FDE0CEC7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ngle view of circuit shaped like a brain">
            <a:extLst>
              <a:ext uri="{FF2B5EF4-FFF2-40B4-BE49-F238E27FC236}">
                <a16:creationId xmlns:a16="http://schemas.microsoft.com/office/drawing/2014/main" id="{53172ACE-70A8-A60A-5316-7A6C5B0934E6}"/>
              </a:ext>
            </a:extLst>
          </p:cNvPr>
          <p:cNvPicPr>
            <a:picLocks noChangeAspect="1"/>
          </p:cNvPicPr>
          <p:nvPr/>
        </p:nvPicPr>
        <p:blipFill rotWithShape="1">
          <a:blip r:embed="rId2">
            <a:duotone>
              <a:schemeClr val="bg2">
                <a:shade val="45000"/>
                <a:satMod val="135000"/>
              </a:schemeClr>
              <a:prstClr val="white"/>
            </a:duotone>
            <a:alphaModFix amt="50000"/>
          </a:blip>
          <a:srcRect t="19353" r="-1" b="-1"/>
          <a:stretch/>
        </p:blipFill>
        <p:spPr>
          <a:xfrm>
            <a:off x="305" y="10"/>
            <a:ext cx="12191695" cy="6857990"/>
          </a:xfrm>
          <a:prstGeom prst="rect">
            <a:avLst/>
          </a:prstGeom>
        </p:spPr>
      </p:pic>
      <p:sp>
        <p:nvSpPr>
          <p:cNvPr id="48" name="Rectangle 47">
            <a:extLst>
              <a:ext uri="{FF2B5EF4-FFF2-40B4-BE49-F238E27FC236}">
                <a16:creationId xmlns:a16="http://schemas.microsoft.com/office/drawing/2014/main" id="{944D1CC5-3F9D-4974-B770-5EDCFF589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E536C-A038-1207-AC75-6628579E5DC5}"/>
              </a:ext>
            </a:extLst>
          </p:cNvPr>
          <p:cNvSpPr>
            <a:spLocks noGrp="1"/>
          </p:cNvSpPr>
          <p:nvPr>
            <p:ph type="title"/>
          </p:nvPr>
        </p:nvSpPr>
        <p:spPr>
          <a:xfrm>
            <a:off x="1130270" y="953324"/>
            <a:ext cx="9603275" cy="1049235"/>
          </a:xfrm>
        </p:spPr>
        <p:txBody>
          <a:bodyPr>
            <a:normAutofit/>
          </a:bodyPr>
          <a:lstStyle/>
          <a:p>
            <a:r>
              <a:rPr lang="en-US"/>
              <a:t>How does AI work?</a:t>
            </a:r>
          </a:p>
        </p:txBody>
      </p:sp>
      <p:pic>
        <p:nvPicPr>
          <p:cNvPr id="50" name="Picture 49">
            <a:extLst>
              <a:ext uri="{FF2B5EF4-FFF2-40B4-BE49-F238E27FC236}">
                <a16:creationId xmlns:a16="http://schemas.microsoft.com/office/drawing/2014/main" id="{985A9973-AB88-4BDA-8B44-A6F2304E52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13" name="Content Placeholder 12">
            <a:extLst>
              <a:ext uri="{FF2B5EF4-FFF2-40B4-BE49-F238E27FC236}">
                <a16:creationId xmlns:a16="http://schemas.microsoft.com/office/drawing/2014/main" id="{748E12B2-9398-201D-081F-6B0D974E34E6}"/>
              </a:ext>
            </a:extLst>
          </p:cNvPr>
          <p:cNvSpPr>
            <a:spLocks noGrp="1"/>
          </p:cNvSpPr>
          <p:nvPr>
            <p:ph idx="1"/>
          </p:nvPr>
        </p:nvSpPr>
        <p:spPr>
          <a:xfrm>
            <a:off x="1130270" y="2171769"/>
            <a:ext cx="9603275" cy="3294576"/>
          </a:xfrm>
        </p:spPr>
        <p:txBody>
          <a:bodyPr>
            <a:normAutofit/>
          </a:bodyPr>
          <a:lstStyle/>
          <a:p>
            <a:pPr>
              <a:lnSpc>
                <a:spcPct val="110000"/>
              </a:lnSpc>
            </a:pPr>
            <a:r>
              <a:rPr lang="en-US" sz="1700" dirty="0"/>
              <a:t>The beauty of AI is that computers are trained to accomplish specific tasks by processing large amounts of data and recognizing patterns in the data.</a:t>
            </a:r>
          </a:p>
          <a:p>
            <a:pPr>
              <a:lnSpc>
                <a:spcPct val="110000"/>
              </a:lnSpc>
            </a:pPr>
            <a:r>
              <a:rPr lang="en-US" sz="1700" dirty="0"/>
              <a:t>Artificial intelligence is so amazing because it makes it possible for machines to learn from experience, adjust to new inputs and perform human-like tasks.</a:t>
            </a:r>
          </a:p>
          <a:p>
            <a:pPr>
              <a:lnSpc>
                <a:spcPct val="110000"/>
              </a:lnSpc>
            </a:pPr>
            <a:r>
              <a:rPr lang="en-US" sz="1700" dirty="0"/>
              <a:t>For many corporations there aren’t many people to answer the phone anymore, you can use AI to guide customers instead of hiring people. </a:t>
            </a:r>
          </a:p>
          <a:p>
            <a:pPr>
              <a:lnSpc>
                <a:spcPct val="110000"/>
              </a:lnSpc>
            </a:pPr>
            <a:r>
              <a:rPr lang="en-US" sz="1700" dirty="0"/>
              <a:t>Now you can see in many businesses that AI makes business more accurate and faster.  You can fire 10,000 people and replace it with a software. If you were a business owner, you can pay less people and not worry about people flaking and their  pay.</a:t>
            </a:r>
          </a:p>
        </p:txBody>
      </p:sp>
      <p:pic>
        <p:nvPicPr>
          <p:cNvPr id="52" name="Picture 51">
            <a:extLst>
              <a:ext uri="{FF2B5EF4-FFF2-40B4-BE49-F238E27FC236}">
                <a16:creationId xmlns:a16="http://schemas.microsoft.com/office/drawing/2014/main" id="{72B88314-D4AA-4944-A4AE-9E9F34A15C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54" name="Straight Connector 53">
            <a:extLst>
              <a:ext uri="{FF2B5EF4-FFF2-40B4-BE49-F238E27FC236}">
                <a16:creationId xmlns:a16="http://schemas.microsoft.com/office/drawing/2014/main" id="{34B1208A-2172-4708-A3B7-24501DED6A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950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3" name="Rectangle 15">
            <a:extLst>
              <a:ext uri="{FF2B5EF4-FFF2-40B4-BE49-F238E27FC236}">
                <a16:creationId xmlns:a16="http://schemas.microsoft.com/office/drawing/2014/main" id="{683CECF1-343D-4CCE-81D8-FC14A12A7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7">
            <a:extLst>
              <a:ext uri="{FF2B5EF4-FFF2-40B4-BE49-F238E27FC236}">
                <a16:creationId xmlns:a16="http://schemas.microsoft.com/office/drawing/2014/main" id="{4D8C8DD9-12AA-4935-A6DE-05EACDADD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03E75-F7EF-A0B6-828A-FBFAEE8EBBAD}"/>
              </a:ext>
            </a:extLst>
          </p:cNvPr>
          <p:cNvSpPr>
            <a:spLocks noGrp="1"/>
          </p:cNvSpPr>
          <p:nvPr>
            <p:ph type="title"/>
          </p:nvPr>
        </p:nvSpPr>
        <p:spPr>
          <a:xfrm>
            <a:off x="1121029" y="948706"/>
            <a:ext cx="3852444" cy="1049235"/>
          </a:xfrm>
        </p:spPr>
        <p:txBody>
          <a:bodyPr>
            <a:normAutofit/>
          </a:bodyPr>
          <a:lstStyle/>
          <a:p>
            <a:r>
              <a:rPr lang="en-US" dirty="0"/>
              <a:t>Why is AI important?</a:t>
            </a:r>
          </a:p>
        </p:txBody>
      </p:sp>
      <p:pic>
        <p:nvPicPr>
          <p:cNvPr id="45" name="Picture 19">
            <a:extLst>
              <a:ext uri="{FF2B5EF4-FFF2-40B4-BE49-F238E27FC236}">
                <a16:creationId xmlns:a16="http://schemas.microsoft.com/office/drawing/2014/main" id="{E4C54BC8-CF23-429D-A14B-9E16015839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6353" b="36564"/>
          <a:stretch/>
        </p:blipFill>
        <p:spPr>
          <a:xfrm>
            <a:off x="1125460" y="643464"/>
            <a:ext cx="3849624" cy="155448"/>
          </a:xfrm>
          <a:prstGeom prst="rect">
            <a:avLst/>
          </a:prstGeom>
          <a:noFill/>
          <a:ln>
            <a:noFill/>
          </a:ln>
        </p:spPr>
      </p:pic>
      <p:sp>
        <p:nvSpPr>
          <p:cNvPr id="3" name="Content Placeholder 2">
            <a:extLst>
              <a:ext uri="{FF2B5EF4-FFF2-40B4-BE49-F238E27FC236}">
                <a16:creationId xmlns:a16="http://schemas.microsoft.com/office/drawing/2014/main" id="{DFF2C488-9933-4BCE-E199-AAAAD4F29CFB}"/>
              </a:ext>
            </a:extLst>
          </p:cNvPr>
          <p:cNvSpPr>
            <a:spLocks noGrp="1"/>
          </p:cNvSpPr>
          <p:nvPr>
            <p:ph idx="1"/>
          </p:nvPr>
        </p:nvSpPr>
        <p:spPr>
          <a:xfrm>
            <a:off x="1121030" y="2167151"/>
            <a:ext cx="3848478" cy="3299194"/>
          </a:xfrm>
        </p:spPr>
        <p:txBody>
          <a:bodyPr>
            <a:normAutofit/>
          </a:bodyPr>
          <a:lstStyle/>
          <a:p>
            <a:pPr>
              <a:lnSpc>
                <a:spcPct val="110000"/>
              </a:lnSpc>
            </a:pPr>
            <a:r>
              <a:rPr lang="en-US" sz="1600"/>
              <a:t>AI automates repetitive learning and discovery through data.</a:t>
            </a:r>
          </a:p>
          <a:p>
            <a:pPr>
              <a:lnSpc>
                <a:spcPct val="110000"/>
              </a:lnSpc>
            </a:pPr>
            <a:r>
              <a:rPr lang="en-US" sz="1600"/>
              <a:t>AI adds intelligence.</a:t>
            </a:r>
          </a:p>
          <a:p>
            <a:pPr>
              <a:lnSpc>
                <a:spcPct val="110000"/>
              </a:lnSpc>
            </a:pPr>
            <a:r>
              <a:rPr lang="en-US" sz="1600"/>
              <a:t>AI adapts through progressive learning algorithms.</a:t>
            </a:r>
          </a:p>
          <a:p>
            <a:pPr>
              <a:lnSpc>
                <a:spcPct val="110000"/>
              </a:lnSpc>
            </a:pPr>
            <a:r>
              <a:rPr lang="en-US" sz="1600"/>
              <a:t>AI analyzes more and deeper data which leads to getting more out of the data.</a:t>
            </a:r>
          </a:p>
          <a:p>
            <a:pPr>
              <a:lnSpc>
                <a:spcPct val="110000"/>
              </a:lnSpc>
            </a:pPr>
            <a:r>
              <a:rPr lang="en-US" sz="1600"/>
              <a:t>AI achieves incredible accuracy. </a:t>
            </a:r>
          </a:p>
          <a:p>
            <a:pPr>
              <a:lnSpc>
                <a:spcPct val="110000"/>
              </a:lnSpc>
            </a:pPr>
            <a:endParaRPr lang="en-US" sz="1600"/>
          </a:p>
        </p:txBody>
      </p:sp>
      <p:grpSp>
        <p:nvGrpSpPr>
          <p:cNvPr id="46" name="Group 21">
            <a:extLst>
              <a:ext uri="{FF2B5EF4-FFF2-40B4-BE49-F238E27FC236}">
                <a16:creationId xmlns:a16="http://schemas.microsoft.com/office/drawing/2014/main" id="{C50EE599-83F0-4F92-85EF-F5B760FC1C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3" name="Rectangle 22">
              <a:extLst>
                <a:ext uri="{FF2B5EF4-FFF2-40B4-BE49-F238E27FC236}">
                  <a16:creationId xmlns:a16="http://schemas.microsoft.com/office/drawing/2014/main" id="{4D65F24F-937E-455B-A52F-99B2EBE6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23">
              <a:extLst>
                <a:ext uri="{FF2B5EF4-FFF2-40B4-BE49-F238E27FC236}">
                  <a16:creationId xmlns:a16="http://schemas.microsoft.com/office/drawing/2014/main" id="{8CEABBA2-C294-4754-8D03-90027C80A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1" name="Picture 10" descr="A picture containing electronics, circuit&#10;&#10;Description automatically generated">
            <a:extLst>
              <a:ext uri="{FF2B5EF4-FFF2-40B4-BE49-F238E27FC236}">
                <a16:creationId xmlns:a16="http://schemas.microsoft.com/office/drawing/2014/main" id="{0EFF9D8D-FD63-376F-3118-38498D1F58C9}"/>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1697" r="10360" b="2"/>
          <a:stretch/>
        </p:blipFill>
        <p:spPr>
          <a:xfrm>
            <a:off x="6093926" y="1116345"/>
            <a:ext cx="4821551" cy="3866172"/>
          </a:xfrm>
          <a:prstGeom prst="rect">
            <a:avLst/>
          </a:prstGeom>
        </p:spPr>
      </p:pic>
      <p:pic>
        <p:nvPicPr>
          <p:cNvPr id="48" name="Picture 25">
            <a:extLst>
              <a:ext uri="{FF2B5EF4-FFF2-40B4-BE49-F238E27FC236}">
                <a16:creationId xmlns:a16="http://schemas.microsoft.com/office/drawing/2014/main" id="{5EADD913-1FB7-4B46-9CA9-86858689E0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49" name="Straight Connector 27">
            <a:extLst>
              <a:ext uri="{FF2B5EF4-FFF2-40B4-BE49-F238E27FC236}">
                <a16:creationId xmlns:a16="http://schemas.microsoft.com/office/drawing/2014/main" id="{36995421-4CA7-48D9-B029-EFD7120348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42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FE7134-47B1-4BFF-93CB-669E11257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8"/>
            <a:ext cx="12192000" cy="638923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4428AE-E963-126C-BD33-CE920D9AEFD1}"/>
              </a:ext>
            </a:extLst>
          </p:cNvPr>
          <p:cNvSpPr>
            <a:spLocks noGrp="1"/>
          </p:cNvSpPr>
          <p:nvPr>
            <p:ph type="title"/>
          </p:nvPr>
        </p:nvSpPr>
        <p:spPr>
          <a:xfrm>
            <a:off x="849683" y="1240076"/>
            <a:ext cx="2777397" cy="4584527"/>
          </a:xfrm>
        </p:spPr>
        <p:txBody>
          <a:bodyPr>
            <a:normAutofit/>
          </a:bodyPr>
          <a:lstStyle/>
          <a:p>
            <a:r>
              <a:rPr lang="en-US">
                <a:solidFill>
                  <a:srgbClr val="FFFFFF"/>
                </a:solidFill>
              </a:rPr>
              <a:t>How is AI being Applied?</a:t>
            </a:r>
          </a:p>
        </p:txBody>
      </p:sp>
      <p:sp>
        <p:nvSpPr>
          <p:cNvPr id="3" name="Content Placeholder 2">
            <a:extLst>
              <a:ext uri="{FF2B5EF4-FFF2-40B4-BE49-F238E27FC236}">
                <a16:creationId xmlns:a16="http://schemas.microsoft.com/office/drawing/2014/main" id="{9E7F84A7-AFDA-7704-DA79-711436C75A4F}"/>
              </a:ext>
            </a:extLst>
          </p:cNvPr>
          <p:cNvSpPr>
            <a:spLocks noGrp="1"/>
          </p:cNvSpPr>
          <p:nvPr>
            <p:ph idx="1"/>
          </p:nvPr>
        </p:nvSpPr>
        <p:spPr>
          <a:xfrm>
            <a:off x="4705594" y="1240077"/>
            <a:ext cx="6034827" cy="4916465"/>
          </a:xfrm>
        </p:spPr>
        <p:txBody>
          <a:bodyPr anchor="t">
            <a:normAutofit/>
          </a:bodyPr>
          <a:lstStyle/>
          <a:p>
            <a:pPr>
              <a:lnSpc>
                <a:spcPct val="110000"/>
              </a:lnSpc>
            </a:pPr>
            <a:r>
              <a:rPr lang="en-US" sz="1100"/>
              <a:t>When you hear about artificial intelligence (AI), it might be easy to assume that it has nothing to do with you. People may assume that AI is only something the big tech giants are focused on, and that AI doesn’t impact your everyday life.</a:t>
            </a:r>
          </a:p>
          <a:p>
            <a:pPr marL="0" indent="0">
              <a:lnSpc>
                <a:spcPct val="110000"/>
              </a:lnSpc>
              <a:buNone/>
            </a:pPr>
            <a:r>
              <a:rPr lang="en-US" sz="1100"/>
              <a:t>Here are some examples:</a:t>
            </a:r>
          </a:p>
          <a:p>
            <a:pPr>
              <a:lnSpc>
                <a:spcPct val="110000"/>
              </a:lnSpc>
            </a:pPr>
            <a:r>
              <a:rPr lang="en-US" sz="1100"/>
              <a:t>Healthcare- AI technology has been trained to provide personalized medicine, giving reminders about when patients need to take their medicine and suggestions for exercises they may do to recover from their injury.</a:t>
            </a:r>
          </a:p>
          <a:p>
            <a:pPr>
              <a:lnSpc>
                <a:spcPct val="110000"/>
              </a:lnSpc>
            </a:pPr>
            <a:r>
              <a:rPr lang="en-US" sz="1100"/>
              <a:t>Banking- AI enhances the speed, precision, and effectiveness of human efforts. In financial institutions, AI techniques are used to identify which transactions are likely to be fraudulent, adopt fast and accurate credit scoring, and automate manually intense data management tasks. </a:t>
            </a:r>
          </a:p>
          <a:p>
            <a:pPr>
              <a:lnSpc>
                <a:spcPct val="110000"/>
              </a:lnSpc>
            </a:pPr>
            <a:r>
              <a:rPr lang="en-US" sz="1100"/>
              <a:t>Manufacturing- Artificial Intelligence can analyze and observe </a:t>
            </a:r>
            <a:r>
              <a:rPr lang="en-US" sz="1100" err="1"/>
              <a:t>loT</a:t>
            </a:r>
            <a:r>
              <a:rPr lang="en-US" sz="1100"/>
              <a:t> data as it streams from connected equipment to forecast expected load and demand using recurrent networks, which is a specific type of deep learning network that is combined with sequence data.</a:t>
            </a:r>
          </a:p>
          <a:p>
            <a:pPr>
              <a:lnSpc>
                <a:spcPct val="110000"/>
              </a:lnSpc>
            </a:pPr>
            <a:r>
              <a:rPr lang="en-US" sz="1100"/>
              <a:t>Retail- AI provides virtual shopping capabilities that offer personalized suggestions and demonstrate purchasing options with the consumer. Things like site layout and stock management will be improved over time with AI. </a:t>
            </a:r>
          </a:p>
          <a:p>
            <a:pPr>
              <a:lnSpc>
                <a:spcPct val="110000"/>
              </a:lnSpc>
            </a:pPr>
            <a:r>
              <a:rPr lang="en-US" sz="1100"/>
              <a:t>Overall using AI is efficient for the customer and the seller. You don’t have to have people answering phone calls all the time you can use AI to take phone calls and funnel them down to their issue and have them sent to that certain department which is much more efficient and better for society. </a:t>
            </a:r>
          </a:p>
        </p:txBody>
      </p:sp>
    </p:spTree>
    <p:extLst>
      <p:ext uri="{BB962C8B-B14F-4D97-AF65-F5344CB8AC3E}">
        <p14:creationId xmlns:p14="http://schemas.microsoft.com/office/powerpoint/2010/main" val="52707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47" name="Rectangle 120">
            <a:extLst>
              <a:ext uri="{FF2B5EF4-FFF2-40B4-BE49-F238E27FC236}">
                <a16:creationId xmlns:a16="http://schemas.microsoft.com/office/drawing/2014/main" id="{18334BB1-AEC3-4BC2-9E17-B8330C35C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22">
            <a:extLst>
              <a:ext uri="{FF2B5EF4-FFF2-40B4-BE49-F238E27FC236}">
                <a16:creationId xmlns:a16="http://schemas.microsoft.com/office/drawing/2014/main" id="{A96FB223-0781-45A3-8DB8-E54A9C574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F9A19-4DA8-E958-F818-579134516419}"/>
              </a:ext>
            </a:extLst>
          </p:cNvPr>
          <p:cNvSpPr>
            <a:spLocks noGrp="1"/>
          </p:cNvSpPr>
          <p:nvPr>
            <p:ph type="title"/>
          </p:nvPr>
        </p:nvSpPr>
        <p:spPr>
          <a:xfrm>
            <a:off x="7218030" y="957219"/>
            <a:ext cx="3848610" cy="1049235"/>
          </a:xfrm>
        </p:spPr>
        <p:txBody>
          <a:bodyPr vert="horz" lIns="91440" tIns="45720" rIns="91440" bIns="45720" rtlCol="0">
            <a:normAutofit/>
          </a:bodyPr>
          <a:lstStyle/>
          <a:p>
            <a:r>
              <a:rPr lang="en-US"/>
              <a:t>The Future of AI</a:t>
            </a:r>
            <a:endParaRPr lang="en-US" dirty="0"/>
          </a:p>
        </p:txBody>
      </p:sp>
      <p:grpSp>
        <p:nvGrpSpPr>
          <p:cNvPr id="149" name="Group 124">
            <a:extLst>
              <a:ext uri="{FF2B5EF4-FFF2-40B4-BE49-F238E27FC236}">
                <a16:creationId xmlns:a16="http://schemas.microsoft.com/office/drawing/2014/main" id="{23A29263-7DAF-48BA-82C0-B52872C396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26" name="Rectangle 125">
              <a:extLst>
                <a:ext uri="{FF2B5EF4-FFF2-40B4-BE49-F238E27FC236}">
                  <a16:creationId xmlns:a16="http://schemas.microsoft.com/office/drawing/2014/main" id="{02C20413-BCB5-4DFA-A217-D18118451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ectangle 126">
              <a:extLst>
                <a:ext uri="{FF2B5EF4-FFF2-40B4-BE49-F238E27FC236}">
                  <a16:creationId xmlns:a16="http://schemas.microsoft.com/office/drawing/2014/main" id="{200E47C9-AE22-430E-9FCB-1CFD76B60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1" name="Picture 128">
            <a:extLst>
              <a:ext uri="{FF2B5EF4-FFF2-40B4-BE49-F238E27FC236}">
                <a16:creationId xmlns:a16="http://schemas.microsoft.com/office/drawing/2014/main" id="{4D47CF95-D71B-48ED-9A5F-C28A403B1A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66353" b="36564"/>
          <a:stretch/>
        </p:blipFill>
        <p:spPr>
          <a:xfrm>
            <a:off x="7213999" y="643464"/>
            <a:ext cx="3849624" cy="155448"/>
          </a:xfrm>
          <a:prstGeom prst="rect">
            <a:avLst/>
          </a:prstGeom>
          <a:noFill/>
          <a:ln>
            <a:noFill/>
          </a:ln>
        </p:spPr>
      </p:pic>
      <p:pic>
        <p:nvPicPr>
          <p:cNvPr id="8" name="Picture 7" descr="A person in a garment&#10;&#10;Description automatically generated with medium confidence">
            <a:extLst>
              <a:ext uri="{FF2B5EF4-FFF2-40B4-BE49-F238E27FC236}">
                <a16:creationId xmlns:a16="http://schemas.microsoft.com/office/drawing/2014/main" id="{FAD89A42-1CF1-5541-580E-4D7605AC3EE8}"/>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3083" r="33027" b="-2"/>
          <a:stretch/>
        </p:blipFill>
        <p:spPr>
          <a:xfrm>
            <a:off x="1266519" y="1116346"/>
            <a:ext cx="2328669" cy="3865108"/>
          </a:xfrm>
          <a:prstGeom prst="rect">
            <a:avLst/>
          </a:prstGeom>
        </p:spPr>
      </p:pic>
      <p:pic>
        <p:nvPicPr>
          <p:cNvPr id="5" name="Content Placeholder 4" descr="A picture containing text&#10;&#10;Description automatically generated">
            <a:extLst>
              <a:ext uri="{FF2B5EF4-FFF2-40B4-BE49-F238E27FC236}">
                <a16:creationId xmlns:a16="http://schemas.microsoft.com/office/drawing/2014/main" id="{B1A16493-82F3-7673-1805-7E2756AADEB8}"/>
              </a:ext>
            </a:extLst>
          </p:cNvPr>
          <p:cNvPicPr>
            <a:picLocks noChangeAspect="1"/>
          </p:cNvPicPr>
          <p:nvPr/>
        </p:nvPicPr>
        <p:blipFill rotWithShape="1">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5844" r="9598" b="2"/>
          <a:stretch/>
        </p:blipFill>
        <p:spPr>
          <a:xfrm>
            <a:off x="3758914" y="1116345"/>
            <a:ext cx="2328670" cy="3865108"/>
          </a:xfrm>
          <a:prstGeom prst="rect">
            <a:avLst/>
          </a:prstGeom>
        </p:spPr>
      </p:pic>
      <p:sp>
        <p:nvSpPr>
          <p:cNvPr id="118" name="Content Placeholder 117">
            <a:extLst>
              <a:ext uri="{FF2B5EF4-FFF2-40B4-BE49-F238E27FC236}">
                <a16:creationId xmlns:a16="http://schemas.microsoft.com/office/drawing/2014/main" id="{D4F7EBEF-0B85-BDC4-70F3-8B885ECFAAE6}"/>
              </a:ext>
            </a:extLst>
          </p:cNvPr>
          <p:cNvSpPr>
            <a:spLocks noGrp="1"/>
          </p:cNvSpPr>
          <p:nvPr>
            <p:ph idx="1"/>
          </p:nvPr>
        </p:nvSpPr>
        <p:spPr>
          <a:xfrm>
            <a:off x="7218028" y="2164761"/>
            <a:ext cx="3848611" cy="3301584"/>
          </a:xfrm>
        </p:spPr>
        <p:txBody>
          <a:bodyPr>
            <a:normAutofit/>
          </a:bodyPr>
          <a:lstStyle/>
          <a:p>
            <a:r>
              <a:rPr lang="en-US" dirty="0"/>
              <a:t>Well, I really hope the future doesn’t turn into this.</a:t>
            </a:r>
          </a:p>
        </p:txBody>
      </p:sp>
      <p:pic>
        <p:nvPicPr>
          <p:cNvPr id="152" name="Picture 130">
            <a:extLst>
              <a:ext uri="{FF2B5EF4-FFF2-40B4-BE49-F238E27FC236}">
                <a16:creationId xmlns:a16="http://schemas.microsoft.com/office/drawing/2014/main" id="{A3582D80-CFF1-4320-93BA-602A57693C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cxnSp>
        <p:nvCxnSpPr>
          <p:cNvPr id="153" name="Straight Connector 132">
            <a:extLst>
              <a:ext uri="{FF2B5EF4-FFF2-40B4-BE49-F238E27FC236}">
                <a16:creationId xmlns:a16="http://schemas.microsoft.com/office/drawing/2014/main" id="{DB55E420-213A-44B2-91B7-BB071B6A5F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3B8043C-CAC7-1020-ABC1-FD2C2A8408AA}"/>
              </a:ext>
            </a:extLst>
          </p:cNvPr>
          <p:cNvSpPr txBox="1"/>
          <p:nvPr/>
        </p:nvSpPr>
        <p:spPr>
          <a:xfrm>
            <a:off x="9319098" y="6870700"/>
            <a:ext cx="287290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www.mytwoblessings.com/2019/10/guest-post-james-ms-review-of_29.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9" name="TextBox 8">
            <a:extLst>
              <a:ext uri="{FF2B5EF4-FFF2-40B4-BE49-F238E27FC236}">
                <a16:creationId xmlns:a16="http://schemas.microsoft.com/office/drawing/2014/main" id="{4AF36A92-2BA0-6C4E-EE60-1049374C4503}"/>
              </a:ext>
            </a:extLst>
          </p:cNvPr>
          <p:cNvSpPr txBox="1"/>
          <p:nvPr/>
        </p:nvSpPr>
        <p:spPr>
          <a:xfrm>
            <a:off x="6433497" y="6870700"/>
            <a:ext cx="287290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stateofwales.com/2014/08/life-ethics-independence-ix-robots-cyborg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154660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FE7134-47B1-4BFF-93CB-669E11257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8"/>
            <a:ext cx="12192000" cy="638923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667DF-F1DF-E6BC-2D32-2F7F209E0EF4}"/>
              </a:ext>
            </a:extLst>
          </p:cNvPr>
          <p:cNvSpPr>
            <a:spLocks noGrp="1"/>
          </p:cNvSpPr>
          <p:nvPr>
            <p:ph type="title"/>
          </p:nvPr>
        </p:nvSpPr>
        <p:spPr>
          <a:xfrm>
            <a:off x="849683" y="1240076"/>
            <a:ext cx="2777397" cy="4584527"/>
          </a:xfrm>
        </p:spPr>
        <p:txBody>
          <a:bodyPr>
            <a:normAutofit/>
          </a:bodyPr>
          <a:lstStyle/>
          <a:p>
            <a:r>
              <a:rPr lang="en-US">
                <a:solidFill>
                  <a:srgbClr val="FFFFFF"/>
                </a:solidFill>
              </a:rPr>
              <a:t>The Future of AI</a:t>
            </a:r>
          </a:p>
        </p:txBody>
      </p:sp>
      <p:sp>
        <p:nvSpPr>
          <p:cNvPr id="3" name="Content Placeholder 2">
            <a:extLst>
              <a:ext uri="{FF2B5EF4-FFF2-40B4-BE49-F238E27FC236}">
                <a16:creationId xmlns:a16="http://schemas.microsoft.com/office/drawing/2014/main" id="{468F8D4B-9F8D-AE5B-9B46-36104C62C561}"/>
              </a:ext>
            </a:extLst>
          </p:cNvPr>
          <p:cNvSpPr>
            <a:spLocks noGrp="1"/>
          </p:cNvSpPr>
          <p:nvPr>
            <p:ph idx="1"/>
          </p:nvPr>
        </p:nvSpPr>
        <p:spPr>
          <a:xfrm>
            <a:off x="4705594" y="1240077"/>
            <a:ext cx="6034827" cy="4916465"/>
          </a:xfrm>
        </p:spPr>
        <p:txBody>
          <a:bodyPr anchor="t">
            <a:normAutofit/>
          </a:bodyPr>
          <a:lstStyle/>
          <a:p>
            <a:pPr>
              <a:lnSpc>
                <a:spcPct val="110000"/>
              </a:lnSpc>
            </a:pPr>
            <a:r>
              <a:rPr lang="en-US" sz="1900"/>
              <a:t>Artificial Intelligence has the potential to revolutionize our world, the way we do things and how we live, and you can already say that it’s already starting to do that. </a:t>
            </a:r>
          </a:p>
          <a:p>
            <a:pPr>
              <a:lnSpc>
                <a:spcPct val="110000"/>
              </a:lnSpc>
            </a:pPr>
            <a:r>
              <a:rPr lang="en-US" sz="1900"/>
              <a:t>AI is impacting the future of virtually every industry and every human being. We see this with companies like tesla who have cars that can drive without a human.</a:t>
            </a:r>
          </a:p>
          <a:p>
            <a:pPr>
              <a:lnSpc>
                <a:spcPct val="110000"/>
              </a:lnSpc>
            </a:pPr>
            <a:r>
              <a:rPr lang="en-US" sz="1900"/>
              <a:t>AI is projected to have a lasting impact on every corporation imaginable. We already see AI in cars, healthcare system, smart devices, and our favorite apps, and we’ll continue to see its impact permeate into many other industries in the future.</a:t>
            </a:r>
          </a:p>
        </p:txBody>
      </p:sp>
    </p:spTree>
    <p:extLst>
      <p:ext uri="{BB962C8B-B14F-4D97-AF65-F5344CB8AC3E}">
        <p14:creationId xmlns:p14="http://schemas.microsoft.com/office/powerpoint/2010/main" val="4242749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1" name="Rectangle 8">
            <a:extLst>
              <a:ext uri="{FF2B5EF4-FFF2-40B4-BE49-F238E27FC236}">
                <a16:creationId xmlns:a16="http://schemas.microsoft.com/office/drawing/2014/main" id="{EF2B985F-E839-44D5-9DD8-BC9DEE34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E2E0C-E3D4-E91E-BEE7-1C749CC05914}"/>
              </a:ext>
            </a:extLst>
          </p:cNvPr>
          <p:cNvSpPr>
            <a:spLocks noGrp="1"/>
          </p:cNvSpPr>
          <p:nvPr>
            <p:ph type="title"/>
          </p:nvPr>
        </p:nvSpPr>
        <p:spPr>
          <a:xfrm>
            <a:off x="1130270" y="953324"/>
            <a:ext cx="9603275" cy="1049235"/>
          </a:xfrm>
        </p:spPr>
        <p:txBody>
          <a:bodyPr>
            <a:normAutofit/>
          </a:bodyPr>
          <a:lstStyle/>
          <a:p>
            <a:r>
              <a:rPr lang="en-US"/>
              <a:t>Works cited:</a:t>
            </a:r>
            <a:endParaRPr lang="en-US" dirty="0"/>
          </a:p>
        </p:txBody>
      </p:sp>
      <p:cxnSp>
        <p:nvCxnSpPr>
          <p:cNvPr id="62" name="Straight Connector 10">
            <a:extLst>
              <a:ext uri="{FF2B5EF4-FFF2-40B4-BE49-F238E27FC236}">
                <a16:creationId xmlns:a16="http://schemas.microsoft.com/office/drawing/2014/main" id="{52D73AC3-7DF7-43FB-9D67-3CE387E94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3" name="Rectangle 12">
            <a:extLst>
              <a:ext uri="{FF2B5EF4-FFF2-40B4-BE49-F238E27FC236}">
                <a16:creationId xmlns:a16="http://schemas.microsoft.com/office/drawing/2014/main" id="{B965CCFE-3123-4C5E-BA80-B081F41E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64" name="Content Placeholder 2">
            <a:extLst>
              <a:ext uri="{FF2B5EF4-FFF2-40B4-BE49-F238E27FC236}">
                <a16:creationId xmlns:a16="http://schemas.microsoft.com/office/drawing/2014/main" id="{8E696694-3988-6DE0-4A6B-B888AB24A44A}"/>
              </a:ext>
            </a:extLst>
          </p:cNvPr>
          <p:cNvGraphicFramePr>
            <a:graphicFrameLocks noGrp="1"/>
          </p:cNvGraphicFramePr>
          <p:nvPr>
            <p:ph idx="1"/>
            <p:extLst>
              <p:ext uri="{D42A27DB-BD31-4B8C-83A1-F6EECF244321}">
                <p14:modId xmlns:p14="http://schemas.microsoft.com/office/powerpoint/2010/main" val="3269546532"/>
              </p:ext>
            </p:extLst>
          </p:nvPr>
        </p:nvGraphicFramePr>
        <p:xfrm>
          <a:off x="1130270" y="2502076"/>
          <a:ext cx="9604375" cy="3695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715494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1256</TotalTime>
  <Words>823</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Rounded MT Bold</vt:lpstr>
      <vt:lpstr>Century Gothic</vt:lpstr>
      <vt:lpstr>Gallery</vt:lpstr>
      <vt:lpstr>Artificial Intelligence</vt:lpstr>
      <vt:lpstr>What is Artificial Intelligence? </vt:lpstr>
      <vt:lpstr>History of Artificial Intelligence (AI)</vt:lpstr>
      <vt:lpstr>How does AI work?</vt:lpstr>
      <vt:lpstr>Why is AI important?</vt:lpstr>
      <vt:lpstr>How is AI being Applied?</vt:lpstr>
      <vt:lpstr>The Future of AI</vt:lpstr>
      <vt:lpstr>The Future of AI</vt:lpstr>
      <vt:lpstr>Works cited:</vt:lpstr>
      <vt:lpstr>End of Presentation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 Shin</dc:creator>
  <cp:lastModifiedBy>Brandon Shin</cp:lastModifiedBy>
  <cp:revision>4</cp:revision>
  <dcterms:created xsi:type="dcterms:W3CDTF">2022-05-19T02:31:02Z</dcterms:created>
  <dcterms:modified xsi:type="dcterms:W3CDTF">2022-05-20T02:36:06Z</dcterms:modified>
</cp:coreProperties>
</file>