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80CEA-EBD9-F284-E40E-88AC7B9A2302}" v="7" dt="2022-05-23T04:27:40.466"/>
    <p1510:client id="{A5B1F5A4-18D6-4DB1-85A1-0939C1505DAF}" v="1714" dt="2022-05-23T03:53:04.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8754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4070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983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765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6936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89726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31346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2489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4293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441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035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1478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5360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7111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7314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1765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8141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45497162"/>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Pigeonhole Principle</a:t>
            </a:r>
          </a:p>
        </p:txBody>
      </p:sp>
      <p:sp>
        <p:nvSpPr>
          <p:cNvPr id="3" name="Subtitle 2"/>
          <p:cNvSpPr>
            <a:spLocks noGrp="1"/>
          </p:cNvSpPr>
          <p:nvPr>
            <p:ph type="subTitle" idx="1"/>
          </p:nvPr>
        </p:nvSpPr>
        <p:spPr/>
        <p:txBody>
          <a:bodyPr/>
          <a:lstStyle/>
          <a:p>
            <a:r>
              <a:rPr lang="en-US" dirty="0"/>
              <a:t>Nathaneil </a:t>
            </a:r>
            <a:r>
              <a:rPr lang="en-US" dirty="0" err="1"/>
              <a:t>Magtangob</a:t>
            </a:r>
            <a:endParaRPr lang="en-US" dirty="0"/>
          </a:p>
          <a:p>
            <a:r>
              <a:rPr lang="en-US" dirty="0"/>
              <a:t>CS 131 Discrete Structures – Yuen Y. - Spring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6DF6-7F72-F6C2-743B-12403C697348}"/>
              </a:ext>
            </a:extLst>
          </p:cNvPr>
          <p:cNvSpPr>
            <a:spLocks noGrp="1"/>
          </p:cNvSpPr>
          <p:nvPr>
            <p:ph type="title"/>
          </p:nvPr>
        </p:nvSpPr>
        <p:spPr/>
        <p:txBody>
          <a:bodyPr/>
          <a:lstStyle/>
          <a:p>
            <a:r>
              <a:rPr lang="en-US" dirty="0"/>
              <a:t>General Examples of the </a:t>
            </a:r>
            <a:r>
              <a:rPr lang="en-US"/>
              <a:t>Pigeonhole Principle</a:t>
            </a:r>
          </a:p>
        </p:txBody>
      </p:sp>
      <p:sp>
        <p:nvSpPr>
          <p:cNvPr id="3" name="Content Placeholder 2">
            <a:extLst>
              <a:ext uri="{FF2B5EF4-FFF2-40B4-BE49-F238E27FC236}">
                <a16:creationId xmlns:a16="http://schemas.microsoft.com/office/drawing/2014/main" id="{32170E11-1EC5-C218-1D24-6C56B2607EF4}"/>
              </a:ext>
            </a:extLst>
          </p:cNvPr>
          <p:cNvSpPr>
            <a:spLocks noGrp="1"/>
          </p:cNvSpPr>
          <p:nvPr>
            <p:ph idx="1"/>
          </p:nvPr>
        </p:nvSpPr>
        <p:spPr/>
        <p:txBody>
          <a:bodyPr vert="horz" lIns="91440" tIns="45720" rIns="91440" bIns="45720" rtlCol="0" anchor="t">
            <a:normAutofit/>
          </a:bodyPr>
          <a:lstStyle/>
          <a:p>
            <a:r>
              <a:rPr lang="en-US" dirty="0"/>
              <a:t>Picking 5 cards from a standard deck of 52 cards, results in at least two of the cards being from the same suit</a:t>
            </a:r>
          </a:p>
          <a:p>
            <a:pPr>
              <a:buClr>
                <a:srgbClr val="8AD0D6"/>
              </a:buClr>
            </a:pPr>
            <a:r>
              <a:rPr lang="en-US" dirty="0"/>
              <a:t>In a novel, for every 27-word sequence in a chapter, at least two words will start with the same letter</a:t>
            </a:r>
          </a:p>
          <a:p>
            <a:pPr>
              <a:buClr>
                <a:srgbClr val="8AD0D6"/>
              </a:buClr>
            </a:pPr>
            <a:r>
              <a:rPr lang="en-US" dirty="0"/>
              <a:t>In a theater at least containing 677 seats, at least two of the people attending will have the same first and last initials</a:t>
            </a:r>
          </a:p>
        </p:txBody>
      </p:sp>
    </p:spTree>
    <p:extLst>
      <p:ext uri="{BB962C8B-B14F-4D97-AF65-F5344CB8AC3E}">
        <p14:creationId xmlns:p14="http://schemas.microsoft.com/office/powerpoint/2010/main" val="234844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3CCC-81F0-D246-C66F-01E48B6EB041}"/>
              </a:ext>
            </a:extLst>
          </p:cNvPr>
          <p:cNvSpPr>
            <a:spLocks noGrp="1"/>
          </p:cNvSpPr>
          <p:nvPr>
            <p:ph type="title"/>
          </p:nvPr>
        </p:nvSpPr>
        <p:spPr/>
        <p:txBody>
          <a:bodyPr/>
          <a:lstStyle/>
          <a:p>
            <a:r>
              <a:rPr lang="en-US" dirty="0"/>
              <a:t>Definition of the Pigeonhole Principle</a:t>
            </a:r>
          </a:p>
        </p:txBody>
      </p:sp>
      <p:sp>
        <p:nvSpPr>
          <p:cNvPr id="3" name="Content Placeholder 2">
            <a:extLst>
              <a:ext uri="{FF2B5EF4-FFF2-40B4-BE49-F238E27FC236}">
                <a16:creationId xmlns:a16="http://schemas.microsoft.com/office/drawing/2014/main" id="{722A07E8-D9FF-2CF3-3D09-474361E6BEEC}"/>
              </a:ext>
            </a:extLst>
          </p:cNvPr>
          <p:cNvSpPr>
            <a:spLocks noGrp="1"/>
          </p:cNvSpPr>
          <p:nvPr>
            <p:ph idx="1"/>
          </p:nvPr>
        </p:nvSpPr>
        <p:spPr/>
        <p:txBody>
          <a:bodyPr vert="horz" lIns="91440" tIns="45720" rIns="91440" bIns="45720" rtlCol="0" anchor="t">
            <a:normAutofit/>
          </a:bodyPr>
          <a:lstStyle/>
          <a:p>
            <a:r>
              <a:rPr lang="en-US" dirty="0"/>
              <a:t>The principle states that if there are more pigeons than pigeonholes, then there must be at least one pigeonhole with at least two pigeons in it</a:t>
            </a:r>
          </a:p>
          <a:p>
            <a:pPr>
              <a:buClr>
                <a:srgbClr val="8AD0D6"/>
              </a:buClr>
            </a:pPr>
            <a:r>
              <a:rPr lang="en-US" dirty="0"/>
              <a:t>In layman's terms the principle states that if there are less containers than objects present, then there must be at least two of the objects in the same container</a:t>
            </a:r>
          </a:p>
        </p:txBody>
      </p:sp>
    </p:spTree>
    <p:extLst>
      <p:ext uri="{BB962C8B-B14F-4D97-AF65-F5344CB8AC3E}">
        <p14:creationId xmlns:p14="http://schemas.microsoft.com/office/powerpoint/2010/main" val="176559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5D57D-600E-1016-34E4-4049C8BD32C9}"/>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Visual Example</a:t>
            </a:r>
            <a:br>
              <a:rPr lang="en-US" dirty="0">
                <a:solidFill>
                  <a:srgbClr val="EBEBEB"/>
                </a:solidFill>
              </a:rPr>
            </a:br>
            <a:r>
              <a:rPr lang="en-US" dirty="0">
                <a:solidFill>
                  <a:srgbClr val="EBEBEB"/>
                </a:solidFill>
              </a:rPr>
              <a:t>of the Principle</a:t>
            </a: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descr="Shape&#10;&#10;Description automatically generated">
            <a:extLst>
              <a:ext uri="{FF2B5EF4-FFF2-40B4-BE49-F238E27FC236}">
                <a16:creationId xmlns:a16="http://schemas.microsoft.com/office/drawing/2014/main" id="{BDFCE4E3-06B5-E14B-5045-EC8C3A3860CF}"/>
              </a:ext>
            </a:extLst>
          </p:cNvPr>
          <p:cNvPicPr>
            <a:picLocks noChangeAspect="1"/>
          </p:cNvPicPr>
          <p:nvPr/>
        </p:nvPicPr>
        <p:blipFill>
          <a:blip r:embed="rId2"/>
          <a:stretch>
            <a:fillRect/>
          </a:stretch>
        </p:blipFill>
        <p:spPr>
          <a:xfrm>
            <a:off x="6093992" y="704054"/>
            <a:ext cx="5449889" cy="5449889"/>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AD124AE3-7922-CD60-7FC6-2F468805954A}"/>
              </a:ext>
            </a:extLst>
          </p:cNvPr>
          <p:cNvSpPr>
            <a:spLocks noGrp="1"/>
          </p:cNvSpPr>
          <p:nvPr>
            <p:ph idx="1"/>
          </p:nvPr>
        </p:nvSpPr>
        <p:spPr>
          <a:xfrm>
            <a:off x="648931" y="2438400"/>
            <a:ext cx="4166509" cy="3785419"/>
          </a:xfrm>
        </p:spPr>
        <p:txBody>
          <a:bodyPr vert="horz" lIns="91440" tIns="45720" rIns="91440" bIns="45720" rtlCol="0" anchor="t">
            <a:normAutofit/>
          </a:bodyPr>
          <a:lstStyle/>
          <a:p>
            <a:r>
              <a:rPr lang="en-US" dirty="0">
                <a:solidFill>
                  <a:srgbClr val="EBEBEB"/>
                </a:solidFill>
              </a:rPr>
              <a:t>In this visual you can see that there are 9 pigeonholes and 10 pigeons.</a:t>
            </a:r>
          </a:p>
          <a:p>
            <a:pPr>
              <a:buClr>
                <a:srgbClr val="F7F7F7"/>
              </a:buClr>
            </a:pPr>
            <a:r>
              <a:rPr lang="en-US" dirty="0">
                <a:solidFill>
                  <a:srgbClr val="EBEBEB"/>
                </a:solidFill>
              </a:rPr>
              <a:t>Since there are more pigeons than there are pigeonholes, this results in at least one of the pigeonholes holding at least two pigeons</a:t>
            </a:r>
          </a:p>
        </p:txBody>
      </p:sp>
    </p:spTree>
    <p:extLst>
      <p:ext uri="{BB962C8B-B14F-4D97-AF65-F5344CB8AC3E}">
        <p14:creationId xmlns:p14="http://schemas.microsoft.com/office/powerpoint/2010/main" val="130602397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2B53-CD14-C106-CD43-AF48C5A08725}"/>
              </a:ext>
            </a:extLst>
          </p:cNvPr>
          <p:cNvSpPr>
            <a:spLocks noGrp="1"/>
          </p:cNvSpPr>
          <p:nvPr>
            <p:ph type="title"/>
          </p:nvPr>
        </p:nvSpPr>
        <p:spPr/>
        <p:txBody>
          <a:bodyPr/>
          <a:lstStyle/>
          <a:p>
            <a:r>
              <a:rPr lang="en-US" dirty="0"/>
              <a:t>Origin of the Pigeonhole Principle</a:t>
            </a:r>
          </a:p>
        </p:txBody>
      </p:sp>
      <p:sp>
        <p:nvSpPr>
          <p:cNvPr id="3" name="Content Placeholder 2">
            <a:extLst>
              <a:ext uri="{FF2B5EF4-FFF2-40B4-BE49-F238E27FC236}">
                <a16:creationId xmlns:a16="http://schemas.microsoft.com/office/drawing/2014/main" id="{D6112C71-F23D-FDC4-48F8-D429724E81C3}"/>
              </a:ext>
            </a:extLst>
          </p:cNvPr>
          <p:cNvSpPr>
            <a:spLocks noGrp="1"/>
          </p:cNvSpPr>
          <p:nvPr>
            <p:ph idx="1"/>
          </p:nvPr>
        </p:nvSpPr>
        <p:spPr/>
        <p:txBody>
          <a:bodyPr vert="horz" lIns="91440" tIns="45720" rIns="91440" bIns="45720" rtlCol="0" anchor="t">
            <a:normAutofit/>
          </a:bodyPr>
          <a:lstStyle/>
          <a:p>
            <a:r>
              <a:rPr lang="en-US" dirty="0"/>
              <a:t>In some cases, the pigeonhole principle is referred to as the Dirichlet drawer principle</a:t>
            </a:r>
          </a:p>
          <a:p>
            <a:pPr>
              <a:buClr>
                <a:srgbClr val="8AD0D6"/>
              </a:buClr>
            </a:pPr>
            <a:r>
              <a:rPr lang="en-US" dirty="0"/>
              <a:t>This name of the principle is in homage to a 19th century German mathematician G. Lejeune Dirichlet who would frequently use the principle in his work</a:t>
            </a:r>
          </a:p>
          <a:p>
            <a:pPr>
              <a:buClr>
                <a:srgbClr val="8AD0D6"/>
              </a:buClr>
            </a:pPr>
            <a:r>
              <a:rPr lang="en-US" dirty="0"/>
              <a:t>Although Dirichlet was not the first one to use the principle, as the first recorded use of the principle was by a French mathematician in the 17th century, he is often associated with the pigeonhole principle</a:t>
            </a:r>
          </a:p>
        </p:txBody>
      </p:sp>
    </p:spTree>
    <p:extLst>
      <p:ext uri="{BB962C8B-B14F-4D97-AF65-F5344CB8AC3E}">
        <p14:creationId xmlns:p14="http://schemas.microsoft.com/office/powerpoint/2010/main" val="275060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088A-3C1F-82EF-8E8E-DB11E20A31A4}"/>
              </a:ext>
            </a:extLst>
          </p:cNvPr>
          <p:cNvSpPr>
            <a:spLocks noGrp="1"/>
          </p:cNvSpPr>
          <p:nvPr>
            <p:ph type="title"/>
          </p:nvPr>
        </p:nvSpPr>
        <p:spPr/>
        <p:txBody>
          <a:bodyPr/>
          <a:lstStyle/>
          <a:p>
            <a:r>
              <a:rPr lang="en-US" dirty="0"/>
              <a:t>Pigeonhole Principle </a:t>
            </a:r>
            <a:br>
              <a:rPr lang="en-US" dirty="0"/>
            </a:br>
            <a:r>
              <a:rPr lang="en-US" dirty="0"/>
              <a:t>Theorem and Proof</a:t>
            </a:r>
          </a:p>
        </p:txBody>
      </p:sp>
      <p:sp>
        <p:nvSpPr>
          <p:cNvPr id="3" name="Content Placeholder 2">
            <a:extLst>
              <a:ext uri="{FF2B5EF4-FFF2-40B4-BE49-F238E27FC236}">
                <a16:creationId xmlns:a16="http://schemas.microsoft.com/office/drawing/2014/main" id="{AF244DB6-CFA3-96FC-5B7F-01A8B0E3C729}"/>
              </a:ext>
            </a:extLst>
          </p:cNvPr>
          <p:cNvSpPr>
            <a:spLocks noGrp="1"/>
          </p:cNvSpPr>
          <p:nvPr>
            <p:ph idx="1"/>
          </p:nvPr>
        </p:nvSpPr>
        <p:spPr/>
        <p:txBody>
          <a:bodyPr vert="horz" lIns="91440" tIns="45720" rIns="91440" bIns="45720" rtlCol="0" anchor="t">
            <a:normAutofit/>
          </a:bodyPr>
          <a:lstStyle/>
          <a:p>
            <a:r>
              <a:rPr lang="en-US" dirty="0"/>
              <a:t>Theorem  </a:t>
            </a:r>
          </a:p>
          <a:p>
            <a:pPr lvl="1">
              <a:buClr>
                <a:srgbClr val="8AD0D6"/>
              </a:buClr>
            </a:pPr>
            <a:r>
              <a:rPr lang="en-US" dirty="0"/>
              <a:t>If k is a positive integer and k + 1 or more objects are placed into k boxes, then there is at least one box containing two or more of the objects</a:t>
            </a:r>
          </a:p>
          <a:p>
            <a:pPr>
              <a:buClr>
                <a:srgbClr val="8AD0D6"/>
              </a:buClr>
            </a:pPr>
            <a:r>
              <a:rPr lang="en-US" dirty="0"/>
              <a:t>Proof </a:t>
            </a:r>
          </a:p>
          <a:p>
            <a:pPr lvl="1">
              <a:buClr>
                <a:srgbClr val="8AD0D6"/>
              </a:buClr>
            </a:pPr>
            <a:r>
              <a:rPr lang="en-US" dirty="0"/>
              <a:t>The pigeonhole principle is proven through contraposition</a:t>
            </a:r>
          </a:p>
          <a:p>
            <a:pPr lvl="1">
              <a:buClr>
                <a:srgbClr val="8AD0D6"/>
              </a:buClr>
            </a:pPr>
            <a:r>
              <a:rPr lang="en-US" dirty="0"/>
              <a:t>Suppose none of the k boxes contain more than one object</a:t>
            </a:r>
          </a:p>
          <a:p>
            <a:pPr lvl="1">
              <a:buClr>
                <a:srgbClr val="8AD0D6"/>
              </a:buClr>
            </a:pPr>
            <a:r>
              <a:rPr lang="en-US" dirty="0"/>
              <a:t>This then causes the total number of objects to be at most k</a:t>
            </a:r>
          </a:p>
          <a:p>
            <a:pPr lvl="1">
              <a:buClr>
                <a:srgbClr val="8AD0D6"/>
              </a:buClr>
            </a:pPr>
            <a:r>
              <a:rPr lang="en-US" dirty="0"/>
              <a:t>A contradiction occurs, since there are at least k + 1 objects</a:t>
            </a:r>
          </a:p>
        </p:txBody>
      </p:sp>
    </p:spTree>
    <p:extLst>
      <p:ext uri="{BB962C8B-B14F-4D97-AF65-F5344CB8AC3E}">
        <p14:creationId xmlns:p14="http://schemas.microsoft.com/office/powerpoint/2010/main" val="40455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4" name="Picture 2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6" name="Oval 2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2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3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Picture 4" descr="A picture containing calendar&#10;&#10;Description automatically generated">
            <a:extLst>
              <a:ext uri="{FF2B5EF4-FFF2-40B4-BE49-F238E27FC236}">
                <a16:creationId xmlns:a16="http://schemas.microsoft.com/office/drawing/2014/main" id="{FA1D5581-7C60-7717-6C88-A64B077B7D92}"/>
              </a:ext>
            </a:extLst>
          </p:cNvPr>
          <p:cNvPicPr>
            <a:picLocks noChangeAspect="1"/>
          </p:cNvPicPr>
          <p:nvPr/>
        </p:nvPicPr>
        <p:blipFill>
          <a:blip r:embed="rId6"/>
          <a:stretch>
            <a:fillRect/>
          </a:stretch>
        </p:blipFill>
        <p:spPr>
          <a:xfrm>
            <a:off x="635458" y="843527"/>
            <a:ext cx="9150807" cy="3088397"/>
          </a:xfrm>
          <a:prstGeom prst="rect">
            <a:avLst/>
          </a:prstGeom>
          <a:effectLst/>
        </p:spPr>
      </p:pic>
      <p:sp>
        <p:nvSpPr>
          <p:cNvPr id="40" name="Freeform: Shape 3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DD766-90C5-E7F9-F0FA-58B114E5023F}"/>
              </a:ext>
            </a:extLst>
          </p:cNvPr>
          <p:cNvSpPr>
            <a:spLocks noGrp="1"/>
          </p:cNvSpPr>
          <p:nvPr>
            <p:ph type="title"/>
          </p:nvPr>
        </p:nvSpPr>
        <p:spPr>
          <a:xfrm>
            <a:off x="636916" y="4854346"/>
            <a:ext cx="9149350" cy="868026"/>
          </a:xfrm>
        </p:spPr>
        <p:txBody>
          <a:bodyPr vert="horz" lIns="91440" tIns="45720" rIns="91440" bIns="45720" rtlCol="0" anchor="b">
            <a:normAutofit fontScale="90000"/>
          </a:bodyPr>
          <a:lstStyle/>
          <a:p>
            <a:r>
              <a:rPr lang="en-US" sz="4800" dirty="0">
                <a:solidFill>
                  <a:srgbClr val="EBEBEB"/>
                </a:solidFill>
              </a:rPr>
              <a:t>Visual Examples of the Principle</a:t>
            </a:r>
            <a:endParaRPr lang="en-US" sz="4800" b="0" i="0" kern="1200" dirty="0">
              <a:solidFill>
                <a:srgbClr val="EBEBEB"/>
              </a:solidFill>
              <a:latin typeface="+mj-lt"/>
              <a:ea typeface="+mj-ea"/>
              <a:cs typeface="+mj-cs"/>
            </a:endParaRPr>
          </a:p>
        </p:txBody>
      </p:sp>
    </p:spTree>
    <p:extLst>
      <p:ext uri="{BB962C8B-B14F-4D97-AF65-F5344CB8AC3E}">
        <p14:creationId xmlns:p14="http://schemas.microsoft.com/office/powerpoint/2010/main" val="11309619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CB8F-C260-F13C-E5C3-0D3AB6BCF4F8}"/>
              </a:ext>
            </a:extLst>
          </p:cNvPr>
          <p:cNvSpPr>
            <a:spLocks noGrp="1"/>
          </p:cNvSpPr>
          <p:nvPr>
            <p:ph type="title"/>
          </p:nvPr>
        </p:nvSpPr>
        <p:spPr/>
        <p:txBody>
          <a:bodyPr/>
          <a:lstStyle/>
          <a:p>
            <a:r>
              <a:rPr lang="en-US" dirty="0"/>
              <a:t>Pigeonhole Principle and Hashing</a:t>
            </a:r>
          </a:p>
        </p:txBody>
      </p:sp>
      <p:sp>
        <p:nvSpPr>
          <p:cNvPr id="3" name="Content Placeholder 2">
            <a:extLst>
              <a:ext uri="{FF2B5EF4-FFF2-40B4-BE49-F238E27FC236}">
                <a16:creationId xmlns:a16="http://schemas.microsoft.com/office/drawing/2014/main" id="{873932E7-7296-8674-1548-628C5DB35BB3}"/>
              </a:ext>
            </a:extLst>
          </p:cNvPr>
          <p:cNvSpPr>
            <a:spLocks noGrp="1"/>
          </p:cNvSpPr>
          <p:nvPr>
            <p:ph idx="1"/>
          </p:nvPr>
        </p:nvSpPr>
        <p:spPr/>
        <p:txBody>
          <a:bodyPr vert="horz" lIns="91440" tIns="45720" rIns="91440" bIns="45720" rtlCol="0" anchor="t">
            <a:normAutofit/>
          </a:bodyPr>
          <a:lstStyle/>
          <a:p>
            <a:r>
              <a:rPr lang="en-US" dirty="0"/>
              <a:t>Hashing and hash tables</a:t>
            </a:r>
          </a:p>
          <a:p>
            <a:pPr lvl="1">
              <a:buClr>
                <a:srgbClr val="8AD0D6"/>
              </a:buClr>
            </a:pPr>
            <a:r>
              <a:rPr lang="en-US"/>
              <a:t>Hash tables are a data structure which associates keys with values</a:t>
            </a:r>
          </a:p>
          <a:p>
            <a:pPr lvl="1">
              <a:buClr>
                <a:srgbClr val="8AD0D6"/>
              </a:buClr>
            </a:pPr>
            <a:r>
              <a:rPr lang="en-US"/>
              <a:t>The main operation it is used for is lookup using a given key (such as a person's name) followed up by finding a corresponding value (such as a person's birthday)</a:t>
            </a:r>
          </a:p>
          <a:p>
            <a:pPr lvl="1">
              <a:buClr>
                <a:srgbClr val="8AD0D6"/>
              </a:buClr>
            </a:pPr>
            <a:r>
              <a:rPr lang="en-US"/>
              <a:t>Hashing works by transforming the key by using a hash function into a hash</a:t>
            </a:r>
          </a:p>
          <a:p>
            <a:pPr lvl="1">
              <a:buClr>
                <a:srgbClr val="8AD0D6"/>
              </a:buClr>
            </a:pPr>
            <a:r>
              <a:rPr lang="en-US"/>
              <a:t>A hash is a number which is used to index into an array to find the desired location where the values should be</a:t>
            </a:r>
          </a:p>
          <a:p>
            <a:pPr lvl="1">
              <a:buClr>
                <a:srgbClr val="8AD0D6"/>
              </a:buClr>
            </a:pPr>
            <a:r>
              <a:rPr lang="en-US"/>
              <a:t>Theoretically a good hash table should have an individual, unique location for each hash</a:t>
            </a:r>
            <a:endParaRPr lang="en-US" dirty="0"/>
          </a:p>
        </p:txBody>
      </p:sp>
    </p:spTree>
    <p:extLst>
      <p:ext uri="{BB962C8B-B14F-4D97-AF65-F5344CB8AC3E}">
        <p14:creationId xmlns:p14="http://schemas.microsoft.com/office/powerpoint/2010/main" val="207932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6207-FEFA-7ACC-56E2-0BDE9F57A910}"/>
              </a:ext>
            </a:extLst>
          </p:cNvPr>
          <p:cNvSpPr>
            <a:spLocks noGrp="1"/>
          </p:cNvSpPr>
          <p:nvPr>
            <p:ph type="title"/>
          </p:nvPr>
        </p:nvSpPr>
        <p:spPr/>
        <p:txBody>
          <a:bodyPr/>
          <a:lstStyle/>
          <a:p>
            <a:r>
              <a:rPr lang="en-US">
                <a:ea typeface="+mj-lt"/>
                <a:cs typeface="+mj-lt"/>
              </a:rPr>
              <a:t>Pigeonhole Principle and Hashing</a:t>
            </a:r>
            <a:endParaRPr lang="en-US"/>
          </a:p>
        </p:txBody>
      </p:sp>
      <p:sp>
        <p:nvSpPr>
          <p:cNvPr id="3" name="Content Placeholder 2">
            <a:extLst>
              <a:ext uri="{FF2B5EF4-FFF2-40B4-BE49-F238E27FC236}">
                <a16:creationId xmlns:a16="http://schemas.microsoft.com/office/drawing/2014/main" id="{08042B0D-750C-56E5-D7CD-0D033C3C0468}"/>
              </a:ext>
            </a:extLst>
          </p:cNvPr>
          <p:cNvSpPr>
            <a:spLocks noGrp="1"/>
          </p:cNvSpPr>
          <p:nvPr>
            <p:ph idx="1"/>
          </p:nvPr>
        </p:nvSpPr>
        <p:spPr/>
        <p:txBody>
          <a:bodyPr vert="horz" lIns="91440" tIns="45720" rIns="91440" bIns="45720" rtlCol="0" anchor="t">
            <a:normAutofit lnSpcReduction="10000"/>
          </a:bodyPr>
          <a:lstStyle/>
          <a:p>
            <a:r>
              <a:rPr lang="en-US" dirty="0"/>
              <a:t>Hashing extremes</a:t>
            </a:r>
          </a:p>
          <a:p>
            <a:pPr lvl="1">
              <a:buClr>
                <a:srgbClr val="8AD0D6"/>
              </a:buClr>
            </a:pPr>
            <a:r>
              <a:rPr lang="en-US" dirty="0">
                <a:ea typeface="+mj-lt"/>
                <a:cs typeface="+mj-lt"/>
              </a:rPr>
              <a:t>The worse-case scenarios for hashing is if there was only one location for all the individual hashes making the hash function very inefficient</a:t>
            </a:r>
          </a:p>
          <a:p>
            <a:pPr lvl="1">
              <a:buClr>
                <a:srgbClr val="8AD0D6"/>
              </a:buClr>
            </a:pPr>
            <a:r>
              <a:rPr lang="en-US" dirty="0">
                <a:ea typeface="+mj-lt"/>
                <a:cs typeface="+mj-lt"/>
              </a:rPr>
              <a:t>The best-case scenarios for hashing is if there was a separate unique, individual location for each of the individual hashes making a perfect hash function</a:t>
            </a:r>
            <a:endParaRPr lang="en-US"/>
          </a:p>
          <a:p>
            <a:pPr>
              <a:buClr>
                <a:srgbClr val="8AD0D6"/>
              </a:buClr>
            </a:pPr>
            <a:r>
              <a:rPr lang="en-US" dirty="0"/>
              <a:t>Relationship between the pigeonhole principle and hashing</a:t>
            </a:r>
          </a:p>
          <a:p>
            <a:pPr lvl="1">
              <a:buClr>
                <a:srgbClr val="8AD0D6"/>
              </a:buClr>
            </a:pPr>
            <a:r>
              <a:rPr lang="en-US" dirty="0"/>
              <a:t>When using hashing you want to ideally avoid the pigeonhole principle as it can make the hash function inefficient as shown by the above examples</a:t>
            </a:r>
          </a:p>
          <a:p>
            <a:pPr lvl="1">
              <a:buClr>
                <a:srgbClr val="8AD0D6"/>
              </a:buClr>
            </a:pPr>
            <a:r>
              <a:rPr lang="en-US" dirty="0"/>
              <a:t>The pigeonhole principle is a concept that causes collisions in hashing as when there are more than one hash in a location it results in a collision in that hash table</a:t>
            </a:r>
          </a:p>
        </p:txBody>
      </p:sp>
    </p:spTree>
    <p:extLst>
      <p:ext uri="{BB962C8B-B14F-4D97-AF65-F5344CB8AC3E}">
        <p14:creationId xmlns:p14="http://schemas.microsoft.com/office/powerpoint/2010/main" val="178863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63EF-A001-CCFE-6B71-CABF31A0DAFA}"/>
              </a:ext>
            </a:extLst>
          </p:cNvPr>
          <p:cNvSpPr>
            <a:spLocks noGrp="1"/>
          </p:cNvSpPr>
          <p:nvPr>
            <p:ph type="title"/>
          </p:nvPr>
        </p:nvSpPr>
        <p:spPr/>
        <p:txBody>
          <a:bodyPr/>
          <a:lstStyle/>
          <a:p>
            <a:r>
              <a:rPr lang="en-US">
                <a:ea typeface="+mj-lt"/>
                <a:cs typeface="+mj-lt"/>
              </a:rPr>
              <a:t>Pigeonhole Principle and Hashing</a:t>
            </a:r>
            <a:endParaRPr lang="en-US"/>
          </a:p>
        </p:txBody>
      </p:sp>
      <p:sp>
        <p:nvSpPr>
          <p:cNvPr id="3" name="Content Placeholder 2">
            <a:extLst>
              <a:ext uri="{FF2B5EF4-FFF2-40B4-BE49-F238E27FC236}">
                <a16:creationId xmlns:a16="http://schemas.microsoft.com/office/drawing/2014/main" id="{671CB17F-1B35-3D05-003E-DB66A115AAA6}"/>
              </a:ext>
            </a:extLst>
          </p:cNvPr>
          <p:cNvSpPr>
            <a:spLocks noGrp="1"/>
          </p:cNvSpPr>
          <p:nvPr>
            <p:ph idx="1"/>
          </p:nvPr>
        </p:nvSpPr>
        <p:spPr/>
        <p:txBody>
          <a:bodyPr vert="horz" lIns="91440" tIns="45720" rIns="91440" bIns="45720" rtlCol="0" anchor="t">
            <a:normAutofit/>
          </a:bodyPr>
          <a:lstStyle/>
          <a:p>
            <a:r>
              <a:rPr lang="en-US">
                <a:ea typeface="+mj-lt"/>
                <a:cs typeface="+mj-lt"/>
              </a:rPr>
              <a:t>Relationship between the pigeonhole principle and hashing</a:t>
            </a:r>
          </a:p>
          <a:p>
            <a:pPr lvl="1">
              <a:buClr>
                <a:srgbClr val="8AD0D6"/>
              </a:buClr>
            </a:pPr>
            <a:r>
              <a:rPr lang="en-US">
                <a:ea typeface="+mj-lt"/>
                <a:cs typeface="+mj-lt"/>
              </a:rPr>
              <a:t>Generally, the only issue the pigeonhole principle causes for hashing is making it more inefficient which is not much of an issue if you are not relying on the hash to be unique</a:t>
            </a:r>
            <a:endParaRPr lang="en-US" dirty="0">
              <a:ea typeface="+mj-lt"/>
              <a:cs typeface="+mj-lt"/>
            </a:endParaRPr>
          </a:p>
          <a:p>
            <a:pPr lvl="1">
              <a:buClr>
                <a:srgbClr val="8AD0D6"/>
              </a:buClr>
            </a:pPr>
            <a:r>
              <a:rPr lang="en-US">
                <a:ea typeface="+mj-lt"/>
                <a:cs typeface="+mj-lt"/>
              </a:rPr>
              <a:t>The pigeonhole principle can even cause further issues for hashing if you were to rely on hashing to make a unique digital fingerprint such as a password as it could compromise the security of the hash and make it easier to find the inputs that hash for a specific output</a:t>
            </a:r>
            <a:endParaRPr lang="en-US" dirty="0"/>
          </a:p>
        </p:txBody>
      </p:sp>
    </p:spTree>
    <p:extLst>
      <p:ext uri="{BB962C8B-B14F-4D97-AF65-F5344CB8AC3E}">
        <p14:creationId xmlns:p14="http://schemas.microsoft.com/office/powerpoint/2010/main" val="4061697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The Pigeonhole Principle</vt:lpstr>
      <vt:lpstr>Definition of the Pigeonhole Principle</vt:lpstr>
      <vt:lpstr>Visual Example of the Principle</vt:lpstr>
      <vt:lpstr>Origin of the Pigeonhole Principle</vt:lpstr>
      <vt:lpstr>Pigeonhole Principle  Theorem and Proof</vt:lpstr>
      <vt:lpstr>Visual Examples of the Principle</vt:lpstr>
      <vt:lpstr>Pigeonhole Principle and Hashing</vt:lpstr>
      <vt:lpstr>Pigeonhole Principle and Hashing</vt:lpstr>
      <vt:lpstr>Pigeonhole Principle and Hashing</vt:lpstr>
      <vt:lpstr>General Examples of the Pigeonhole Principle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389</cp:revision>
  <dcterms:created xsi:type="dcterms:W3CDTF">2022-05-23T00:15:54Z</dcterms:created>
  <dcterms:modified xsi:type="dcterms:W3CDTF">2022-05-23T05:29:56Z</dcterms:modified>
</cp:coreProperties>
</file>