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257" r:id="rId3"/>
    <p:sldId id="258" r:id="rId4"/>
    <p:sldId id="315" r:id="rId5"/>
    <p:sldId id="316" r:id="rId6"/>
    <p:sldId id="318" r:id="rId7"/>
    <p:sldId id="314" r:id="rId8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0"/>
      <p:bold r:id="rId11"/>
      <p:italic r:id="rId12"/>
      <p:boldItalic r:id="rId13"/>
    </p:embeddedFont>
    <p:embeddedFont>
      <p:font typeface="Hammersmith One" panose="02010703030501060504" pitchFamily="2" charset="0"/>
      <p:regular r:id="rId14"/>
    </p:embeddedFont>
    <p:embeddedFont>
      <p:font typeface="Josefin Sans" pitchFamily="2" charset="0"/>
      <p:regular r:id="rId15"/>
      <p:bold r:id="rId16"/>
      <p:italic r:id="rId17"/>
      <p:boldItalic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Roboto Condensed Light" panose="02000000000000000000" pitchFamily="2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B7BD42-700F-4E3B-9882-687E3025F64B}" v="88" dt="2022-05-14T00:35:08.687"/>
  </p1510:revLst>
</p1510:revInfo>
</file>

<file path=ppt/tableStyles.xml><?xml version="1.0" encoding="utf-8"?>
<a:tblStyleLst xmlns:a="http://schemas.openxmlformats.org/drawingml/2006/main" def="{5953F29D-8604-46B1-871B-D5F1F6EB5F33}">
  <a:tblStyle styleId="{5953F29D-8604-46B1-871B-D5F1F6EB5F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9484" autoAdjust="0"/>
  </p:normalViewPr>
  <p:slideViewPr>
    <p:cSldViewPr snapToGrid="0">
      <p:cViewPr varScale="1">
        <p:scale>
          <a:sx n="65" d="100"/>
          <a:sy n="65" d="100"/>
        </p:scale>
        <p:origin x="19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 everyone. My name is Marie Antonette Bacay and this is my Spring 22 Semester project with professor yuen. And today I will be talking about authentication.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r>
              <a:rPr lang="en-US" b="0" i="0" u="sng" dirty="0">
                <a:solidFill>
                  <a:srgbClr val="401B9C"/>
                </a:solidFill>
                <a:effectLst/>
                <a:latin typeface="udemy sans"/>
              </a:rPr>
              <a:t>Authentication is the process of verifying who a particular user is or verifying that they are, who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they say they are, that they are the authentic person.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So usually we'll authenticate with username and password.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But there are other ways of authenticating people additional security questions like a lot of banks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use that facial recognition, you know, fingerprints.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There are many ways of authenticating somebody's identity.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So that's the first step.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Just being able to know who somebody is, that's authentication.</a:t>
            </a:r>
            <a:r>
              <a:rPr lang="en-US" b="0" i="0" u="sng" dirty="0">
                <a:solidFill>
                  <a:srgbClr val="401B9C"/>
                </a:solidFill>
                <a:effectLst/>
                <a:latin typeface="udemy sans"/>
              </a:rPr>
              <a:t> But there's a lot that goes into successfully authenticating somebody and safely storing information.</a:t>
            </a:r>
            <a:endParaRPr lang="en-US" b="0" i="0" dirty="0">
              <a:solidFill>
                <a:srgbClr val="1C1D1F"/>
              </a:solidFill>
              <a:effectLst/>
              <a:latin typeface="udemy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r>
              <a:rPr lang="en-US" b="0" i="0" u="sng" dirty="0">
                <a:solidFill>
                  <a:srgbClr val="401B9C"/>
                </a:solidFill>
                <a:effectLst/>
                <a:latin typeface="udemy sans"/>
              </a:rPr>
              <a:t>first thing I need to talk about is how we store passwords, right.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We have to store somebody's username if we're registering users with, you know, a username and password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or in the case of Facebook, its email slash phone number and password.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But we need something to look you up by in the database.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Let's just call it username and then we need a password.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OK, so the first thing that you have to understand and that you have to always remember is to never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store passwords in text.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So never just your password as is in your database.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That is a recipe for disaster.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Just as an example for I mean, you know, don't have whether it's a Mongo database or post or some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other secret database, it doesn't matter.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But in this case, imagine this is Mongo never store a password as the password is, never serve the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password itself.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There's a couple of reasons.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But the main one is that if anyone gets your database, you're just absolutely screwed.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Not to mention the fact that a lot of users, probably the vast majority, reuse passwords from one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app to the next.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So if somebody has these credentials for kitty cat lover, they can go to Facebook or to, you know,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PayPal or whatever it is and likely get in to at least some percentage of users accounts.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So it's a disaster.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So what do we do instead.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Well we hash the password so instead of storing the password directly in the database as text, we run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the password through something called a hashing function.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Then we take the result of that hashing function and we store that in the database.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And this is really, really important to understand.</a:t>
            </a:r>
          </a:p>
        </p:txBody>
      </p:sp>
    </p:spTree>
    <p:extLst>
      <p:ext uri="{BB962C8B-B14F-4D97-AF65-F5344CB8AC3E}">
        <p14:creationId xmlns:p14="http://schemas.microsoft.com/office/powerpoint/2010/main" val="2313405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We never store the plaintext password like I love chickens.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We're going to store something that kind of looks like this over here, doesn't look exactly like this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the way we're going to do it.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But we store some very weird, impossible to understand output from a hashing function.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So what exactly is a hashing function?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Well, the broad definition is that hashing functions are just functions in general, not specific to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JavaScript or Python or anything, but they're functions that take some input data of arbitrary size.</a:t>
            </a:r>
          </a:p>
          <a:p>
            <a:pPr marL="158750" indent="0" algn="l">
              <a:buNone/>
            </a:pPr>
            <a:r>
              <a:rPr lang="en-US" b="0" i="0" u="sng" dirty="0">
                <a:solidFill>
                  <a:srgbClr val="401B9C"/>
                </a:solidFill>
                <a:effectLst/>
                <a:latin typeface="udemy sans"/>
              </a:rPr>
              <a:t>So it could be a large string, a small string, or it's usually not strings.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Usually it's some amount of memory.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But anyways, it takes some arbitrary sized input and it spits out a fixed sized output.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So these two outputs are exactly the same size in memory, but they're not the same string of numbers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We get two radically different looking outputs from that input and this is what we store in the database,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so we never store the password.</a:t>
            </a:r>
          </a:p>
          <a:p>
            <a:pPr marL="158750" indent="0" algn="l">
              <a:buNone/>
            </a:pPr>
            <a:r>
              <a:rPr lang="en-US" b="0" i="0" u="sng" dirty="0">
                <a:solidFill>
                  <a:srgbClr val="401B9C"/>
                </a:solidFill>
                <a:effectLst/>
                <a:latin typeface="udemy sans"/>
              </a:rPr>
              <a:t>So here's how it works.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1396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If this is our database over here where we have username and password, but we're not storing the password,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we're storing the hash version of the password.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When somebody goes to log in, let's say </a:t>
            </a:r>
            <a:r>
              <a:rPr lang="en-US" b="0" i="0" dirty="0" err="1">
                <a:solidFill>
                  <a:srgbClr val="1C1D1F"/>
                </a:solidFill>
                <a:effectLst/>
                <a:latin typeface="udemy sans"/>
              </a:rPr>
              <a:t>geko</a:t>
            </a: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 guy with password of </a:t>
            </a:r>
            <a:r>
              <a:rPr lang="en-US" b="0" i="0" dirty="0" err="1">
                <a:solidFill>
                  <a:srgbClr val="1C1D1F"/>
                </a:solidFill>
                <a:effectLst/>
                <a:latin typeface="udemy sans"/>
              </a:rPr>
              <a:t>Lizzard</a:t>
            </a: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 987, well, we don't just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look to see for </a:t>
            </a:r>
            <a:r>
              <a:rPr lang="en-US" b="0" i="0" dirty="0" err="1">
                <a:solidFill>
                  <a:srgbClr val="1C1D1F"/>
                </a:solidFill>
                <a:effectLst/>
                <a:latin typeface="udemy sans"/>
              </a:rPr>
              <a:t>Geko</a:t>
            </a: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 Guy is your password </a:t>
            </a:r>
            <a:r>
              <a:rPr lang="en-US" b="0" i="0" dirty="0" err="1">
                <a:solidFill>
                  <a:srgbClr val="1C1D1F"/>
                </a:solidFill>
                <a:effectLst/>
                <a:latin typeface="udemy sans"/>
              </a:rPr>
              <a:t>Lizzard</a:t>
            </a: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 987.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No, we don't have that.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We never stored that.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So what do we do.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We run </a:t>
            </a:r>
            <a:r>
              <a:rPr lang="en-US" b="0" i="0" dirty="0" err="1">
                <a:solidFill>
                  <a:srgbClr val="1C1D1F"/>
                </a:solidFill>
                <a:effectLst/>
                <a:latin typeface="udemy sans"/>
              </a:rPr>
              <a:t>Lizzard</a:t>
            </a: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 987 through the same algorithm, the same hashing function that we use to store the hashed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password and that gives us an output.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And then we compare those two outputs and are they the same.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If yes, then it's a match, you're logged in successfully, if we don't get the same output matching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what we've stored in the database, incorrect.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Sorry, try again.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So this all hinges upon the fact that a hashing function has to always give us the exact same output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for one input.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So it doesn't matter when I'm doing it.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But if I'm hashing </a:t>
            </a:r>
            <a:r>
              <a:rPr lang="en-US" b="0" i="0" dirty="0" err="1">
                <a:solidFill>
                  <a:srgbClr val="1C1D1F"/>
                </a:solidFill>
                <a:effectLst/>
                <a:latin typeface="udemy sans"/>
              </a:rPr>
              <a:t>Lizzard</a:t>
            </a: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 987 and I happened, let's just say this is the actual output from our hashing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function.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I should always get this output for that same input.</a:t>
            </a:r>
          </a:p>
          <a:p>
            <a:pPr marL="158750" indent="0" algn="l">
              <a:buNone/>
            </a:pPr>
            <a:r>
              <a:rPr lang="en-US" b="0" i="0" u="sng" dirty="0">
                <a:solidFill>
                  <a:srgbClr val="401B9C"/>
                </a:solidFill>
                <a:effectLst/>
                <a:latin typeface="udemy sans"/>
              </a:rPr>
              <a:t>And then any time someone tries to log in, we use the same hashing function, we take whatever they</a:t>
            </a:r>
          </a:p>
          <a:p>
            <a:pPr marL="158750" indent="0" algn="l">
              <a:buNone/>
            </a:pPr>
            <a:r>
              <a:rPr lang="en-US" b="0" i="0" dirty="0">
                <a:solidFill>
                  <a:srgbClr val="1C1D1F"/>
                </a:solidFill>
                <a:effectLst/>
                <a:latin typeface="udemy sans"/>
              </a:rPr>
              <a:t>typed, put it through and compare.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551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421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6075" y="1161150"/>
            <a:ext cx="4864500" cy="26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6075" y="3865893"/>
            <a:ext cx="4344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rot="10800000">
            <a:off x="357525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20000" y="1536850"/>
            <a:ext cx="7704000" cy="29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100">
                <a:solidFill>
                  <a:srgbClr val="434343"/>
                </a:solidFill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alphaLcPeriod"/>
              <a:defRPr sz="1100">
                <a:solidFill>
                  <a:srgbClr val="434343"/>
                </a:solidFill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romanLcPeriod"/>
              <a:defRPr sz="1100">
                <a:solidFill>
                  <a:srgbClr val="434343"/>
                </a:solidFill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arabicPeriod"/>
              <a:defRPr sz="1100">
                <a:solidFill>
                  <a:srgbClr val="434343"/>
                </a:solidFill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alphaLcPeriod"/>
              <a:defRPr sz="1100">
                <a:solidFill>
                  <a:srgbClr val="434343"/>
                </a:solidFill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romanLcPeriod"/>
              <a:defRPr sz="1100">
                <a:solidFill>
                  <a:srgbClr val="434343"/>
                </a:solidFill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arabicPeriod"/>
              <a:defRPr sz="1100">
                <a:solidFill>
                  <a:srgbClr val="434343"/>
                </a:solidFill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alphaLcPeriod"/>
              <a:defRPr sz="1100">
                <a:solidFill>
                  <a:srgbClr val="434343"/>
                </a:solidFill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100"/>
              <a:buFont typeface="Roboto Condensed Light"/>
              <a:buAutoNum type="romanLcPeriod"/>
              <a:defRPr sz="11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" name="Google Shape;26;p4"/>
          <p:cNvCxnSpPr/>
          <p:nvPr/>
        </p:nvCxnSpPr>
        <p:spPr>
          <a:xfrm rot="10800000">
            <a:off x="357525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 idx="2"/>
          </p:nvPr>
        </p:nvSpPr>
        <p:spPr>
          <a:xfrm>
            <a:off x="720000" y="866425"/>
            <a:ext cx="568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5626875" y="3058675"/>
            <a:ext cx="2797200" cy="13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2" hasCustomPrompt="1"/>
          </p:nvPr>
        </p:nvSpPr>
        <p:spPr>
          <a:xfrm>
            <a:off x="722223" y="3292758"/>
            <a:ext cx="2516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3" hasCustomPrompt="1"/>
          </p:nvPr>
        </p:nvSpPr>
        <p:spPr>
          <a:xfrm>
            <a:off x="3457684" y="3292758"/>
            <a:ext cx="2516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4" hasCustomPrompt="1"/>
          </p:nvPr>
        </p:nvSpPr>
        <p:spPr>
          <a:xfrm>
            <a:off x="722223" y="2109223"/>
            <a:ext cx="2516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5" hasCustomPrompt="1"/>
          </p:nvPr>
        </p:nvSpPr>
        <p:spPr>
          <a:xfrm>
            <a:off x="3457684" y="2109223"/>
            <a:ext cx="2516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6" hasCustomPrompt="1"/>
          </p:nvPr>
        </p:nvSpPr>
        <p:spPr>
          <a:xfrm>
            <a:off x="722223" y="898825"/>
            <a:ext cx="2516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7" hasCustomPrompt="1"/>
          </p:nvPr>
        </p:nvSpPr>
        <p:spPr>
          <a:xfrm>
            <a:off x="3457684" y="898825"/>
            <a:ext cx="2516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8"/>
          </p:nvPr>
        </p:nvSpPr>
        <p:spPr>
          <a:xfrm>
            <a:off x="714175" y="3684122"/>
            <a:ext cx="25161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714175" y="3888474"/>
            <a:ext cx="25161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 idx="9"/>
          </p:nvPr>
        </p:nvSpPr>
        <p:spPr>
          <a:xfrm>
            <a:off x="3457671" y="3684122"/>
            <a:ext cx="25161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3"/>
          </p:nvPr>
        </p:nvSpPr>
        <p:spPr>
          <a:xfrm>
            <a:off x="3457676" y="3888475"/>
            <a:ext cx="25161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1150175" y="2700900"/>
            <a:ext cx="2525" cy="25"/>
          </a:xfrm>
          <a:custGeom>
            <a:avLst/>
            <a:gdLst/>
            <a:ahLst/>
            <a:cxnLst/>
            <a:rect l="l" t="t" r="r" b="b"/>
            <a:pathLst>
              <a:path w="101" h="1" extrusionOk="0">
                <a:moveTo>
                  <a:pt x="101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CEF2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4"/>
          </p:nvPr>
        </p:nvSpPr>
        <p:spPr>
          <a:xfrm>
            <a:off x="714175" y="2500591"/>
            <a:ext cx="25161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5"/>
          </p:nvPr>
        </p:nvSpPr>
        <p:spPr>
          <a:xfrm>
            <a:off x="714175" y="2704946"/>
            <a:ext cx="2516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ctrTitle" idx="16"/>
          </p:nvPr>
        </p:nvSpPr>
        <p:spPr>
          <a:xfrm>
            <a:off x="3457671" y="2500591"/>
            <a:ext cx="25161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7"/>
          </p:nvPr>
        </p:nvSpPr>
        <p:spPr>
          <a:xfrm>
            <a:off x="3457676" y="2704947"/>
            <a:ext cx="2516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ctrTitle" idx="18"/>
          </p:nvPr>
        </p:nvSpPr>
        <p:spPr>
          <a:xfrm>
            <a:off x="714175" y="1290241"/>
            <a:ext cx="25161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9"/>
          </p:nvPr>
        </p:nvSpPr>
        <p:spPr>
          <a:xfrm>
            <a:off x="714175" y="1494518"/>
            <a:ext cx="25161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ctrTitle" idx="20"/>
          </p:nvPr>
        </p:nvSpPr>
        <p:spPr>
          <a:xfrm>
            <a:off x="3457671" y="1290241"/>
            <a:ext cx="25161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1"/>
          </p:nvPr>
        </p:nvSpPr>
        <p:spPr>
          <a:xfrm>
            <a:off x="3457676" y="1494519"/>
            <a:ext cx="25161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8" name="Google Shape;98;p13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3"/>
          <p:cNvCxnSpPr/>
          <p:nvPr/>
        </p:nvCxnSpPr>
        <p:spPr>
          <a:xfrm rot="10800000">
            <a:off x="357525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3"/>
          <p:cNvSpPr txBox="1">
            <a:spLocks noGrp="1"/>
          </p:cNvSpPr>
          <p:nvPr>
            <p:ph type="ctrTitle" idx="22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TITLE_AND_DESCRIPTION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6" name="Google Shape;236;p27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27"/>
          <p:cNvCxnSpPr/>
          <p:nvPr/>
        </p:nvCxnSpPr>
        <p:spPr>
          <a:xfrm rot="10800000">
            <a:off x="357525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" name="Google Shape;238;p27"/>
          <p:cNvSpPr txBox="1">
            <a:spLocks noGrp="1"/>
          </p:cNvSpPr>
          <p:nvPr>
            <p:ph type="ctrTitle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>
            <a:spLocks noGrp="1"/>
          </p:cNvSpPr>
          <p:nvPr>
            <p:ph type="sldNum" idx="12"/>
          </p:nvPr>
        </p:nvSpPr>
        <p:spPr>
          <a:xfrm>
            <a:off x="35752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1" name="Google Shape;241;p28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28"/>
          <p:cNvCxnSpPr/>
          <p:nvPr/>
        </p:nvCxnSpPr>
        <p:spPr>
          <a:xfrm rot="10800000">
            <a:off x="963900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28"/>
          <p:cNvSpPr txBox="1">
            <a:spLocks noGrp="1"/>
          </p:cNvSpPr>
          <p:nvPr>
            <p:ph type="ctrTitle"/>
          </p:nvPr>
        </p:nvSpPr>
        <p:spPr>
          <a:xfrm>
            <a:off x="35752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73" r:id="rId5"/>
    <p:sldLayoutId id="214748367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/>
          <p:nvPr/>
        </p:nvSpPr>
        <p:spPr>
          <a:xfrm>
            <a:off x="5800838" y="1603450"/>
            <a:ext cx="2144100" cy="21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1"/>
          <p:cNvSpPr txBox="1">
            <a:spLocks noGrp="1"/>
          </p:cNvSpPr>
          <p:nvPr>
            <p:ph type="ctrTitle"/>
          </p:nvPr>
        </p:nvSpPr>
        <p:spPr>
          <a:xfrm>
            <a:off x="716075" y="1161150"/>
            <a:ext cx="4864500" cy="26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dirty="0"/>
              <a:t>Authentication</a:t>
            </a:r>
            <a:endParaRPr dirty="0"/>
          </a:p>
        </p:txBody>
      </p:sp>
      <p:sp>
        <p:nvSpPr>
          <p:cNvPr id="255" name="Google Shape;255;p31"/>
          <p:cNvSpPr txBox="1">
            <a:spLocks noGrp="1"/>
          </p:cNvSpPr>
          <p:nvPr>
            <p:ph type="subTitle" idx="1"/>
          </p:nvPr>
        </p:nvSpPr>
        <p:spPr>
          <a:xfrm>
            <a:off x="716075" y="3865893"/>
            <a:ext cx="4344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dirty="0"/>
              <a:t>CS 131 Semester Project || Spring 2022</a:t>
            </a:r>
            <a:endParaRPr dirty="0"/>
          </a:p>
        </p:txBody>
      </p:sp>
      <p:sp>
        <p:nvSpPr>
          <p:cNvPr id="301" name="Google Shape;301;p31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56" name="Google Shape;312;p32">
            <a:extLst>
              <a:ext uri="{FF2B5EF4-FFF2-40B4-BE49-F238E27FC236}">
                <a16:creationId xmlns:a16="http://schemas.microsoft.com/office/drawing/2014/main" id="{76337B85-78C9-5193-2635-9D587569D7BE}"/>
              </a:ext>
            </a:extLst>
          </p:cNvPr>
          <p:cNvSpPr txBox="1"/>
          <p:nvPr/>
        </p:nvSpPr>
        <p:spPr>
          <a:xfrm>
            <a:off x="337585" y="234507"/>
            <a:ext cx="248950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Marie Antonette Bacay</a:t>
            </a:r>
          </a:p>
        </p:txBody>
      </p:sp>
      <p:sp>
        <p:nvSpPr>
          <p:cNvPr id="58" name="Google Shape;340;p33">
            <a:extLst>
              <a:ext uri="{FF2B5EF4-FFF2-40B4-BE49-F238E27FC236}">
                <a16:creationId xmlns:a16="http://schemas.microsoft.com/office/drawing/2014/main" id="{50E5E61D-8B5C-7F7A-C6B3-1722DBC3FB80}"/>
              </a:ext>
            </a:extLst>
          </p:cNvPr>
          <p:cNvSpPr txBox="1">
            <a:spLocks/>
          </p:cNvSpPr>
          <p:nvPr/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spcAft>
                <a:spcPts val="100"/>
              </a:spcAft>
            </a:pPr>
            <a:r>
              <a:rPr lang="en-US" sz="1000" b="1" dirty="0">
                <a:latin typeface="Hammersmith One" panose="02010703030501060504" pitchFamily="2" charset="0"/>
              </a:rPr>
              <a:t>Professor Yuen </a:t>
            </a:r>
            <a:r>
              <a:rPr lang="en-US" sz="1000" b="1" dirty="0" err="1">
                <a:latin typeface="Hammersmith One" panose="02010703030501060504" pitchFamily="2" charset="0"/>
              </a:rPr>
              <a:t>Yuen</a:t>
            </a:r>
            <a:endParaRPr lang="en-US" sz="1000" b="1" dirty="0">
              <a:latin typeface="Hammersmith One" panose="02010703030501060504" pitchFamily="2" charset="0"/>
            </a:endParaRPr>
          </a:p>
        </p:txBody>
      </p:sp>
      <p:pic>
        <p:nvPicPr>
          <p:cNvPr id="5" name="Graphic 4" descr="Lock with solid fill">
            <a:extLst>
              <a:ext uri="{FF2B5EF4-FFF2-40B4-BE49-F238E27FC236}">
                <a16:creationId xmlns:a16="http://schemas.microsoft.com/office/drawing/2014/main" id="{876D7A43-FC2E-A16F-D707-82D4DAFE7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4820" y="2017432"/>
            <a:ext cx="1316135" cy="13161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8E065D-0BAD-5728-A6C0-265BA550B664}"/>
              </a:ext>
            </a:extLst>
          </p:cNvPr>
          <p:cNvCxnSpPr>
            <a:cxnSpLocks/>
          </p:cNvCxnSpPr>
          <p:nvPr/>
        </p:nvCxnSpPr>
        <p:spPr>
          <a:xfrm>
            <a:off x="3649980" y="1446745"/>
            <a:ext cx="0" cy="27856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D3DE70-3742-3761-029B-10DCEEE78144}"/>
              </a:ext>
            </a:extLst>
          </p:cNvPr>
          <p:cNvCxnSpPr/>
          <p:nvPr/>
        </p:nvCxnSpPr>
        <p:spPr>
          <a:xfrm>
            <a:off x="3649980" y="2491740"/>
            <a:ext cx="262128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Google Shape;312;p32">
            <a:extLst>
              <a:ext uri="{FF2B5EF4-FFF2-40B4-BE49-F238E27FC236}">
                <a16:creationId xmlns:a16="http://schemas.microsoft.com/office/drawing/2014/main" id="{D978BF67-A7D5-FB2A-2BEB-BFB0012E1180}"/>
              </a:ext>
            </a:extLst>
          </p:cNvPr>
          <p:cNvSpPr txBox="1"/>
          <p:nvPr/>
        </p:nvSpPr>
        <p:spPr>
          <a:xfrm>
            <a:off x="421405" y="234507"/>
            <a:ext cx="248950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Introduction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D542A2A-CA0E-AB08-B842-96AA8DD9F416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726253" y="1446745"/>
            <a:ext cx="3143340" cy="572700"/>
          </a:xfrm>
        </p:spPr>
        <p:txBody>
          <a:bodyPr/>
          <a:lstStyle/>
          <a:p>
            <a:r>
              <a:rPr lang="en-US" sz="2800" dirty="0"/>
              <a:t>Authentication</a:t>
            </a:r>
          </a:p>
        </p:txBody>
      </p:sp>
      <p:sp>
        <p:nvSpPr>
          <p:cNvPr id="21" name="Google Shape;338;p33">
            <a:extLst>
              <a:ext uri="{FF2B5EF4-FFF2-40B4-BE49-F238E27FC236}">
                <a16:creationId xmlns:a16="http://schemas.microsoft.com/office/drawing/2014/main" id="{5C67B1A8-4168-A58C-4E04-89C584F44EBD}"/>
              </a:ext>
            </a:extLst>
          </p:cNvPr>
          <p:cNvSpPr txBox="1">
            <a:spLocks/>
          </p:cNvSpPr>
          <p:nvPr/>
        </p:nvSpPr>
        <p:spPr>
          <a:xfrm>
            <a:off x="3739316" y="1881012"/>
            <a:ext cx="1103166" cy="374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00"/>
              </a:spcAft>
            </a:pPr>
            <a:r>
              <a:rPr lang="en-US" dirty="0"/>
              <a:t>What is it?</a:t>
            </a:r>
          </a:p>
        </p:txBody>
      </p:sp>
      <p:sp>
        <p:nvSpPr>
          <p:cNvPr id="22" name="Google Shape;338;p33">
            <a:extLst>
              <a:ext uri="{FF2B5EF4-FFF2-40B4-BE49-F238E27FC236}">
                <a16:creationId xmlns:a16="http://schemas.microsoft.com/office/drawing/2014/main" id="{DFA02264-1F63-E56D-306B-B501BA13811F}"/>
              </a:ext>
            </a:extLst>
          </p:cNvPr>
          <p:cNvSpPr txBox="1">
            <a:spLocks/>
          </p:cNvSpPr>
          <p:nvPr/>
        </p:nvSpPr>
        <p:spPr>
          <a:xfrm>
            <a:off x="3649980" y="2453712"/>
            <a:ext cx="3712793" cy="1660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dirty="0"/>
              <a:t>Authentication is the process of verifying who a particular user is. 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endParaRPr lang="en-US" dirty="0"/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dirty="0"/>
              <a:t>Where we typically authenticate with a username/password combo.</a:t>
            </a:r>
          </a:p>
        </p:txBody>
      </p:sp>
      <p:pic>
        <p:nvPicPr>
          <p:cNvPr id="24" name="Graphic 23" descr="Lock with solid fill">
            <a:extLst>
              <a:ext uri="{FF2B5EF4-FFF2-40B4-BE49-F238E27FC236}">
                <a16:creationId xmlns:a16="http://schemas.microsoft.com/office/drawing/2014/main" id="{46191AD7-490B-4FDE-1C79-3DE1BF67C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64663" y="1913682"/>
            <a:ext cx="1316135" cy="13161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55" name="Google Shape;355;p33"/>
          <p:cNvSpPr txBox="1"/>
          <p:nvPr/>
        </p:nvSpPr>
        <p:spPr>
          <a:xfrm>
            <a:off x="486533" y="218183"/>
            <a:ext cx="170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Storing Passwords</a:t>
            </a:r>
            <a:endParaRPr b="1" dirty="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pic>
        <p:nvPicPr>
          <p:cNvPr id="1030" name="Picture 6" descr="Web Browser Clip Art at Clker.com - vector clip art online, royalty free &amp;  public domain">
            <a:extLst>
              <a:ext uri="{FF2B5EF4-FFF2-40B4-BE49-F238E27FC236}">
                <a16:creationId xmlns:a16="http://schemas.microsoft.com/office/drawing/2014/main" id="{8BB79A5F-71D7-5E3D-2C97-9C5EEBECD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02" y="1944619"/>
            <a:ext cx="1428631" cy="13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30B4004-CC31-E7B7-99BD-C4EDF90A5A77}"/>
              </a:ext>
            </a:extLst>
          </p:cNvPr>
          <p:cNvCxnSpPr/>
          <p:nvPr/>
        </p:nvCxnSpPr>
        <p:spPr>
          <a:xfrm>
            <a:off x="2312889" y="2837542"/>
            <a:ext cx="2235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Google Shape;338;p33">
            <a:extLst>
              <a:ext uri="{FF2B5EF4-FFF2-40B4-BE49-F238E27FC236}">
                <a16:creationId xmlns:a16="http://schemas.microsoft.com/office/drawing/2014/main" id="{AA97AD82-CF98-AF33-78FF-071F43D0A74D}"/>
              </a:ext>
            </a:extLst>
          </p:cNvPr>
          <p:cNvSpPr txBox="1">
            <a:spLocks/>
          </p:cNvSpPr>
          <p:nvPr/>
        </p:nvSpPr>
        <p:spPr>
          <a:xfrm>
            <a:off x="2312889" y="1944618"/>
            <a:ext cx="2075543" cy="767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00"/>
              </a:spcAft>
            </a:pPr>
            <a:r>
              <a:rPr lang="en-US" dirty="0"/>
              <a:t>LOG ME IN WITH:</a:t>
            </a:r>
          </a:p>
          <a:p>
            <a:pPr algn="ctr">
              <a:spcAft>
                <a:spcPts val="100"/>
              </a:spcAft>
            </a:pPr>
            <a:r>
              <a:rPr lang="en-US" dirty="0"/>
              <a:t>Username: ‘catdog123’</a:t>
            </a:r>
          </a:p>
          <a:p>
            <a:pPr algn="ctr">
              <a:spcAft>
                <a:spcPts val="100"/>
              </a:spcAft>
            </a:pPr>
            <a:r>
              <a:rPr lang="en-US" dirty="0"/>
              <a:t>Password: ‘lizard987’</a:t>
            </a:r>
          </a:p>
        </p:txBody>
      </p:sp>
      <p:pic>
        <p:nvPicPr>
          <p:cNvPr id="1028" name="Picture 4" descr="Server Clipart Images, Stock Photos &amp; Vectors | Shutterstock">
            <a:extLst>
              <a:ext uri="{FF2B5EF4-FFF2-40B4-BE49-F238E27FC236}">
                <a16:creationId xmlns:a16="http://schemas.microsoft.com/office/drawing/2014/main" id="{B3A8A550-A554-ED56-00E0-A962F428D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3" t="16429" r="19576" b="20964"/>
          <a:stretch/>
        </p:blipFill>
        <p:spPr bwMode="auto">
          <a:xfrm>
            <a:off x="4684094" y="2187514"/>
            <a:ext cx="1428632" cy="1300056"/>
          </a:xfrm>
          <a:prstGeom prst="rect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312;p32">
            <a:extLst>
              <a:ext uri="{FF2B5EF4-FFF2-40B4-BE49-F238E27FC236}">
                <a16:creationId xmlns:a16="http://schemas.microsoft.com/office/drawing/2014/main" id="{675C9697-7097-2281-1B2B-D17A780E6C25}"/>
              </a:ext>
            </a:extLst>
          </p:cNvPr>
          <p:cNvSpPr txBox="1"/>
          <p:nvPr/>
        </p:nvSpPr>
        <p:spPr>
          <a:xfrm>
            <a:off x="1155562" y="1568912"/>
            <a:ext cx="768767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CLIENT</a:t>
            </a:r>
          </a:p>
        </p:txBody>
      </p:sp>
      <p:sp>
        <p:nvSpPr>
          <p:cNvPr id="13" name="Google Shape;312;p32">
            <a:extLst>
              <a:ext uri="{FF2B5EF4-FFF2-40B4-BE49-F238E27FC236}">
                <a16:creationId xmlns:a16="http://schemas.microsoft.com/office/drawing/2014/main" id="{603CE19A-60A0-B4B1-A79E-93DD58013A37}"/>
              </a:ext>
            </a:extLst>
          </p:cNvPr>
          <p:cNvSpPr txBox="1"/>
          <p:nvPr/>
        </p:nvSpPr>
        <p:spPr>
          <a:xfrm>
            <a:off x="4945083" y="1744578"/>
            <a:ext cx="845806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SERVER</a:t>
            </a:r>
          </a:p>
        </p:txBody>
      </p:sp>
      <p:sp>
        <p:nvSpPr>
          <p:cNvPr id="14" name="Google Shape;312;p32">
            <a:extLst>
              <a:ext uri="{FF2B5EF4-FFF2-40B4-BE49-F238E27FC236}">
                <a16:creationId xmlns:a16="http://schemas.microsoft.com/office/drawing/2014/main" id="{9957C605-2177-6004-1619-C067226DBFC7}"/>
              </a:ext>
            </a:extLst>
          </p:cNvPr>
          <p:cNvSpPr txBox="1"/>
          <p:nvPr/>
        </p:nvSpPr>
        <p:spPr>
          <a:xfrm>
            <a:off x="7137882" y="1568912"/>
            <a:ext cx="1099804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DATABASE</a:t>
            </a:r>
          </a:p>
        </p:txBody>
      </p:sp>
      <p:sp>
        <p:nvSpPr>
          <p:cNvPr id="15" name="Google Shape;338;p33">
            <a:extLst>
              <a:ext uri="{FF2B5EF4-FFF2-40B4-BE49-F238E27FC236}">
                <a16:creationId xmlns:a16="http://schemas.microsoft.com/office/drawing/2014/main" id="{ABEDF22D-6D28-4D81-0342-D46479371AB5}"/>
              </a:ext>
            </a:extLst>
          </p:cNvPr>
          <p:cNvSpPr txBox="1">
            <a:spLocks/>
          </p:cNvSpPr>
          <p:nvPr/>
        </p:nvSpPr>
        <p:spPr>
          <a:xfrm>
            <a:off x="6408388" y="1944618"/>
            <a:ext cx="2930615" cy="19130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00"/>
              </a:spcAft>
            </a:pPr>
            <a:r>
              <a:rPr lang="en-US" dirty="0"/>
              <a:t>{</a:t>
            </a:r>
          </a:p>
          <a:p>
            <a:pPr>
              <a:spcAft>
                <a:spcPts val="100"/>
              </a:spcAft>
            </a:pPr>
            <a:r>
              <a:rPr lang="en-US" dirty="0"/>
              <a:t>      username: ‘kitkat321’</a:t>
            </a:r>
          </a:p>
          <a:p>
            <a:pPr>
              <a:spcAft>
                <a:spcPts val="100"/>
              </a:spcAft>
            </a:pPr>
            <a:r>
              <a:rPr lang="en-US" dirty="0"/>
              <a:t>      password: ‘</a:t>
            </a:r>
            <a:r>
              <a:rPr lang="en-US" dirty="0" err="1"/>
              <a:t>meowmeow</a:t>
            </a:r>
            <a:r>
              <a:rPr lang="en-US" dirty="0"/>
              <a:t>’</a:t>
            </a:r>
          </a:p>
          <a:p>
            <a:pPr>
              <a:spcAft>
                <a:spcPts val="100"/>
              </a:spcAft>
            </a:pPr>
            <a:r>
              <a:rPr lang="en-US" dirty="0"/>
              <a:t>},</a:t>
            </a:r>
          </a:p>
          <a:p>
            <a:pPr>
              <a:spcAft>
                <a:spcPts val="100"/>
              </a:spcAft>
            </a:pPr>
            <a:r>
              <a:rPr lang="en-US" dirty="0"/>
              <a:t>{</a:t>
            </a:r>
          </a:p>
          <a:p>
            <a:pPr>
              <a:spcAft>
                <a:spcPts val="100"/>
              </a:spcAft>
            </a:pPr>
            <a:r>
              <a:rPr lang="en-US" dirty="0"/>
              <a:t>      username: ‘catdog123’</a:t>
            </a:r>
          </a:p>
          <a:p>
            <a:pPr>
              <a:spcAft>
                <a:spcPts val="100"/>
              </a:spcAft>
            </a:pPr>
            <a:r>
              <a:rPr lang="en-US" dirty="0"/>
              <a:t>      password: ‘lizard987’</a:t>
            </a:r>
          </a:p>
          <a:p>
            <a:pPr>
              <a:spcAft>
                <a:spcPts val="100"/>
              </a:spcAft>
            </a:pPr>
            <a:endParaRPr lang="en-US" dirty="0"/>
          </a:p>
          <a:p>
            <a:pPr>
              <a:spcAft>
                <a:spcPts val="100"/>
              </a:spcAft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8E065D-0BAD-5728-A6C0-265BA550B664}"/>
              </a:ext>
            </a:extLst>
          </p:cNvPr>
          <p:cNvCxnSpPr>
            <a:cxnSpLocks/>
          </p:cNvCxnSpPr>
          <p:nvPr/>
        </p:nvCxnSpPr>
        <p:spPr>
          <a:xfrm>
            <a:off x="3649980" y="1446745"/>
            <a:ext cx="0" cy="27856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D3DE70-3742-3761-029B-10DCEEE78144}"/>
              </a:ext>
            </a:extLst>
          </p:cNvPr>
          <p:cNvCxnSpPr/>
          <p:nvPr/>
        </p:nvCxnSpPr>
        <p:spPr>
          <a:xfrm>
            <a:off x="3649980" y="2491740"/>
            <a:ext cx="262128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Google Shape;312;p32">
            <a:extLst>
              <a:ext uri="{FF2B5EF4-FFF2-40B4-BE49-F238E27FC236}">
                <a16:creationId xmlns:a16="http://schemas.microsoft.com/office/drawing/2014/main" id="{D978BF67-A7D5-FB2A-2BEB-BFB0012E1180}"/>
              </a:ext>
            </a:extLst>
          </p:cNvPr>
          <p:cNvSpPr txBox="1"/>
          <p:nvPr/>
        </p:nvSpPr>
        <p:spPr>
          <a:xfrm>
            <a:off x="421405" y="234507"/>
            <a:ext cx="248950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The Solution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D542A2A-CA0E-AB08-B842-96AA8DD9F416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726253" y="1446745"/>
            <a:ext cx="3143340" cy="572700"/>
          </a:xfrm>
        </p:spPr>
        <p:txBody>
          <a:bodyPr/>
          <a:lstStyle/>
          <a:p>
            <a:r>
              <a:rPr lang="en-US" sz="2800" dirty="0"/>
              <a:t>HASHING</a:t>
            </a:r>
          </a:p>
        </p:txBody>
      </p:sp>
      <p:sp>
        <p:nvSpPr>
          <p:cNvPr id="21" name="Google Shape;338;p33">
            <a:extLst>
              <a:ext uri="{FF2B5EF4-FFF2-40B4-BE49-F238E27FC236}">
                <a16:creationId xmlns:a16="http://schemas.microsoft.com/office/drawing/2014/main" id="{5C67B1A8-4168-A58C-4E04-89C584F44EBD}"/>
              </a:ext>
            </a:extLst>
          </p:cNvPr>
          <p:cNvSpPr txBox="1">
            <a:spLocks/>
          </p:cNvSpPr>
          <p:nvPr/>
        </p:nvSpPr>
        <p:spPr>
          <a:xfrm>
            <a:off x="3739315" y="1881012"/>
            <a:ext cx="1754705" cy="374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00"/>
              </a:spcAft>
            </a:pPr>
            <a:r>
              <a:rPr lang="en-US" dirty="0"/>
              <a:t>THE SOLUTION</a:t>
            </a:r>
          </a:p>
        </p:txBody>
      </p:sp>
      <p:sp>
        <p:nvSpPr>
          <p:cNvPr id="22" name="Google Shape;338;p33">
            <a:extLst>
              <a:ext uri="{FF2B5EF4-FFF2-40B4-BE49-F238E27FC236}">
                <a16:creationId xmlns:a16="http://schemas.microsoft.com/office/drawing/2014/main" id="{DFA02264-1F63-E56D-306B-B501BA13811F}"/>
              </a:ext>
            </a:extLst>
          </p:cNvPr>
          <p:cNvSpPr txBox="1">
            <a:spLocks/>
          </p:cNvSpPr>
          <p:nvPr/>
        </p:nvSpPr>
        <p:spPr>
          <a:xfrm>
            <a:off x="3679008" y="2449831"/>
            <a:ext cx="2800823" cy="17825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dirty="0"/>
              <a:t>Rather than storing a password in the database, we run the password through a </a:t>
            </a:r>
            <a:r>
              <a:rPr lang="en-US" b="1" dirty="0"/>
              <a:t>hashing function </a:t>
            </a:r>
            <a:r>
              <a:rPr lang="en-US" dirty="0"/>
              <a:t>first and then store the result in the database.</a:t>
            </a:r>
          </a:p>
          <a:p>
            <a:pPr>
              <a:spcAft>
                <a:spcPts val="100"/>
              </a:spcAft>
            </a:pPr>
            <a:endParaRPr lang="en-US" dirty="0"/>
          </a:p>
        </p:txBody>
      </p:sp>
      <p:pic>
        <p:nvPicPr>
          <p:cNvPr id="2050" name="Picture 2" descr="Computer Pc Clipart Computer Monitor - Computer Monitor PNG – Stunning free  transparent png clipart images free download">
            <a:extLst>
              <a:ext uri="{FF2B5EF4-FFF2-40B4-BE49-F238E27FC236}">
                <a16:creationId xmlns:a16="http://schemas.microsoft.com/office/drawing/2014/main" id="{EAC4CE37-F149-7560-EEF5-3430755501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8" t="9876" r="20024" b="10547"/>
          <a:stretch/>
        </p:blipFill>
        <p:spPr bwMode="auto">
          <a:xfrm>
            <a:off x="1514929" y="1869219"/>
            <a:ext cx="1815927" cy="165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0">
            <a:extLst>
              <a:ext uri="{FF2B5EF4-FFF2-40B4-BE49-F238E27FC236}">
                <a16:creationId xmlns:a16="http://schemas.microsoft.com/office/drawing/2014/main" id="{B6181500-6864-9A88-5A7C-D590A6610A84}"/>
              </a:ext>
            </a:extLst>
          </p:cNvPr>
          <p:cNvSpPr txBox="1">
            <a:spLocks/>
          </p:cNvSpPr>
          <p:nvPr/>
        </p:nvSpPr>
        <p:spPr>
          <a:xfrm>
            <a:off x="2104331" y="2184381"/>
            <a:ext cx="675395" cy="54254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ctr"/>
            <a:r>
              <a:rPr lang="en-US" sz="2800" dirty="0">
                <a:solidFill>
                  <a:schemeClr val="bg2"/>
                </a:solidFill>
              </a:rPr>
              <a:t>FN</a:t>
            </a:r>
          </a:p>
        </p:txBody>
      </p:sp>
    </p:spTree>
    <p:extLst>
      <p:ext uri="{BB962C8B-B14F-4D97-AF65-F5344CB8AC3E}">
        <p14:creationId xmlns:p14="http://schemas.microsoft.com/office/powerpoint/2010/main" val="297697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990978-E0E9-F7BB-889B-6D5B9F83E9D6}"/>
              </a:ext>
            </a:extLst>
          </p:cNvPr>
          <p:cNvCxnSpPr>
            <a:cxnSpLocks/>
          </p:cNvCxnSpPr>
          <p:nvPr/>
        </p:nvCxnSpPr>
        <p:spPr>
          <a:xfrm>
            <a:off x="2501288" y="2234702"/>
            <a:ext cx="34664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9" name="Google Shape;339;p33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55" name="Google Shape;355;p33"/>
          <p:cNvSpPr txBox="1"/>
          <p:nvPr/>
        </p:nvSpPr>
        <p:spPr>
          <a:xfrm>
            <a:off x="495733" y="245315"/>
            <a:ext cx="170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Storing Passwords</a:t>
            </a:r>
            <a:endParaRPr b="1" dirty="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AF310A-982E-AEB9-E916-FBF94117C573}"/>
              </a:ext>
            </a:extLst>
          </p:cNvPr>
          <p:cNvCxnSpPr>
            <a:cxnSpLocks/>
          </p:cNvCxnSpPr>
          <p:nvPr/>
        </p:nvCxnSpPr>
        <p:spPr>
          <a:xfrm>
            <a:off x="2501290" y="2953603"/>
            <a:ext cx="34664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itle 10">
            <a:extLst>
              <a:ext uri="{FF2B5EF4-FFF2-40B4-BE49-F238E27FC236}">
                <a16:creationId xmlns:a16="http://schemas.microsoft.com/office/drawing/2014/main" id="{6677D4E2-46D2-AB94-A91B-EE489872DC08}"/>
              </a:ext>
            </a:extLst>
          </p:cNvPr>
          <p:cNvSpPr txBox="1">
            <a:spLocks/>
          </p:cNvSpPr>
          <p:nvPr/>
        </p:nvSpPr>
        <p:spPr>
          <a:xfrm>
            <a:off x="3514440" y="1958597"/>
            <a:ext cx="1440197" cy="122630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n-US" sz="2800" dirty="0">
                <a:solidFill>
                  <a:schemeClr val="bg2"/>
                </a:solidFill>
              </a:rPr>
              <a:t>FN</a:t>
            </a:r>
          </a:p>
        </p:txBody>
      </p:sp>
      <p:sp>
        <p:nvSpPr>
          <p:cNvPr id="18" name="Google Shape;338;p33">
            <a:extLst>
              <a:ext uri="{FF2B5EF4-FFF2-40B4-BE49-F238E27FC236}">
                <a16:creationId xmlns:a16="http://schemas.microsoft.com/office/drawing/2014/main" id="{62646B19-314D-0BEC-B4B1-07437292CCDF}"/>
              </a:ext>
            </a:extLst>
          </p:cNvPr>
          <p:cNvSpPr txBox="1">
            <a:spLocks/>
          </p:cNvSpPr>
          <p:nvPr/>
        </p:nvSpPr>
        <p:spPr>
          <a:xfrm>
            <a:off x="542497" y="2685558"/>
            <a:ext cx="2075543" cy="767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00"/>
              </a:spcAft>
            </a:pPr>
            <a:r>
              <a:rPr lang="en-US" sz="2400" dirty="0"/>
              <a:t>‘catdog124’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12A133-804F-FDFC-A9A5-3792003F4A25}"/>
              </a:ext>
            </a:extLst>
          </p:cNvPr>
          <p:cNvSpPr txBox="1"/>
          <p:nvPr/>
        </p:nvSpPr>
        <p:spPr>
          <a:xfrm>
            <a:off x="6082632" y="2649370"/>
            <a:ext cx="25029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400" dirty="0"/>
              <a:t>87E2DEE95AE5B2C38DB118146B5381F6263642F1373711FABB3075482123E4B7</a:t>
            </a:r>
            <a:endParaRPr lang="en-US" dirty="0"/>
          </a:p>
        </p:txBody>
      </p:sp>
      <p:sp>
        <p:nvSpPr>
          <p:cNvPr id="20" name="Google Shape;338;p33">
            <a:extLst>
              <a:ext uri="{FF2B5EF4-FFF2-40B4-BE49-F238E27FC236}">
                <a16:creationId xmlns:a16="http://schemas.microsoft.com/office/drawing/2014/main" id="{511CB223-937E-09C8-EFB1-7C4994A7CB4D}"/>
              </a:ext>
            </a:extLst>
          </p:cNvPr>
          <p:cNvSpPr txBox="1">
            <a:spLocks/>
          </p:cNvSpPr>
          <p:nvPr/>
        </p:nvSpPr>
        <p:spPr>
          <a:xfrm>
            <a:off x="558375" y="1929640"/>
            <a:ext cx="2075543" cy="767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00"/>
              </a:spcAft>
            </a:pPr>
            <a:r>
              <a:rPr lang="en-US" sz="2400" dirty="0"/>
              <a:t>‘kitkat421’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154D5E-4348-49D5-FB73-8132888D37BB}"/>
              </a:ext>
            </a:extLst>
          </p:cNvPr>
          <p:cNvSpPr txBox="1"/>
          <p:nvPr/>
        </p:nvSpPr>
        <p:spPr>
          <a:xfrm>
            <a:off x="6082631" y="1865370"/>
            <a:ext cx="25029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400" dirty="0"/>
              <a:t>CCD758E72A8A8CB5F140BAB26837F363908550F2558ED86D229EC9016FED49B9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07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55" name="Google Shape;355;p33"/>
          <p:cNvSpPr txBox="1"/>
          <p:nvPr/>
        </p:nvSpPr>
        <p:spPr>
          <a:xfrm>
            <a:off x="495733" y="245315"/>
            <a:ext cx="170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Storing Passwords</a:t>
            </a:r>
            <a:endParaRPr b="1" dirty="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pic>
        <p:nvPicPr>
          <p:cNvPr id="1030" name="Picture 6" descr="Web Browser Clip Art at Clker.com - vector clip art online, royalty free &amp;  public domain">
            <a:extLst>
              <a:ext uri="{FF2B5EF4-FFF2-40B4-BE49-F238E27FC236}">
                <a16:creationId xmlns:a16="http://schemas.microsoft.com/office/drawing/2014/main" id="{8BB79A5F-71D7-5E3D-2C97-9C5EEBECD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46" y="1568912"/>
            <a:ext cx="1080729" cy="98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30B4004-CC31-E7B7-99BD-C4EDF90A5A77}"/>
              </a:ext>
            </a:extLst>
          </p:cNvPr>
          <p:cNvCxnSpPr/>
          <p:nvPr/>
        </p:nvCxnSpPr>
        <p:spPr>
          <a:xfrm>
            <a:off x="1587174" y="2187514"/>
            <a:ext cx="2235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Google Shape;338;p33">
            <a:extLst>
              <a:ext uri="{FF2B5EF4-FFF2-40B4-BE49-F238E27FC236}">
                <a16:creationId xmlns:a16="http://schemas.microsoft.com/office/drawing/2014/main" id="{AA97AD82-CF98-AF33-78FF-071F43D0A74D}"/>
              </a:ext>
            </a:extLst>
          </p:cNvPr>
          <p:cNvSpPr txBox="1">
            <a:spLocks/>
          </p:cNvSpPr>
          <p:nvPr/>
        </p:nvSpPr>
        <p:spPr>
          <a:xfrm>
            <a:off x="1522547" y="1354925"/>
            <a:ext cx="2075543" cy="767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00"/>
              </a:spcAft>
            </a:pPr>
            <a:r>
              <a:rPr lang="en-US" sz="1200" dirty="0"/>
              <a:t>LOG ME IN WITH:</a:t>
            </a:r>
          </a:p>
          <a:p>
            <a:pPr algn="ctr">
              <a:spcAft>
                <a:spcPts val="100"/>
              </a:spcAft>
            </a:pPr>
            <a:r>
              <a:rPr lang="en-US" sz="1200" dirty="0"/>
              <a:t>Username: ‘catdog123’</a:t>
            </a:r>
          </a:p>
          <a:p>
            <a:pPr algn="ctr">
              <a:spcAft>
                <a:spcPts val="100"/>
              </a:spcAft>
            </a:pPr>
            <a:r>
              <a:rPr lang="en-US" sz="1200" dirty="0"/>
              <a:t>Password: ‘lizard987’</a:t>
            </a:r>
          </a:p>
        </p:txBody>
      </p:sp>
      <p:pic>
        <p:nvPicPr>
          <p:cNvPr id="1028" name="Picture 4" descr="Server Clipart Images, Stock Photos &amp; Vectors | Shutterstock">
            <a:extLst>
              <a:ext uri="{FF2B5EF4-FFF2-40B4-BE49-F238E27FC236}">
                <a16:creationId xmlns:a16="http://schemas.microsoft.com/office/drawing/2014/main" id="{B3A8A550-A554-ED56-00E0-A962F428D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3" t="16429" r="19576" b="20964"/>
          <a:stretch/>
        </p:blipFill>
        <p:spPr bwMode="auto">
          <a:xfrm>
            <a:off x="4029432" y="1622360"/>
            <a:ext cx="1099804" cy="1000822"/>
          </a:xfrm>
          <a:prstGeom prst="rect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312;p32">
            <a:extLst>
              <a:ext uri="{FF2B5EF4-FFF2-40B4-BE49-F238E27FC236}">
                <a16:creationId xmlns:a16="http://schemas.microsoft.com/office/drawing/2014/main" id="{675C9697-7097-2281-1B2B-D17A780E6C25}"/>
              </a:ext>
            </a:extLst>
          </p:cNvPr>
          <p:cNvSpPr txBox="1"/>
          <p:nvPr/>
        </p:nvSpPr>
        <p:spPr>
          <a:xfrm>
            <a:off x="581516" y="1184716"/>
            <a:ext cx="768767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CLIENT</a:t>
            </a:r>
          </a:p>
        </p:txBody>
      </p:sp>
      <p:sp>
        <p:nvSpPr>
          <p:cNvPr id="13" name="Google Shape;312;p32">
            <a:extLst>
              <a:ext uri="{FF2B5EF4-FFF2-40B4-BE49-F238E27FC236}">
                <a16:creationId xmlns:a16="http://schemas.microsoft.com/office/drawing/2014/main" id="{603CE19A-60A0-B4B1-A79E-93DD58013A37}"/>
              </a:ext>
            </a:extLst>
          </p:cNvPr>
          <p:cNvSpPr txBox="1"/>
          <p:nvPr/>
        </p:nvSpPr>
        <p:spPr>
          <a:xfrm>
            <a:off x="4201750" y="1301131"/>
            <a:ext cx="845806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SERVER</a:t>
            </a:r>
          </a:p>
        </p:txBody>
      </p:sp>
      <p:sp>
        <p:nvSpPr>
          <p:cNvPr id="14" name="Google Shape;312;p32">
            <a:extLst>
              <a:ext uri="{FF2B5EF4-FFF2-40B4-BE49-F238E27FC236}">
                <a16:creationId xmlns:a16="http://schemas.microsoft.com/office/drawing/2014/main" id="{9957C605-2177-6004-1619-C067226DBFC7}"/>
              </a:ext>
            </a:extLst>
          </p:cNvPr>
          <p:cNvSpPr txBox="1"/>
          <p:nvPr/>
        </p:nvSpPr>
        <p:spPr>
          <a:xfrm>
            <a:off x="6150427" y="640154"/>
            <a:ext cx="1099804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DATABASE</a:t>
            </a:r>
          </a:p>
        </p:txBody>
      </p:sp>
      <p:sp>
        <p:nvSpPr>
          <p:cNvPr id="15" name="Google Shape;338;p33">
            <a:extLst>
              <a:ext uri="{FF2B5EF4-FFF2-40B4-BE49-F238E27FC236}">
                <a16:creationId xmlns:a16="http://schemas.microsoft.com/office/drawing/2014/main" id="{ABEDF22D-6D28-4D81-0342-D46479371AB5}"/>
              </a:ext>
            </a:extLst>
          </p:cNvPr>
          <p:cNvSpPr txBox="1">
            <a:spLocks/>
          </p:cNvSpPr>
          <p:nvPr/>
        </p:nvSpPr>
        <p:spPr>
          <a:xfrm>
            <a:off x="5449660" y="846790"/>
            <a:ext cx="2930615" cy="25519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00"/>
              </a:spcAft>
            </a:pPr>
            <a:r>
              <a:rPr lang="en-US" sz="1200" dirty="0"/>
              <a:t>{</a:t>
            </a:r>
          </a:p>
          <a:p>
            <a:pPr>
              <a:spcAft>
                <a:spcPts val="100"/>
              </a:spcAft>
            </a:pPr>
            <a:r>
              <a:rPr lang="en-US" sz="1200" dirty="0"/>
              <a:t>      username: ‘kitkat321’</a:t>
            </a:r>
          </a:p>
          <a:p>
            <a:pPr>
              <a:spcAft>
                <a:spcPts val="100"/>
              </a:spcAft>
            </a:pPr>
            <a:r>
              <a:rPr lang="en-US" sz="1200" dirty="0"/>
              <a:t>      password: ‘CCD758E72A8A8CB5F</a:t>
            </a:r>
          </a:p>
          <a:p>
            <a:pPr>
              <a:spcAft>
                <a:spcPts val="100"/>
              </a:spcAft>
            </a:pPr>
            <a:r>
              <a:rPr lang="en-US" sz="1200" dirty="0"/>
              <a:t>      140BAB26837F363908550F2558E</a:t>
            </a:r>
          </a:p>
          <a:p>
            <a:pPr>
              <a:spcAft>
                <a:spcPts val="100"/>
              </a:spcAft>
            </a:pPr>
            <a:r>
              <a:rPr lang="en-US" sz="1200" dirty="0"/>
              <a:t>      D86D229EC9016FED49B9’</a:t>
            </a:r>
          </a:p>
          <a:p>
            <a:pPr>
              <a:spcAft>
                <a:spcPts val="100"/>
              </a:spcAft>
            </a:pPr>
            <a:r>
              <a:rPr lang="en-US" sz="1200" dirty="0"/>
              <a:t>},</a:t>
            </a:r>
          </a:p>
          <a:p>
            <a:pPr>
              <a:spcAft>
                <a:spcPts val="100"/>
              </a:spcAft>
            </a:pPr>
            <a:r>
              <a:rPr lang="en-US" sz="1200" dirty="0"/>
              <a:t>{</a:t>
            </a:r>
          </a:p>
          <a:p>
            <a:pPr>
              <a:spcAft>
                <a:spcPts val="100"/>
              </a:spcAft>
            </a:pPr>
            <a:r>
              <a:rPr lang="en-US" sz="1200" dirty="0"/>
              <a:t>      username: ‘catdog123’</a:t>
            </a:r>
          </a:p>
          <a:p>
            <a:pPr>
              <a:spcAft>
                <a:spcPts val="100"/>
              </a:spcAft>
            </a:pPr>
            <a:r>
              <a:rPr lang="en-US" sz="1200" dirty="0"/>
              <a:t>      password:‘87E2DEE95AE5B2C38D</a:t>
            </a:r>
          </a:p>
          <a:p>
            <a:pPr>
              <a:spcAft>
                <a:spcPts val="100"/>
              </a:spcAft>
            </a:pPr>
            <a:r>
              <a:rPr lang="en-US" sz="1200" dirty="0"/>
              <a:t>      B118146B5381F6263642F1373711</a:t>
            </a:r>
          </a:p>
          <a:p>
            <a:pPr>
              <a:spcAft>
                <a:spcPts val="100"/>
              </a:spcAft>
            </a:pPr>
            <a:r>
              <a:rPr lang="en-US" sz="1200" dirty="0"/>
              <a:t>      FABB3075482123E4B7’</a:t>
            </a:r>
          </a:p>
          <a:p>
            <a:pPr>
              <a:spcAft>
                <a:spcPts val="100"/>
              </a:spcAft>
            </a:pPr>
            <a:r>
              <a:rPr lang="en-US" sz="1200" dirty="0"/>
              <a:t>}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AF310A-982E-AEB9-E916-FBF94117C573}"/>
              </a:ext>
            </a:extLst>
          </p:cNvPr>
          <p:cNvCxnSpPr>
            <a:cxnSpLocks/>
          </p:cNvCxnSpPr>
          <p:nvPr/>
        </p:nvCxnSpPr>
        <p:spPr>
          <a:xfrm>
            <a:off x="2155689" y="4161080"/>
            <a:ext cx="34664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itle 10">
            <a:extLst>
              <a:ext uri="{FF2B5EF4-FFF2-40B4-BE49-F238E27FC236}">
                <a16:creationId xmlns:a16="http://schemas.microsoft.com/office/drawing/2014/main" id="{6677D4E2-46D2-AB94-A91B-EE489872DC08}"/>
              </a:ext>
            </a:extLst>
          </p:cNvPr>
          <p:cNvSpPr txBox="1">
            <a:spLocks/>
          </p:cNvSpPr>
          <p:nvPr/>
        </p:nvSpPr>
        <p:spPr>
          <a:xfrm>
            <a:off x="3298934" y="3652850"/>
            <a:ext cx="1163805" cy="85632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chemeClr val="bg2"/>
                </a:solidFill>
              </a:rPr>
              <a:t>FN</a:t>
            </a:r>
          </a:p>
        </p:txBody>
      </p:sp>
      <p:sp>
        <p:nvSpPr>
          <p:cNvPr id="18" name="Google Shape;338;p33">
            <a:extLst>
              <a:ext uri="{FF2B5EF4-FFF2-40B4-BE49-F238E27FC236}">
                <a16:creationId xmlns:a16="http://schemas.microsoft.com/office/drawing/2014/main" id="{62646B19-314D-0BEC-B4B1-07437292CCDF}"/>
              </a:ext>
            </a:extLst>
          </p:cNvPr>
          <p:cNvSpPr txBox="1">
            <a:spLocks/>
          </p:cNvSpPr>
          <p:nvPr/>
        </p:nvSpPr>
        <p:spPr>
          <a:xfrm>
            <a:off x="312511" y="3843375"/>
            <a:ext cx="2075543" cy="767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00"/>
              </a:spcAft>
            </a:pPr>
            <a:r>
              <a:rPr lang="en-US" sz="2400" dirty="0"/>
              <a:t>‘lizard987’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12A133-804F-FDFC-A9A5-3792003F4A25}"/>
              </a:ext>
            </a:extLst>
          </p:cNvPr>
          <p:cNvSpPr txBox="1"/>
          <p:nvPr/>
        </p:nvSpPr>
        <p:spPr>
          <a:xfrm>
            <a:off x="5575125" y="3691641"/>
            <a:ext cx="19158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400" dirty="0"/>
              <a:t>87E2DEE95AE5B2C38DB118146B5381F6263642F1373711FABB3075482123E4B7</a:t>
            </a:r>
            <a:endParaRPr lang="en-US" dirty="0"/>
          </a:p>
        </p:txBody>
      </p:sp>
      <p:sp>
        <p:nvSpPr>
          <p:cNvPr id="19" name="Google Shape;312;p32">
            <a:extLst>
              <a:ext uri="{FF2B5EF4-FFF2-40B4-BE49-F238E27FC236}">
                <a16:creationId xmlns:a16="http://schemas.microsoft.com/office/drawing/2014/main" id="{C2DB7C4C-20FA-EF37-A4FC-8A9CCD1477B9}"/>
              </a:ext>
            </a:extLst>
          </p:cNvPr>
          <p:cNvSpPr txBox="1"/>
          <p:nvPr/>
        </p:nvSpPr>
        <p:spPr>
          <a:xfrm>
            <a:off x="7577936" y="3796441"/>
            <a:ext cx="1285157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C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MATCHED!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238371-6685-14D1-E12A-7D7482D82441}"/>
              </a:ext>
            </a:extLst>
          </p:cNvPr>
          <p:cNvSpPr/>
          <p:nvPr/>
        </p:nvSpPr>
        <p:spPr>
          <a:xfrm>
            <a:off x="5622188" y="2504502"/>
            <a:ext cx="2654389" cy="66979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CAFBD2-E8CE-B35A-C16B-A6E7FADD40E7}"/>
              </a:ext>
            </a:extLst>
          </p:cNvPr>
          <p:cNvSpPr/>
          <p:nvPr/>
        </p:nvSpPr>
        <p:spPr>
          <a:xfrm>
            <a:off x="5609314" y="3746116"/>
            <a:ext cx="1778458" cy="92322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54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55" name="Google Shape;355;p33"/>
          <p:cNvSpPr txBox="1"/>
          <p:nvPr/>
        </p:nvSpPr>
        <p:spPr>
          <a:xfrm>
            <a:off x="1821544" y="2242459"/>
            <a:ext cx="5849256" cy="16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4000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Thank you for listening</a:t>
            </a:r>
            <a:endParaRPr sz="4000" b="1" dirty="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  <p:extLst>
      <p:ext uri="{BB962C8B-B14F-4D97-AF65-F5344CB8AC3E}">
        <p14:creationId xmlns:p14="http://schemas.microsoft.com/office/powerpoint/2010/main" val="3268486410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icity Supplier Business Plan by Slidesgo">
  <a:themeElements>
    <a:clrScheme name="Simple Light">
      <a:dk1>
        <a:srgbClr val="000000"/>
      </a:dk1>
      <a:lt1>
        <a:srgbClr val="FFECD6"/>
      </a:lt1>
      <a:dk2>
        <a:srgbClr val="FFFFFF"/>
      </a:dk2>
      <a:lt2>
        <a:srgbClr val="E5744C"/>
      </a:lt2>
      <a:accent1>
        <a:srgbClr val="98E5CB"/>
      </a:accent1>
      <a:accent2>
        <a:srgbClr val="F4DF4A"/>
      </a:accent2>
      <a:accent3>
        <a:srgbClr val="B1DEFD"/>
      </a:accent3>
      <a:accent4>
        <a:srgbClr val="FFFFFF"/>
      </a:accent4>
      <a:accent5>
        <a:srgbClr val="FFFFFF"/>
      </a:accent5>
      <a:accent6>
        <a:srgbClr val="000000"/>
      </a:accent6>
      <a:hlink>
        <a:srgbClr val="1B1A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1121</Words>
  <Application>Microsoft Office PowerPoint</Application>
  <PresentationFormat>On-screen Show (16:9)</PresentationFormat>
  <Paragraphs>137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udemy sans</vt:lpstr>
      <vt:lpstr>Fira Sans Extra Condensed Medium</vt:lpstr>
      <vt:lpstr>Arial</vt:lpstr>
      <vt:lpstr>Roboto Condensed Light</vt:lpstr>
      <vt:lpstr>Hammersmith One</vt:lpstr>
      <vt:lpstr>Josefin Sans</vt:lpstr>
      <vt:lpstr>Lato</vt:lpstr>
      <vt:lpstr>Electricity Supplier Business Plan by Slidesgo</vt:lpstr>
      <vt:lpstr>Authentication</vt:lpstr>
      <vt:lpstr>Authentication</vt:lpstr>
      <vt:lpstr>PowerPoint Presentation</vt:lpstr>
      <vt:lpstr>HASHING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 Supplier Business Plan</dc:title>
  <dc:creator>Marie Antonette Bacay</dc:creator>
  <cp:lastModifiedBy>Marie Antonette Bacay</cp:lastModifiedBy>
  <cp:revision>3</cp:revision>
  <dcterms:modified xsi:type="dcterms:W3CDTF">2022-05-14T00:41:23Z</dcterms:modified>
</cp:coreProperties>
</file>