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971dc62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971dc62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2 keys, a public key and a private key. As is </a:t>
            </a:r>
            <a:r>
              <a:rPr lang="en"/>
              <a:t>implied</a:t>
            </a:r>
            <a:r>
              <a:rPr lang="en"/>
              <a:t> by the name, the public key is shared while the private key is not. This is called public key cryptography. Its </a:t>
            </a:r>
            <a:r>
              <a:rPr lang="en"/>
              <a:t>asymmetric</a:t>
            </a:r>
            <a:r>
              <a:rPr lang="en"/>
              <a:t> meaning that the method of encryption is </a:t>
            </a:r>
            <a:r>
              <a:rPr lang="en"/>
              <a:t>different</a:t>
            </a:r>
            <a:r>
              <a:rPr lang="en"/>
              <a:t> than the method of </a:t>
            </a:r>
            <a:r>
              <a:rPr lang="en"/>
              <a:t>decryption. When factors are prime numbers its known as prime factorization.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8c8a0c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8c8a0c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public key ciphers provide </a:t>
            </a:r>
            <a:r>
              <a:rPr lang="en"/>
              <a:t>confidentiality (keeping the message a secret), they do not provide authentication (proof that who you are communicating with really is who they say they are). In man-in-the-middle attack, a third party can intercept the message and replace the public key of Person A with the third party public key and forward the message to Person B and do the same thing in reverse. To Person A and Person B it will look like they are conversing in secret with each other but the party in the middle is actually reading all your messages.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c8c8a0c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c8c8a0c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prime number is one that has no factors </a:t>
            </a:r>
            <a:r>
              <a:rPr lang="en"/>
              <a:t>besides</a:t>
            </a:r>
            <a:r>
              <a:rPr lang="en"/>
              <a:t> 1 and itself. 2 numbers are </a:t>
            </a:r>
            <a:r>
              <a:rPr lang="en"/>
              <a:t>relatively prime when their greatest common denominator is 1. An example would be 117 and 287 that are relatively prime as the largest common factor they share is 1.  Extended Euclidean algorithm is an extension of the euclidean algorithm to find the GCD. The miller rabin primality test is a way to see if a number is prime. Its is efficient to verify if very large numbers are prime. It is still useful to have another primality test for smaller numbers and fall back on Miller-Rabin for larger possible primes. The modular inverse of 2 numbers, A and M, can be found when both numbers are relatively prime and is defined as (A*I) %M = 1.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c8c8a0c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c8c8a0c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c8c8a0c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c8c8a0c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RSA Encryption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Dennis Kogan CS 131 Semester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RSA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Uses 2 keys</a:t>
            </a:r>
            <a:endParaRPr/>
          </a:p>
          <a:p>
            <a:pPr indent="-311150" lvl="0" marL="457200" rtl="0" algn="l">
              <a:spcBef>
                <a:spcPts val="0"/>
              </a:spcBef>
              <a:spcAft>
                <a:spcPts val="0"/>
              </a:spcAft>
              <a:buSzPts val="1300"/>
              <a:buChar char="●"/>
            </a:pPr>
            <a:r>
              <a:rPr lang="en"/>
              <a:t>Has a private key that is personal and public key</a:t>
            </a:r>
            <a:endParaRPr/>
          </a:p>
          <a:p>
            <a:pPr indent="-311150" lvl="0" marL="457200" rtl="0" algn="l">
              <a:spcBef>
                <a:spcPts val="0"/>
              </a:spcBef>
              <a:spcAft>
                <a:spcPts val="0"/>
              </a:spcAft>
              <a:buSzPts val="1300"/>
              <a:buChar char="●"/>
            </a:pPr>
            <a:r>
              <a:rPr lang="en"/>
              <a:t>A</a:t>
            </a:r>
            <a:r>
              <a:rPr lang="en"/>
              <a:t>symmetric cryptographic algorithm</a:t>
            </a:r>
            <a:endParaRPr/>
          </a:p>
          <a:p>
            <a:pPr indent="0" lvl="0" marL="0" rtl="0" algn="l">
              <a:spcBef>
                <a:spcPts val="1200"/>
              </a:spcBef>
              <a:spcAft>
                <a:spcPts val="1200"/>
              </a:spcAft>
              <a:buNone/>
            </a:pPr>
            <a:r>
              <a:rPr lang="en"/>
              <a:t>Its security comes from using the factors of very large composite numbers. The factors themselves are large prime numbers.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2 keys provides </a:t>
            </a:r>
            <a:r>
              <a:rPr lang="en"/>
              <a:t>confidentiality</a:t>
            </a:r>
            <a:r>
              <a:rPr lang="en"/>
              <a:t>, but it does not provide authentication</a:t>
            </a:r>
            <a:endParaRPr/>
          </a:p>
          <a:p>
            <a:pPr indent="-311150" lvl="0" marL="457200" rtl="0" algn="l">
              <a:spcBef>
                <a:spcPts val="0"/>
              </a:spcBef>
              <a:spcAft>
                <a:spcPts val="0"/>
              </a:spcAft>
              <a:buSzPts val="1300"/>
              <a:buChar char="●"/>
            </a:pPr>
            <a:r>
              <a:rPr lang="en"/>
              <a:t>It is </a:t>
            </a:r>
            <a:r>
              <a:rPr lang="en"/>
              <a:t>susceptible</a:t>
            </a:r>
            <a:r>
              <a:rPr lang="en"/>
              <a:t> to a man-in-the-middle attacks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10150" y="174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Prime</a:t>
            </a:r>
            <a:endParaRPr/>
          </a:p>
          <a:p>
            <a:pPr indent="-311150" lvl="0" marL="457200" rtl="0" algn="l">
              <a:spcBef>
                <a:spcPts val="0"/>
              </a:spcBef>
              <a:spcAft>
                <a:spcPts val="0"/>
              </a:spcAft>
              <a:buSzPts val="1300"/>
              <a:buChar char="●"/>
            </a:pPr>
            <a:r>
              <a:rPr lang="en"/>
              <a:t>Relative Primality</a:t>
            </a:r>
            <a:endParaRPr/>
          </a:p>
          <a:p>
            <a:pPr indent="-311150" lvl="0" marL="457200" rtl="0" algn="l">
              <a:spcBef>
                <a:spcPts val="0"/>
              </a:spcBef>
              <a:spcAft>
                <a:spcPts val="0"/>
              </a:spcAft>
              <a:buSzPts val="1300"/>
              <a:buChar char="●"/>
            </a:pPr>
            <a:r>
              <a:rPr lang="en"/>
              <a:t>Miller Rabin </a:t>
            </a:r>
            <a:r>
              <a:rPr lang="en"/>
              <a:t>Primality</a:t>
            </a:r>
            <a:r>
              <a:rPr lang="en"/>
              <a:t> Test</a:t>
            </a:r>
            <a:endParaRPr/>
          </a:p>
          <a:p>
            <a:pPr indent="-311150" lvl="0" marL="457200" rtl="0" algn="l">
              <a:spcBef>
                <a:spcPts val="0"/>
              </a:spcBef>
              <a:spcAft>
                <a:spcPts val="0"/>
              </a:spcAft>
              <a:buSzPts val="1300"/>
              <a:buChar char="●"/>
            </a:pPr>
            <a:r>
              <a:rPr lang="en"/>
              <a:t>Extended Euclidean algorithm</a:t>
            </a:r>
            <a:endParaRPr/>
          </a:p>
          <a:p>
            <a:pPr indent="-311150" lvl="0" marL="457200" rtl="0" algn="l">
              <a:spcBef>
                <a:spcPts val="0"/>
              </a:spcBef>
              <a:spcAft>
                <a:spcPts val="0"/>
              </a:spcAft>
              <a:buSzPts val="1300"/>
              <a:buChar char="●"/>
            </a:pPr>
            <a:r>
              <a:rPr lang="en"/>
              <a:t>Modular Multiplicative Inverse (Mod Inverse)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Public and Private Keys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3 steps to generating the 2 keys required:</a:t>
            </a:r>
            <a:endParaRPr/>
          </a:p>
          <a:p>
            <a:pPr indent="-298450" lvl="1" marL="914400" rtl="0" algn="l">
              <a:spcBef>
                <a:spcPts val="0"/>
              </a:spcBef>
              <a:spcAft>
                <a:spcPts val="0"/>
              </a:spcAft>
              <a:buSzPts val="1100"/>
              <a:buChar char="○"/>
            </a:pPr>
            <a:r>
              <a:rPr lang="en"/>
              <a:t>Create 2 very large, random prime numbers</a:t>
            </a:r>
            <a:endParaRPr/>
          </a:p>
          <a:p>
            <a:pPr indent="-298450" lvl="1" marL="914400" rtl="0" algn="l">
              <a:spcBef>
                <a:spcPts val="0"/>
              </a:spcBef>
              <a:spcAft>
                <a:spcPts val="0"/>
              </a:spcAft>
              <a:buSzPts val="1100"/>
              <a:buChar char="○"/>
            </a:pPr>
            <a:r>
              <a:rPr lang="en"/>
              <a:t>These 2 numbers will be called p and q</a:t>
            </a:r>
            <a:endParaRPr/>
          </a:p>
          <a:p>
            <a:pPr indent="-298450" lvl="1" marL="914400" rtl="0" algn="l">
              <a:spcBef>
                <a:spcPts val="0"/>
              </a:spcBef>
              <a:spcAft>
                <a:spcPts val="0"/>
              </a:spcAft>
              <a:buSzPts val="1100"/>
              <a:buChar char="○"/>
            </a:pPr>
            <a:r>
              <a:rPr lang="en"/>
              <a:t>Multiply p and q together to get an new number n</a:t>
            </a:r>
            <a:endParaRPr/>
          </a:p>
          <a:p>
            <a:pPr indent="-298450" lvl="1" marL="914400" rtl="0" algn="l">
              <a:spcBef>
                <a:spcPts val="0"/>
              </a:spcBef>
              <a:spcAft>
                <a:spcPts val="0"/>
              </a:spcAft>
              <a:buSzPts val="1100"/>
              <a:buChar char="○"/>
            </a:pPr>
            <a:r>
              <a:rPr lang="en"/>
              <a:t>Then make a </a:t>
            </a:r>
            <a:r>
              <a:rPr lang="en"/>
              <a:t>relatively</a:t>
            </a:r>
            <a:r>
              <a:rPr lang="en"/>
              <a:t> prime number with (p-1)*(q-1) called e</a:t>
            </a:r>
            <a:endParaRPr/>
          </a:p>
          <a:p>
            <a:pPr indent="-298450" lvl="1" marL="914400" rtl="0" algn="l">
              <a:spcBef>
                <a:spcPts val="0"/>
              </a:spcBef>
              <a:spcAft>
                <a:spcPts val="0"/>
              </a:spcAft>
              <a:buSzPts val="1100"/>
              <a:buChar char="○"/>
            </a:pPr>
            <a:r>
              <a:rPr lang="en"/>
              <a:t>Then take the modular inverse of e with </a:t>
            </a:r>
            <a:r>
              <a:rPr lang="en"/>
              <a:t>respect</a:t>
            </a:r>
            <a:r>
              <a:rPr lang="en"/>
              <a:t> to </a:t>
            </a:r>
            <a:r>
              <a:rPr lang="en"/>
              <a:t>(p-1)*(q-1) and call this d</a:t>
            </a:r>
            <a:endParaRPr/>
          </a:p>
          <a:p>
            <a:pPr indent="-311150" lvl="0" marL="457200" rtl="0" algn="l">
              <a:spcBef>
                <a:spcPts val="0"/>
              </a:spcBef>
              <a:spcAft>
                <a:spcPts val="0"/>
              </a:spcAft>
              <a:buSzPts val="1300"/>
              <a:buChar char="●"/>
            </a:pPr>
            <a:r>
              <a:rPr lang="en"/>
              <a:t>The public key will be the two numbers n and e</a:t>
            </a:r>
            <a:endParaRPr/>
          </a:p>
          <a:p>
            <a:pPr indent="-311150" lvl="0" marL="457200" rtl="0" algn="l">
              <a:spcBef>
                <a:spcPts val="0"/>
              </a:spcBef>
              <a:spcAft>
                <a:spcPts val="0"/>
              </a:spcAft>
              <a:buSzPts val="1300"/>
              <a:buChar char="●"/>
            </a:pPr>
            <a:r>
              <a:rPr lang="en"/>
              <a:t>The private key will be the two numbers n and 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Encrypting and </a:t>
            </a:r>
            <a:r>
              <a:rPr lang="en"/>
              <a:t>Decrypting</a:t>
            </a:r>
            <a:endParaRPr/>
          </a:p>
        </p:txBody>
      </p:sp>
      <p:sp>
        <p:nvSpPr>
          <p:cNvPr id="117" name="Google Shape;117;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Encrypting:</a:t>
            </a:r>
            <a:endParaRPr/>
          </a:p>
          <a:p>
            <a:pPr indent="-311150" lvl="0" marL="457200" rtl="0" algn="l">
              <a:spcBef>
                <a:spcPts val="1200"/>
              </a:spcBef>
              <a:spcAft>
                <a:spcPts val="0"/>
              </a:spcAft>
              <a:buSzPts val="1300"/>
              <a:buChar char="●"/>
            </a:pPr>
            <a:r>
              <a:rPr lang="en"/>
              <a:t>For encryption we need the message and the public key.</a:t>
            </a:r>
            <a:endParaRPr/>
          </a:p>
          <a:p>
            <a:pPr indent="-311150" lvl="0" marL="457200" rtl="0" algn="l">
              <a:spcBef>
                <a:spcPts val="0"/>
              </a:spcBef>
              <a:spcAft>
                <a:spcPts val="0"/>
              </a:spcAft>
              <a:buSzPts val="1300"/>
              <a:buChar char="●"/>
            </a:pPr>
            <a:r>
              <a:rPr lang="en"/>
              <a:t>We take our message and convert it into a list of encrypted blocks.</a:t>
            </a:r>
            <a:endParaRPr/>
          </a:p>
        </p:txBody>
      </p:sp>
      <p:sp>
        <p:nvSpPr>
          <p:cNvPr id="118" name="Google Shape;118;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Decrypting</a:t>
            </a:r>
            <a:endParaRPr/>
          </a:p>
          <a:p>
            <a:pPr indent="-311150" lvl="0" marL="457200" rtl="0" algn="l">
              <a:spcBef>
                <a:spcPts val="1200"/>
              </a:spcBef>
              <a:spcAft>
                <a:spcPts val="0"/>
              </a:spcAft>
              <a:buSzPts val="1300"/>
              <a:buChar char="●"/>
            </a:pPr>
            <a:r>
              <a:rPr lang="en"/>
              <a:t>For decryption, we need the encrypted message and the private key.</a:t>
            </a:r>
            <a:endParaRPr/>
          </a:p>
          <a:p>
            <a:pPr indent="-311150" lvl="0" marL="457200" rtl="0" algn="l">
              <a:spcBef>
                <a:spcPts val="0"/>
              </a:spcBef>
              <a:spcAft>
                <a:spcPts val="0"/>
              </a:spcAft>
              <a:buSzPts val="1300"/>
              <a:buChar char="●"/>
            </a:pPr>
            <a:r>
              <a:rPr lang="en"/>
              <a:t>We simply reverse the process of encryption but with the other numbers.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